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notesMasterIdLst>
    <p:notesMasterId r:id="rId40"/>
  </p:notesMasterIdLst>
  <p:handoutMasterIdLst>
    <p:handoutMasterId r:id="rId41"/>
  </p:handoutMasterIdLst>
  <p:sldIdLst>
    <p:sldId id="331" r:id="rId3"/>
    <p:sldId id="332" r:id="rId4"/>
    <p:sldId id="343" r:id="rId5"/>
    <p:sldId id="344" r:id="rId6"/>
    <p:sldId id="348" r:id="rId7"/>
    <p:sldId id="258" r:id="rId8"/>
    <p:sldId id="291" r:id="rId9"/>
    <p:sldId id="333" r:id="rId10"/>
    <p:sldId id="322" r:id="rId11"/>
    <p:sldId id="299" r:id="rId12"/>
    <p:sldId id="334" r:id="rId13"/>
    <p:sldId id="335" r:id="rId14"/>
    <p:sldId id="323" r:id="rId15"/>
    <p:sldId id="296" r:id="rId16"/>
    <p:sldId id="337" r:id="rId17"/>
    <p:sldId id="262" r:id="rId18"/>
    <p:sldId id="341" r:id="rId19"/>
    <p:sldId id="339" r:id="rId20"/>
    <p:sldId id="340" r:id="rId21"/>
    <p:sldId id="324" r:id="rId22"/>
    <p:sldId id="297" r:id="rId23"/>
    <p:sldId id="325" r:id="rId24"/>
    <p:sldId id="345" r:id="rId25"/>
    <p:sldId id="298" r:id="rId26"/>
    <p:sldId id="346" r:id="rId27"/>
    <p:sldId id="326" r:id="rId28"/>
    <p:sldId id="315" r:id="rId29"/>
    <p:sldId id="317" r:id="rId30"/>
    <p:sldId id="327" r:id="rId31"/>
    <p:sldId id="328" r:id="rId32"/>
    <p:sldId id="329" r:id="rId33"/>
    <p:sldId id="319" r:id="rId34"/>
    <p:sldId id="284" r:id="rId35"/>
    <p:sldId id="347" r:id="rId36"/>
    <p:sldId id="349" r:id="rId37"/>
    <p:sldId id="320" r:id="rId38"/>
    <p:sldId id="321" r:id="rId3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614" autoAdjust="0"/>
    <p:restoredTop sz="9067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27.xml"/><Relationship Id="rId18" Type="http://schemas.openxmlformats.org/officeDocument/2006/relationships/slide" Target="slides/slide32.xml"/><Relationship Id="rId3" Type="http://schemas.openxmlformats.org/officeDocument/2006/relationships/slide" Target="slides/slide13.xml"/><Relationship Id="rId21" Type="http://schemas.openxmlformats.org/officeDocument/2006/relationships/slide" Target="slides/slide35.xml"/><Relationship Id="rId7" Type="http://schemas.openxmlformats.org/officeDocument/2006/relationships/slide" Target="slides/slide20.xml"/><Relationship Id="rId12" Type="http://schemas.openxmlformats.org/officeDocument/2006/relationships/slide" Target="slides/slide26.xml"/><Relationship Id="rId17" Type="http://schemas.openxmlformats.org/officeDocument/2006/relationships/slide" Target="slides/slide31.xml"/><Relationship Id="rId2" Type="http://schemas.openxmlformats.org/officeDocument/2006/relationships/slide" Target="slides/slide10.xml"/><Relationship Id="rId16" Type="http://schemas.openxmlformats.org/officeDocument/2006/relationships/slide" Target="slides/slide30.xml"/><Relationship Id="rId20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11" Type="http://schemas.openxmlformats.org/officeDocument/2006/relationships/slide" Target="slides/slide25.xml"/><Relationship Id="rId5" Type="http://schemas.openxmlformats.org/officeDocument/2006/relationships/slide" Target="slides/slide15.xml"/><Relationship Id="rId15" Type="http://schemas.openxmlformats.org/officeDocument/2006/relationships/slide" Target="slides/slide29.xml"/><Relationship Id="rId10" Type="http://schemas.openxmlformats.org/officeDocument/2006/relationships/slide" Target="slides/slide24.xml"/><Relationship Id="rId19" Type="http://schemas.openxmlformats.org/officeDocument/2006/relationships/slide" Target="slides/slide33.xml"/><Relationship Id="rId4" Type="http://schemas.openxmlformats.org/officeDocument/2006/relationships/slide" Target="slides/slide14.xml"/><Relationship Id="rId9" Type="http://schemas.openxmlformats.org/officeDocument/2006/relationships/slide" Target="slides/slide23.xml"/><Relationship Id="rId14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28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28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0063"/>
            <a:ext cx="4028440" cy="3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28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60063"/>
            <a:ext cx="4028440" cy="3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285" eaLnBrk="0" hangingPunct="0">
              <a:defRPr sz="1200"/>
            </a:lvl1pPr>
          </a:lstStyle>
          <a:p>
            <a:pPr>
              <a:defRPr/>
            </a:pPr>
            <a:fld id="{FA91FC1C-BBFA-49B4-AA63-AD4B6C0CE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9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28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28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1" y="3330032"/>
            <a:ext cx="6817360" cy="315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0063"/>
            <a:ext cx="4028440" cy="3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28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60063"/>
            <a:ext cx="4028440" cy="3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285" eaLnBrk="0" hangingPunct="0">
              <a:defRPr sz="1200"/>
            </a:lvl1pPr>
          </a:lstStyle>
          <a:p>
            <a:pPr>
              <a:defRPr/>
            </a:pPr>
            <a:fld id="{E3ECCC68-353A-41CC-BDAE-4693A6345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2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41B9DC7-6A98-4F85-B9B4-AB1F28254005}" type="slidenum">
              <a:rPr lang="en-US" smtClean="0"/>
              <a:pPr defTabSz="930275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10A81-02E7-4FD2-A1AE-3977BE9DD9B8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FC64-4C23-46F4-9AE6-1A361EE19E4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FC64-4C23-46F4-9AE6-1A361EE19E4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3875"/>
            <a:ext cx="3505200" cy="2630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FC64-4C23-46F4-9AE6-1A361EE19E4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0163-2CA1-4C76-8D71-5ACF16888E9E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3875"/>
            <a:ext cx="3505200" cy="2630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FC64-4C23-46F4-9AE6-1A361EE19E4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F6AF-6862-4814-80EA-00DAF2B8A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1916-5ACE-4937-92FE-4A38657E7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7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519A2-F9E8-4B1E-9C6C-081FC34B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451C-A21A-4C50-8040-6F83C2B6E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98C2-1C04-4581-854D-F0E2340DD1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2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826C-347A-4F6D-B406-06F63384E9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1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BDE-D9BF-4B6E-9888-BC4217DBD0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80BB6-483D-43A7-A685-A949108C7B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5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C1A2-F906-49D7-9B8B-C8BEF72EF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EFB9-F073-4920-AD38-51E32B2304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6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27F0-455B-4A7D-BB88-6202748CC3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4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78B8-6D97-43EB-B1D5-A9C021B5D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37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71579-64DF-4046-933C-4C2DF89738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4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DB7A-DAC2-43DA-9288-902062DE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4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3D3A-6D34-4AF5-948C-6533F2BE21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96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596E-D7BF-4254-9246-DDE1FA381D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7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451C-A21A-4C50-8040-6F83C2B6E7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15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F032-254A-406C-9C6E-649E9A69FA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71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98DA-2AA0-4896-A0AD-30149D323B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07776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62299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529C-80BA-40E2-A335-4B899BA5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6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D998-73F0-4DEF-9398-13DF4295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7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48D0F-DFC1-40DE-8E05-CCB3D42DA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E1DCB-F6FE-4EFA-9D90-7FD0042F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DBB6-4C9E-49BA-B465-CB1FC1294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5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AE8B-6670-4D00-8D5C-B62F3DF3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6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6FFE-0305-49E7-B493-7F492B3C8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502C9B8-9919-4A1A-96DA-870D3AA4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7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963E9F2-8391-4EA4-9F01-B8E80EF9FD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49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8039100" cy="762000"/>
          </a:xfrm>
        </p:spPr>
        <p:txBody>
          <a:bodyPr/>
          <a:lstStyle/>
          <a:p>
            <a:pPr algn="r" eaLnBrk="1" hangingPunct="1"/>
            <a:r>
              <a:rPr lang="en-US" sz="4000" b="0" dirty="0" smtClean="0">
                <a:latin typeface="+mn-lt"/>
              </a:rPr>
              <a:t>Howard County’s APFO 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5257800" y="5222929"/>
            <a:ext cx="2819400" cy="117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latin typeface="Arial" charset="0"/>
              </a:rPr>
              <a:t>Jeff Bronow, </a:t>
            </a:r>
            <a:r>
              <a:rPr lang="en-US" sz="2000" dirty="0" smtClean="0">
                <a:latin typeface="Arial" charset="0"/>
              </a:rPr>
              <a:t>Chief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</a:rPr>
              <a:t>Division </a:t>
            </a:r>
            <a:r>
              <a:rPr lang="en-US" sz="2000" dirty="0">
                <a:latin typeface="Arial" charset="0"/>
              </a:rPr>
              <a:t>of Research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latin typeface="Arial" charset="0"/>
              </a:rPr>
              <a:t>Howard County DPZ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048000" y="342900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</a:rPr>
              <a:t>Presentation to Howard County APFO Task Force, </a:t>
            </a:r>
            <a:r>
              <a:rPr lang="en-US" sz="2800" dirty="0">
                <a:latin typeface="Arial" charset="0"/>
              </a:rPr>
              <a:t>7</a:t>
            </a:r>
            <a:r>
              <a:rPr lang="en-US" sz="2800" dirty="0" smtClean="0">
                <a:latin typeface="Arial" charset="0"/>
              </a:rPr>
              <a:t>/1/2015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5"/>
          <p:cNvSpPr>
            <a:spLocks noGrp="1"/>
          </p:cNvSpPr>
          <p:nvPr>
            <p:ph type="title"/>
          </p:nvPr>
        </p:nvSpPr>
        <p:spPr>
          <a:xfrm>
            <a:off x="990600" y="228600"/>
            <a:ext cx="7504113" cy="1143000"/>
          </a:xfrm>
        </p:spPr>
        <p:txBody>
          <a:bodyPr/>
          <a:lstStyle/>
          <a:p>
            <a:r>
              <a:rPr lang="en-US" altLang="en-US" sz="4000" b="0" dirty="0" smtClean="0">
                <a:latin typeface="+mn-lt"/>
              </a:rPr>
              <a:t>PlanHoward 2030 Allocations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891381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934200" cy="1066800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+mn-lt"/>
              </a:rPr>
              <a:t>Housing Unit Allocations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Only 35% of Growth &amp; Revitalization allocations can be used in any one Planning Area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There is also a </a:t>
            </a:r>
            <a:r>
              <a:rPr lang="en-US" altLang="en-US" dirty="0" smtClean="0"/>
              <a:t>Shared </a:t>
            </a:r>
            <a:r>
              <a:rPr lang="en-US" altLang="en-US" dirty="0" smtClean="0"/>
              <a:t>Established Communities and Growth &amp; Revitalization allocation area – a common pool that can be used by either area based on any unused allocations from either area that are added annually per the rolling average process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Both these provisions were added by County Council amendment</a:t>
            </a:r>
          </a:p>
        </p:txBody>
      </p:sp>
    </p:spTree>
    <p:extLst>
      <p:ext uri="{BB962C8B-B14F-4D97-AF65-F5344CB8AC3E}">
        <p14:creationId xmlns:p14="http://schemas.microsoft.com/office/powerpoint/2010/main" val="29235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362882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1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4000" b="0" dirty="0" smtClean="0">
                <a:latin typeface="+mn-lt"/>
              </a:rPr>
              <a:t>County Council to Adopt on July 6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1708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7721" y="76200"/>
            <a:ext cx="7162800" cy="685800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+mn-lt"/>
              </a:rPr>
              <a:t>Allocation Waiting Bin Status</a:t>
            </a:r>
            <a:endParaRPr lang="en-US" altLang="en-US" sz="4000" b="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8" y="609600"/>
            <a:ext cx="8260222" cy="618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+mn-lt"/>
              </a:rPr>
              <a:t>Housing Unit Allocations - History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228600" y="1219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Started in </a:t>
            </a:r>
            <a:r>
              <a:rPr lang="en-US" sz="2800" kern="0" dirty="0" smtClean="0">
                <a:latin typeface="+mn-lt"/>
              </a:rPr>
              <a:t>1992 </a:t>
            </a:r>
            <a:r>
              <a:rPr lang="en-US" sz="2800" kern="0" dirty="0">
                <a:latin typeface="+mn-lt"/>
              </a:rPr>
              <a:t>with six school </a:t>
            </a:r>
            <a:r>
              <a:rPr lang="en-US" sz="2800" kern="0" dirty="0" smtClean="0">
                <a:latin typeface="+mn-lt"/>
              </a:rPr>
              <a:t>regions.</a:t>
            </a:r>
            <a:endParaRPr lang="en-US" sz="28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After 2000 General Plan, moved to fixed planning areas – Columbia, Elkridge, Ellicott City, Rural West, Southeast, (Senior East</a:t>
            </a:r>
            <a:r>
              <a:rPr lang="en-US" sz="2800" kern="0" dirty="0" smtClean="0">
                <a:latin typeface="+mn-lt"/>
              </a:rPr>
              <a:t>)</a:t>
            </a:r>
            <a:endParaRPr lang="en-US" sz="28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In 2003 (2006 allocation year) added Route </a:t>
            </a:r>
            <a:r>
              <a:rPr lang="en-US" sz="2800" kern="0" dirty="0" smtClean="0">
                <a:latin typeface="+mn-lt"/>
              </a:rPr>
              <a:t>1</a:t>
            </a:r>
            <a:endParaRPr lang="en-US" sz="28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In 2006 (2009 allocation year) added </a:t>
            </a:r>
            <a:r>
              <a:rPr lang="en-US" sz="2800" kern="0" dirty="0" smtClean="0">
                <a:latin typeface="+mn-lt"/>
              </a:rPr>
              <a:t>MIHU</a:t>
            </a:r>
            <a:endParaRPr lang="en-US" sz="28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In 2007 (2010 allocation year) added Green </a:t>
            </a:r>
            <a:r>
              <a:rPr lang="en-US" sz="2800" kern="0" dirty="0" smtClean="0">
                <a:latin typeface="+mn-lt"/>
              </a:rPr>
              <a:t>Neighborhood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latin typeface="+mn-lt"/>
              </a:rPr>
              <a:t>In 2010 (2013 allocation year) added DT Columbia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latin typeface="+mn-lt"/>
              </a:rPr>
              <a:t>In 2013 (2016 allocation year) adopted PlanHoward 2030 Designated Place Types</a:t>
            </a:r>
            <a:endParaRPr lang="en-US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0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+mn-lt"/>
              </a:rPr>
              <a:t>Housing Unit Allocations - History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061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8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83613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0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IF_Dpz\_Projects\Research\DMS\2013Maps\2013WebVersion\DesignatedPlaceTypes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915400" cy="68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5505" y="2362200"/>
            <a:ext cx="8001000" cy="2971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 smtClean="0"/>
              <a:t>Growth Management Policy overview</a:t>
            </a:r>
            <a:endParaRPr lang="en-US" sz="3000" b="0" dirty="0" smtClean="0"/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 smtClean="0"/>
              <a:t>Historical change in population &amp; land use</a:t>
            </a:r>
            <a:endParaRPr lang="en-US" sz="3000" b="0" dirty="0" smtClean="0"/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/>
              <a:t>Development Monitoring </a:t>
            </a:r>
            <a:r>
              <a:rPr lang="en-US" sz="3000" dirty="0" smtClean="0"/>
              <a:t>System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 smtClean="0"/>
              <a:t>Household </a:t>
            </a:r>
            <a:r>
              <a:rPr lang="en-US" sz="3000" dirty="0"/>
              <a:t>and population </a:t>
            </a:r>
            <a:r>
              <a:rPr lang="en-US" sz="3000" dirty="0" smtClean="0"/>
              <a:t>projections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dirty="0" smtClean="0"/>
              <a:t>Fiscal Impact Analysis</a:t>
            </a:r>
            <a:endParaRPr lang="en-US" sz="3000" b="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685800"/>
            <a:ext cx="79248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Growth Management Framework</a:t>
            </a:r>
          </a:p>
          <a:p>
            <a:pPr algn="ctr" eaLnBrk="1" hangingPunct="1"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(recap from presentation on 6/17/2015)</a:t>
            </a:r>
          </a:p>
        </p:txBody>
      </p:sp>
    </p:spTree>
    <p:extLst>
      <p:ext uri="{BB962C8B-B14F-4D97-AF65-F5344CB8AC3E}">
        <p14:creationId xmlns:p14="http://schemas.microsoft.com/office/powerpoint/2010/main" val="685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54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z="4000" b="0" dirty="0" smtClean="0">
                <a:latin typeface="+mn-lt"/>
              </a:rPr>
              <a:t>Housing Unit Allocations – History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8" y="1143000"/>
            <a:ext cx="894888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 sz="4000" b="0" dirty="0" smtClean="0">
                <a:latin typeface="+mn-lt"/>
              </a:rPr>
              <a:t>Open/Closed Schools Test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87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This test is taken </a:t>
            </a:r>
            <a:r>
              <a:rPr lang="en-US" altLang="en-US" u="sng" dirty="0" smtClean="0"/>
              <a:t>after</a:t>
            </a:r>
            <a:r>
              <a:rPr lang="en-US" altLang="en-US" dirty="0" smtClean="0"/>
              <a:t> allocations are received.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There are 3 tests that a project must pass –</a:t>
            </a:r>
            <a:br>
              <a:rPr lang="en-US" altLang="en-US" dirty="0" smtClean="0"/>
            </a:br>
            <a:r>
              <a:rPr lang="en-US" altLang="en-US" dirty="0" smtClean="0"/>
              <a:t>1) open elementary school district</a:t>
            </a:r>
            <a:br>
              <a:rPr lang="en-US" altLang="en-US" dirty="0" smtClean="0"/>
            </a:br>
            <a:r>
              <a:rPr lang="en-US" altLang="en-US" dirty="0" smtClean="0"/>
              <a:t>2) open elementary school region</a:t>
            </a:r>
            <a:br>
              <a:rPr lang="en-US" altLang="en-US" dirty="0" smtClean="0"/>
            </a:br>
            <a:r>
              <a:rPr lang="en-US" altLang="en-US" dirty="0" smtClean="0"/>
              <a:t>3) open middle school district (added after GP 2000)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Must pass all three or go in waiting bin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Can be held up for a maximum of 4 years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Each year the County Council adopts a new open/closed school chart. Failed projects </a:t>
            </a:r>
            <a:r>
              <a:rPr lang="en-US" altLang="en-US" dirty="0" smtClean="0"/>
              <a:t>re-tested</a:t>
            </a:r>
            <a:endParaRPr lang="en-US" altLang="en-US" dirty="0" smtClean="0"/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Chart is created </a:t>
            </a:r>
            <a:r>
              <a:rPr lang="en-US" altLang="en-US" dirty="0" smtClean="0"/>
              <a:t>&amp; approved by </a:t>
            </a:r>
            <a:r>
              <a:rPr lang="en-US" altLang="en-US" dirty="0" smtClean="0"/>
              <a:t>the HCPSS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33400"/>
            <a:ext cx="900221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1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" y="1219200"/>
            <a:ext cx="9074561" cy="420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91002" y="76200"/>
            <a:ext cx="7162800" cy="685800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+mn-lt"/>
              </a:rPr>
              <a:t>O/C School Waiting Bin Status</a:t>
            </a:r>
            <a:endParaRPr lang="en-US" altLang="en-US" sz="4000" b="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7988"/>
            <a:ext cx="9048750" cy="547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685800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+mn-lt"/>
              </a:rPr>
              <a:t>O/C School Waiting Bin Status</a:t>
            </a:r>
            <a:endParaRPr lang="en-US" altLang="en-US" sz="4000" b="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799"/>
            <a:ext cx="7128919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91600" cy="586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1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895350"/>
            <a:ext cx="76390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633594" cy="686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005212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98463"/>
            <a:ext cx="7993063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76400" y="3276600"/>
            <a:ext cx="2209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29688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+mn-lt"/>
              </a:rPr>
              <a:t>3,078 Avg.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86200" y="4038600"/>
            <a:ext cx="2209800" cy="29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733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+mn-lt"/>
              </a:rPr>
              <a:t>2,025 Avg.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39266" y="4403707"/>
            <a:ext cx="20903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12617" y="411142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+mn-lt"/>
              </a:rPr>
              <a:t>1,539 Avg.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8303" y="2209800"/>
            <a:ext cx="150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1979 to 1989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3138012"/>
            <a:ext cx="150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1990 to 2000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536" y="3700046"/>
            <a:ext cx="150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+mn-lt"/>
              </a:rPr>
              <a:t>2001 to 2010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7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0270"/>
            <a:ext cx="4162202" cy="65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2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704850"/>
            <a:ext cx="7005637" cy="5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6401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7" y="18918"/>
            <a:ext cx="8502993" cy="68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219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latin typeface="+mn-lt"/>
              </a:rPr>
              <a:t>APFO Exemptions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891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Single lot exemption in Rural West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Single lot exemption for family member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Single lot exemption for financial hardship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Mobile home park replacement units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Redevelopment sites replacing occupied units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No Schools test for age-restricted units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Special affordable housing opportunities (by CC resolution can move ahead, but allocations are counted)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US" altLang="en-US" kern="0" dirty="0" smtClean="0"/>
          </a:p>
          <a:p>
            <a:pPr eaLnBrk="1" hangingPunct="1">
              <a:lnSpc>
                <a:spcPct val="90000"/>
              </a:lnSpc>
            </a:pP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003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219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latin typeface="+mn-lt"/>
              </a:rPr>
              <a:t>APFO Provisions </a:t>
            </a:r>
            <a:r>
              <a:rPr lang="en-US" altLang="en-US" sz="4000" b="0" u="sng" dirty="0">
                <a:latin typeface="+mn-lt"/>
              </a:rPr>
              <a:t>T</a:t>
            </a:r>
            <a:r>
              <a:rPr lang="en-US" altLang="en-US" sz="4000" b="0" u="sng" dirty="0" smtClean="0">
                <a:latin typeface="+mn-lt"/>
              </a:rPr>
              <a:t>aken </a:t>
            </a:r>
            <a:r>
              <a:rPr lang="en-US" altLang="en-US" sz="4000" b="0" u="sng" dirty="0">
                <a:latin typeface="+mn-lt"/>
              </a:rPr>
              <a:t>O</a:t>
            </a:r>
            <a:r>
              <a:rPr lang="en-US" altLang="en-US" sz="4000" b="0" u="sng" dirty="0" smtClean="0">
                <a:latin typeface="+mn-lt"/>
              </a:rPr>
              <a:t>ut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8915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US" altLang="en-US" kern="0" dirty="0" smtClean="0"/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One lot exemption in the east </a:t>
            </a:r>
            <a:r>
              <a:rPr lang="en-US" altLang="en-US" kern="0" dirty="0" smtClean="0"/>
              <a:t>(taken out around ‘03)</a:t>
            </a:r>
            <a:endParaRPr lang="en-US" altLang="en-US" kern="0" dirty="0" smtClean="0"/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Advancing of Route 1 allocations by allowing a developer to provide land for school or other public facility (Oxford Square did this)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Route 1 advancing taken out in 2012 with Adoption of PlanHoward 2030 when Route 1 set-aside allocations were no longer a category</a:t>
            </a:r>
          </a:p>
          <a:p>
            <a:pPr marL="0" indent="0" eaLnBrk="1" hangingPunct="1">
              <a:buClr>
                <a:schemeClr val="tx1"/>
              </a:buClr>
              <a:buSzPct val="75000"/>
              <a:buNone/>
            </a:pPr>
            <a:endParaRPr lang="en-US" altLang="en-US" kern="0" dirty="0" smtClean="0"/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US" altLang="en-US" kern="0" dirty="0" smtClean="0"/>
          </a:p>
          <a:p>
            <a:pPr eaLnBrk="1" hangingPunct="1">
              <a:lnSpc>
                <a:spcPct val="90000"/>
              </a:lnSpc>
            </a:pP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9588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934200" cy="914400"/>
          </a:xfrm>
        </p:spPr>
        <p:txBody>
          <a:bodyPr/>
          <a:lstStyle/>
          <a:p>
            <a:pPr algn="ctr"/>
            <a:r>
              <a:rPr lang="en-US" altLang="en-US" sz="4000" b="0" dirty="0" smtClean="0">
                <a:latin typeface="+mn-lt"/>
              </a:rPr>
              <a:t>Summary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924800" cy="3733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APFO has worked to slow growth in areas of high demand.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/>
              <a:t>N</a:t>
            </a:r>
            <a:r>
              <a:rPr lang="en-US" altLang="en-US" dirty="0" smtClean="0"/>
              <a:t>ew infrastructure can be planned and paid for and built with a known 20 year growth pace.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APFO has granted</a:t>
            </a:r>
            <a:r>
              <a:rPr lang="en-US" altLang="en-US" dirty="0"/>
              <a:t> </a:t>
            </a:r>
            <a:r>
              <a:rPr lang="en-US" altLang="en-US" dirty="0" smtClean="0"/>
              <a:t>some relief and has given the HCPSS extra time to plan, redistrict and build schools (21 new schools since 1995) &amp; additions.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934200" cy="1143000"/>
          </a:xfrm>
        </p:spPr>
        <p:txBody>
          <a:bodyPr/>
          <a:lstStyle/>
          <a:p>
            <a:pPr algn="ctr"/>
            <a:r>
              <a:rPr lang="en-US" altLang="en-US" sz="4000" b="0" dirty="0" smtClean="0">
                <a:latin typeface="+mn-lt"/>
              </a:rPr>
              <a:t>Issues and Considerations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953000"/>
          </a:xfrm>
        </p:spPr>
        <p:txBody>
          <a:bodyPr/>
          <a:lstStyle/>
          <a:p>
            <a:pPr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If a particular school had been closed to development, may have helped, but not necessarily, due to: 1) high birth and yield rates, 2) turnover of existing housing. </a:t>
            </a:r>
          </a:p>
          <a:p>
            <a:pPr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Programmatic changes such as reduced class size and full day kindergarten has increased level of service and should be taken into consideration when evaluating crowding.</a:t>
            </a:r>
          </a:p>
          <a:p>
            <a:pPr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APFO impacts new development only – can’t control existing house turnover &amp; programmatic changes.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14338"/>
            <a:ext cx="80232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8256" y="2514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+mn-lt"/>
              </a:rPr>
              <a:t>1,539 Avg.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068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+mn-lt"/>
              </a:rPr>
              <a:t>1,651 Avg.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0570" y="2176046"/>
            <a:ext cx="150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+mn-lt"/>
              </a:rPr>
              <a:t>2001 to 2010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0258" y="1905000"/>
            <a:ext cx="150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+mn-lt"/>
              </a:rPr>
              <a:t>2011 to 2014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45920" y="2971800"/>
            <a:ext cx="46786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00800" y="2819400"/>
            <a:ext cx="1828800" cy="32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4876800" cy="1143000"/>
          </a:xfrm>
        </p:spPr>
        <p:txBody>
          <a:bodyPr/>
          <a:lstStyle/>
          <a:p>
            <a:pPr eaLnBrk="1" hangingPunct="1"/>
            <a:r>
              <a:rPr lang="en-US" altLang="en-US" sz="4000" b="0" dirty="0" smtClean="0">
                <a:latin typeface="+mn-lt"/>
              </a:rPr>
              <a:t>The Grand Bargain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038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Ray Wacks, former Budget Director, would always refer to “The Grand Bargain”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1992 APFO Committee decision: institute a road excise tax along with growth control measures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County will plan for and build schools and other infrastructure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/>
              <a:t>S</a:t>
            </a:r>
            <a:r>
              <a:rPr lang="en-US" altLang="en-US" dirty="0" smtClean="0"/>
              <a:t>chool impact fees or proffers would not be part of APFO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3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4114800" cy="1143000"/>
          </a:xfrm>
        </p:spPr>
        <p:txBody>
          <a:bodyPr/>
          <a:lstStyle/>
          <a:p>
            <a:pPr eaLnBrk="1" hangingPunct="1"/>
            <a:r>
              <a:rPr lang="en-US" altLang="en-US" sz="4000" b="0" dirty="0" smtClean="0">
                <a:latin typeface="+mn-lt"/>
              </a:rPr>
              <a:t>APFO Overview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038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There are 3 test associated with APFO – </a:t>
            </a:r>
            <a:br>
              <a:rPr lang="en-US" altLang="en-US" dirty="0" smtClean="0"/>
            </a:br>
            <a:r>
              <a:rPr lang="en-US" altLang="en-US" dirty="0" smtClean="0"/>
              <a:t>1) Allocations, 2) Schools, 3) Roads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Allocations test is conducted at initial plan stage approval. For comprehensive plans, test conducted at plan submission (R-A-15, NT, PGCC, MXD)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School test conducted once plan has allocations.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/>
              <a:t>For roads test, traffic study must be conducted, and adverse impacts must be mitigated by </a:t>
            </a:r>
            <a:r>
              <a:rPr lang="en-US" altLang="en-US" dirty="0" smtClean="0"/>
              <a:t>developer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934200" cy="990600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+mn-lt"/>
              </a:rPr>
              <a:t>Housing Unit Allocations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15400" cy="4343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u="sng" dirty="0"/>
              <a:t>annual</a:t>
            </a:r>
            <a:r>
              <a:rPr lang="en-US" altLang="en-US" dirty="0"/>
              <a:t> number of allocations </a:t>
            </a:r>
            <a:r>
              <a:rPr lang="en-US" altLang="en-US" dirty="0" smtClean="0"/>
              <a:t>is </a:t>
            </a:r>
            <a:r>
              <a:rPr lang="en-US" altLang="en-US" dirty="0"/>
              <a:t>based on the General Plan – </a:t>
            </a:r>
            <a:r>
              <a:rPr lang="en-US" altLang="en-US" u="sng" dirty="0"/>
              <a:t>PlanHoward </a:t>
            </a:r>
            <a:r>
              <a:rPr lang="en-US" altLang="en-US" u="sng" dirty="0" smtClean="0"/>
              <a:t>2030</a:t>
            </a:r>
            <a:endParaRPr lang="en-US" altLang="en-US" dirty="0" smtClean="0"/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1 allocation = 1 dwelling unit no matter type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Allocations pace development so county government can plan and provide for capital facilities  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/>
              <a:t>Each year the County Council adopts a new </a:t>
            </a:r>
            <a:r>
              <a:rPr lang="en-US" altLang="en-US" dirty="0" smtClean="0"/>
              <a:t>10 year allocation </a:t>
            </a:r>
            <a:r>
              <a:rPr lang="en-US" altLang="en-US" dirty="0"/>
              <a:t>chart (derived from PlanHoward 2030</a:t>
            </a:r>
            <a:r>
              <a:rPr lang="en-US" altLang="en-US" dirty="0" smtClean="0"/>
              <a:t>)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/>
              <a:t>Allocations are given out by Designated Place Types &amp; other specialty pools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934200" cy="1066800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+mn-lt"/>
              </a:rPr>
              <a:t>Housing Unit Allocations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00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Allocations can be phased (forced or voluntarily)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Projects must meet plan submission milestone dates </a:t>
            </a:r>
            <a:r>
              <a:rPr lang="en-US" altLang="en-US" dirty="0" smtClean="0"/>
              <a:t>or </a:t>
            </a:r>
            <a:r>
              <a:rPr lang="en-US" altLang="en-US" dirty="0" smtClean="0"/>
              <a:t>allocations are </a:t>
            </a:r>
            <a:r>
              <a:rPr lang="en-US" altLang="en-US" dirty="0" smtClean="0"/>
              <a:t>voided</a:t>
            </a:r>
            <a:endParaRPr lang="en-US" altLang="en-US" dirty="0" smtClean="0"/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Once all allocations are taken for an </a:t>
            </a:r>
            <a:r>
              <a:rPr lang="en-US" altLang="en-US" dirty="0"/>
              <a:t>a</a:t>
            </a:r>
            <a:r>
              <a:rPr lang="en-US" altLang="en-US" dirty="0" smtClean="0"/>
              <a:t>rea, then plans go into a waiting bin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Come of bin on a first come, first serve basis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May grant up to 120% of available allocations in current allocation year for flexibility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/>
              <a:t>Rolling average is used to maintain General Plan targets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04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IF_Dpz\_Projects\Research\DMS\2013Maps\2013WebVersion\DesignatedPlaceTypes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915400" cy="68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2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ic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2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6831</TotalTime>
  <Words>773</Words>
  <Application>Microsoft Office PowerPoint</Application>
  <PresentationFormat>On-screen Show (4:3)</PresentationFormat>
  <Paragraphs>102</Paragraphs>
  <Slides>37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Generic</vt:lpstr>
      <vt:lpstr>1_Generic</vt:lpstr>
      <vt:lpstr>Slide</vt:lpstr>
      <vt:lpstr>Howard County’s APFO </vt:lpstr>
      <vt:lpstr>PowerPoint Presentation</vt:lpstr>
      <vt:lpstr>PowerPoint Presentation</vt:lpstr>
      <vt:lpstr>PowerPoint Presentation</vt:lpstr>
      <vt:lpstr>The Grand Bargain</vt:lpstr>
      <vt:lpstr>APFO Overview</vt:lpstr>
      <vt:lpstr>Housing Unit Allocations</vt:lpstr>
      <vt:lpstr>Housing Unit Allocations</vt:lpstr>
      <vt:lpstr>PowerPoint Presentation</vt:lpstr>
      <vt:lpstr>PlanHoward 2030 Allocations</vt:lpstr>
      <vt:lpstr>Housing Unit Allocations</vt:lpstr>
      <vt:lpstr>PowerPoint Presentation</vt:lpstr>
      <vt:lpstr>County Council to Adopt on July 6</vt:lpstr>
      <vt:lpstr>Allocation Waiting Bin Status</vt:lpstr>
      <vt:lpstr>Housing Unit Allocations - History</vt:lpstr>
      <vt:lpstr>Housing Unit Allocations - History</vt:lpstr>
      <vt:lpstr>PowerPoint Presentation</vt:lpstr>
      <vt:lpstr>PowerPoint Presentation</vt:lpstr>
      <vt:lpstr>PowerPoint Presentation</vt:lpstr>
      <vt:lpstr>Housing Unit Allocations – History</vt:lpstr>
      <vt:lpstr>Open/Closed Schools Test</vt:lpstr>
      <vt:lpstr>PowerPoint Presentation</vt:lpstr>
      <vt:lpstr>PowerPoint Presentation</vt:lpstr>
      <vt:lpstr>O/C School Waiting Bin Status</vt:lpstr>
      <vt:lpstr>O/C School Waiting Bin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APFO Exemptions</vt:lpstr>
      <vt:lpstr>APFO Provisions Taken Out</vt:lpstr>
      <vt:lpstr>Summary</vt:lpstr>
      <vt:lpstr>Issues and Considerations</vt:lpstr>
    </vt:vector>
  </TitlesOfParts>
  <Company>Howard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Impact Analysis</dc:title>
  <dc:creator>HCG</dc:creator>
  <cp:lastModifiedBy>Bronow, Jeff</cp:lastModifiedBy>
  <cp:revision>246</cp:revision>
  <cp:lastPrinted>2014-03-27T14:04:31Z</cp:lastPrinted>
  <dcterms:created xsi:type="dcterms:W3CDTF">2001-05-14T12:47:33Z</dcterms:created>
  <dcterms:modified xsi:type="dcterms:W3CDTF">2015-07-01T16:17:47Z</dcterms:modified>
</cp:coreProperties>
</file>