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6"/>
  </p:notesMasterIdLst>
  <p:sldIdLst>
    <p:sldId id="256" r:id="rId5"/>
    <p:sldId id="263" r:id="rId6"/>
    <p:sldId id="270" r:id="rId7"/>
    <p:sldId id="272" r:id="rId8"/>
    <p:sldId id="277" r:id="rId9"/>
    <p:sldId id="271" r:id="rId10"/>
    <p:sldId id="278" r:id="rId11"/>
    <p:sldId id="273" r:id="rId12"/>
    <p:sldId id="274" r:id="rId13"/>
    <p:sldId id="275" r:id="rId14"/>
    <p:sldId id="276" r:id="rId15"/>
  </p:sldIdLst>
  <p:sldSz cx="18288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9" autoAdjust="0"/>
    <p:restoredTop sz="94660"/>
  </p:normalViewPr>
  <p:slideViewPr>
    <p:cSldViewPr snapToGrid="0">
      <p:cViewPr varScale="1">
        <p:scale>
          <a:sx n="78" d="100"/>
          <a:sy n="78" d="100"/>
        </p:scale>
        <p:origin x="82" y="67"/>
      </p:cViewPr>
      <p:guideLst>
        <p:guide orient="horz" pos="324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bellon, Angela" userId="59408654-ca42-4d33-a4aa-624b88eeedc5" providerId="ADAL" clId="{1949955B-D8D9-492E-BD98-C868CA4E8961}"/>
    <pc:docChg chg="undo custSel modSld sldOrd">
      <pc:chgData name="Cabellon, Angela" userId="59408654-ca42-4d33-a4aa-624b88eeedc5" providerId="ADAL" clId="{1949955B-D8D9-492E-BD98-C868CA4E8961}" dt="2020-09-03T13:50:51.156" v="646"/>
      <pc:docMkLst>
        <pc:docMk/>
      </pc:docMkLst>
      <pc:sldChg chg="modSp">
        <pc:chgData name="Cabellon, Angela" userId="59408654-ca42-4d33-a4aa-624b88eeedc5" providerId="ADAL" clId="{1949955B-D8D9-492E-BD98-C868CA4E8961}" dt="2020-09-03T13:39:58.376" v="116" actId="20577"/>
        <pc:sldMkLst>
          <pc:docMk/>
          <pc:sldMk cId="4105392381" sldId="263"/>
        </pc:sldMkLst>
        <pc:spChg chg="mod">
          <ac:chgData name="Cabellon, Angela" userId="59408654-ca42-4d33-a4aa-624b88eeedc5" providerId="ADAL" clId="{1949955B-D8D9-492E-BD98-C868CA4E8961}" dt="2020-09-03T13:39:58.376" v="116" actId="20577"/>
          <ac:spMkLst>
            <pc:docMk/>
            <pc:sldMk cId="4105392381" sldId="263"/>
            <ac:spMk id="5" creationId="{38E45374-000A-41F5-A03F-499C6F44220B}"/>
          </ac:spMkLst>
        </pc:spChg>
      </pc:sldChg>
      <pc:sldChg chg="modSp ord">
        <pc:chgData name="Cabellon, Angela" userId="59408654-ca42-4d33-a4aa-624b88eeedc5" providerId="ADAL" clId="{1949955B-D8D9-492E-BD98-C868CA4E8961}" dt="2020-09-03T13:49:26.094" v="644"/>
        <pc:sldMkLst>
          <pc:docMk/>
          <pc:sldMk cId="1617865160" sldId="270"/>
        </pc:sldMkLst>
        <pc:spChg chg="mod">
          <ac:chgData name="Cabellon, Angela" userId="59408654-ca42-4d33-a4aa-624b88eeedc5" providerId="ADAL" clId="{1949955B-D8D9-492E-BD98-C868CA4E8961}" dt="2020-09-03T13:41:43.790" v="261" actId="20577"/>
          <ac:spMkLst>
            <pc:docMk/>
            <pc:sldMk cId="1617865160" sldId="270"/>
            <ac:spMk id="5" creationId="{38E45374-000A-41F5-A03F-499C6F44220B}"/>
          </ac:spMkLst>
        </pc:spChg>
      </pc:sldChg>
      <pc:sldChg chg="modSp">
        <pc:chgData name="Cabellon, Angela" userId="59408654-ca42-4d33-a4aa-624b88eeedc5" providerId="ADAL" clId="{1949955B-D8D9-492E-BD98-C868CA4E8961}" dt="2020-09-03T13:44:58.961" v="407" actId="1076"/>
        <pc:sldMkLst>
          <pc:docMk/>
          <pc:sldMk cId="4264203809" sldId="271"/>
        </pc:sldMkLst>
        <pc:spChg chg="mod">
          <ac:chgData name="Cabellon, Angela" userId="59408654-ca42-4d33-a4aa-624b88eeedc5" providerId="ADAL" clId="{1949955B-D8D9-492E-BD98-C868CA4E8961}" dt="2020-09-03T13:44:58.961" v="407" actId="1076"/>
          <ac:spMkLst>
            <pc:docMk/>
            <pc:sldMk cId="4264203809" sldId="271"/>
            <ac:spMk id="5" creationId="{38E45374-000A-41F5-A03F-499C6F44220B}"/>
          </ac:spMkLst>
        </pc:spChg>
      </pc:sldChg>
      <pc:sldChg chg="modSp ord">
        <pc:chgData name="Cabellon, Angela" userId="59408654-ca42-4d33-a4aa-624b88eeedc5" providerId="ADAL" clId="{1949955B-D8D9-492E-BD98-C868CA4E8961}" dt="2020-09-03T13:49:27.983" v="645"/>
        <pc:sldMkLst>
          <pc:docMk/>
          <pc:sldMk cId="649608824" sldId="272"/>
        </pc:sldMkLst>
        <pc:spChg chg="mod">
          <ac:chgData name="Cabellon, Angela" userId="59408654-ca42-4d33-a4aa-624b88eeedc5" providerId="ADAL" clId="{1949955B-D8D9-492E-BD98-C868CA4E8961}" dt="2020-09-03T13:46:37.637" v="471" actId="20577"/>
          <ac:spMkLst>
            <pc:docMk/>
            <pc:sldMk cId="649608824" sldId="272"/>
            <ac:spMk id="5" creationId="{38E45374-000A-41F5-A03F-499C6F44220B}"/>
          </ac:spMkLst>
        </pc:spChg>
      </pc:sldChg>
      <pc:sldChg chg="ord">
        <pc:chgData name="Cabellon, Angela" userId="59408654-ca42-4d33-a4aa-624b88eeedc5" providerId="ADAL" clId="{1949955B-D8D9-492E-BD98-C868CA4E8961}" dt="2020-09-03T13:50:51.156" v="646"/>
        <pc:sldMkLst>
          <pc:docMk/>
          <pc:sldMk cId="1811107875" sldId="275"/>
        </pc:sldMkLst>
      </pc:sldChg>
      <pc:sldChg chg="modSp">
        <pc:chgData name="Cabellon, Angela" userId="59408654-ca42-4d33-a4aa-624b88eeedc5" providerId="ADAL" clId="{1949955B-D8D9-492E-BD98-C868CA4E8961}" dt="2020-09-03T13:44:06.345" v="383" actId="1076"/>
        <pc:sldMkLst>
          <pc:docMk/>
          <pc:sldMk cId="2550114499" sldId="277"/>
        </pc:sldMkLst>
        <pc:spChg chg="mod">
          <ac:chgData name="Cabellon, Angela" userId="59408654-ca42-4d33-a4aa-624b88eeedc5" providerId="ADAL" clId="{1949955B-D8D9-492E-BD98-C868CA4E8961}" dt="2020-09-03T13:44:06.345" v="383" actId="1076"/>
          <ac:spMkLst>
            <pc:docMk/>
            <pc:sldMk cId="2550114499" sldId="277"/>
            <ac:spMk id="5" creationId="{38E45374-000A-41F5-A03F-499C6F44220B}"/>
          </ac:spMkLst>
        </pc:spChg>
        <pc:picChg chg="mod">
          <ac:chgData name="Cabellon, Angela" userId="59408654-ca42-4d33-a4aa-624b88eeedc5" providerId="ADAL" clId="{1949955B-D8D9-492E-BD98-C868CA4E8961}" dt="2020-09-03T13:41:56.342" v="262" actId="1076"/>
          <ac:picMkLst>
            <pc:docMk/>
            <pc:sldMk cId="2550114499" sldId="277"/>
            <ac:picMk id="2" creationId="{00000000-0000-0000-0000-000000000000}"/>
          </ac:picMkLst>
        </pc:picChg>
      </pc:sldChg>
      <pc:sldChg chg="modSp ord">
        <pc:chgData name="Cabellon, Angela" userId="59408654-ca42-4d33-a4aa-624b88eeedc5" providerId="ADAL" clId="{1949955B-D8D9-492E-BD98-C868CA4E8961}" dt="2020-09-03T13:48:26.809" v="641" actId="20577"/>
        <pc:sldMkLst>
          <pc:docMk/>
          <pc:sldMk cId="1327766867" sldId="278"/>
        </pc:sldMkLst>
        <pc:spChg chg="mod">
          <ac:chgData name="Cabellon, Angela" userId="59408654-ca42-4d33-a4aa-624b88eeedc5" providerId="ADAL" clId="{1949955B-D8D9-492E-BD98-C868CA4E8961}" dt="2020-09-03T13:48:26.809" v="641" actId="20577"/>
          <ac:spMkLst>
            <pc:docMk/>
            <pc:sldMk cId="1327766867" sldId="278"/>
            <ac:spMk id="5" creationId="{38E45374-000A-41F5-A03F-499C6F44220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80AF44-6642-4673-87B2-78E815272217}" type="datetimeFigureOut">
              <a:rPr lang="en-US" smtClean="0"/>
              <a:t>9/3/2020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66230B-C863-4419-9909-10DB421CC4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417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683545"/>
            <a:ext cx="13716000" cy="35814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403057"/>
            <a:ext cx="13716000" cy="2483643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53AF2-4EAC-4BB6-9C4D-1DC3FF3E4F31}" type="datetimeFigureOut">
              <a:rPr lang="en-US" smtClean="0"/>
              <a:t>9/3/2020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B76EE-488D-4FB8-9B06-DFFF06D0E1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2158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53AF2-4EAC-4BB6-9C4D-1DC3FF3E4F31}" type="datetimeFigureOut">
              <a:rPr lang="en-US" smtClean="0"/>
              <a:t>9/3/2020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B76EE-488D-4FB8-9B06-DFFF06D0E1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677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87350" y="547688"/>
            <a:ext cx="3943350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547688"/>
            <a:ext cx="11601450" cy="871775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53AF2-4EAC-4BB6-9C4D-1DC3FF3E4F31}" type="datetimeFigureOut">
              <a:rPr lang="en-US" smtClean="0"/>
              <a:t>9/3/2020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B76EE-488D-4FB8-9B06-DFFF06D0E1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044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53AF2-4EAC-4BB6-9C4D-1DC3FF3E4F31}" type="datetimeFigureOut">
              <a:rPr lang="en-US" smtClean="0"/>
              <a:t>9/3/2020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B76EE-488D-4FB8-9B06-DFFF06D0E1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943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7775" y="2564608"/>
            <a:ext cx="15773400" cy="4279106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7775" y="6884195"/>
            <a:ext cx="15773400" cy="225028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53AF2-4EAC-4BB6-9C4D-1DC3FF3E4F31}" type="datetimeFigureOut">
              <a:rPr lang="en-US" smtClean="0"/>
              <a:t>9/3/2020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B76EE-488D-4FB8-9B06-DFFF06D0E1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022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772400" cy="65270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8300" y="2738438"/>
            <a:ext cx="7772400" cy="65270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53AF2-4EAC-4BB6-9C4D-1DC3FF3E4F31}" type="datetimeFigureOut">
              <a:rPr lang="en-US" smtClean="0"/>
              <a:t>9/3/2020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B76EE-488D-4FB8-9B06-DFFF06D0E1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571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2" y="547688"/>
            <a:ext cx="15773400" cy="19883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83" y="2521745"/>
            <a:ext cx="7736681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83" y="3757613"/>
            <a:ext cx="7736681" cy="55268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58300" y="2521745"/>
            <a:ext cx="7774782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58300" y="3757613"/>
            <a:ext cx="7774782" cy="55268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53AF2-4EAC-4BB6-9C4D-1DC3FF3E4F31}" type="datetimeFigureOut">
              <a:rPr lang="en-US" smtClean="0"/>
              <a:t>9/3/2020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B76EE-488D-4FB8-9B06-DFFF06D0E1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443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53AF2-4EAC-4BB6-9C4D-1DC3FF3E4F31}" type="datetimeFigureOut">
              <a:rPr lang="en-US" smtClean="0"/>
              <a:t>9/3/2020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B76EE-488D-4FB8-9B06-DFFF06D0E1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247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53AF2-4EAC-4BB6-9C4D-1DC3FF3E4F31}" type="datetimeFigureOut">
              <a:rPr lang="en-US" smtClean="0"/>
              <a:t>9/3/2020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B76EE-488D-4FB8-9B06-DFFF06D0E1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806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4782" y="1481138"/>
            <a:ext cx="9258300" cy="7310438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53AF2-4EAC-4BB6-9C4D-1DC3FF3E4F31}" type="datetimeFigureOut">
              <a:rPr lang="en-US" smtClean="0"/>
              <a:t>9/3/2020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B76EE-488D-4FB8-9B06-DFFF06D0E1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976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774782" y="1481138"/>
            <a:ext cx="9258300" cy="7310438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53AF2-4EAC-4BB6-9C4D-1DC3FF3E4F31}" type="datetimeFigureOut">
              <a:rPr lang="en-US" smtClean="0"/>
              <a:t>9/3/2020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B76EE-488D-4FB8-9B06-DFFF06D0E1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536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53AF2-4EAC-4BB6-9C4D-1DC3FF3E4F31}" type="datetimeFigureOut">
              <a:rPr lang="en-US" smtClean="0"/>
              <a:t>9/3/2020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B76EE-488D-4FB8-9B06-DFFF06D0E1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545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owardcountymd.gov/Branches/County-Executive/Rise-To-The-Challenge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849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8E45374-000A-41F5-A03F-499C6F44220B}"/>
              </a:ext>
            </a:extLst>
          </p:cNvPr>
          <p:cNvSpPr txBox="1"/>
          <p:nvPr/>
        </p:nvSpPr>
        <p:spPr>
          <a:xfrm>
            <a:off x="731745" y="2906002"/>
            <a:ext cx="14122781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  <a:latin typeface="Arial Nova Cond" panose="020B0506020202020204" pitchFamily="34" charset="0"/>
              </a:rPr>
              <a:t>We will not fund projects that . . .</a:t>
            </a:r>
          </a:p>
          <a:p>
            <a:endParaRPr lang="en-US" sz="1600" dirty="0">
              <a:solidFill>
                <a:schemeClr val="bg1"/>
              </a:solidFill>
              <a:latin typeface="Arial Nova Cond" panose="020B0506020202020204" pitchFamily="34" charset="0"/>
            </a:endParaRPr>
          </a:p>
          <a:p>
            <a:pPr marL="742950" indent="-74295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Are not tied to the pandemic</a:t>
            </a:r>
          </a:p>
          <a:p>
            <a:pPr marL="742950" indent="-74295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Are designed to make up for lost revenue</a:t>
            </a:r>
          </a:p>
          <a:p>
            <a:pPr marL="742950" indent="-74295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Rely on ongoing funding that has not been identified</a:t>
            </a:r>
          </a:p>
          <a:p>
            <a:pPr marL="742950" indent="-74295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Pay for personnel costs without a plan to absorb those costs later</a:t>
            </a:r>
          </a:p>
          <a:p>
            <a:pPr marL="742950" indent="-74295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Do not align with Howard County’s priorities</a:t>
            </a:r>
          </a:p>
          <a:p>
            <a:pPr marL="742950" indent="-74295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Will not be fully expended by December 30</a:t>
            </a:r>
            <a:r>
              <a:rPr lang="en-US" sz="3600" baseline="30000" dirty="0">
                <a:solidFill>
                  <a:schemeClr val="bg1"/>
                </a:solidFill>
                <a:latin typeface="Arial Nova Cond" panose="020B0506020202020204" pitchFamily="34" charset="0"/>
              </a:rPr>
              <a:t>th</a:t>
            </a:r>
            <a:endParaRPr lang="en-US" sz="3600" dirty="0">
              <a:solidFill>
                <a:schemeClr val="bg1"/>
              </a:solidFill>
              <a:latin typeface="Arial Nova Cond" panose="020B0506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1107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580960" y="2193031"/>
            <a:ext cx="4881465" cy="1323439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Arial Nova Cond" panose="020B0506020202020204" pitchFamily="34" charset="0"/>
              </a:rPr>
              <a:t>Questions?</a:t>
            </a:r>
            <a:endParaRPr lang="en-US" sz="8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65751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8E45374-000A-41F5-A03F-499C6F44220B}"/>
              </a:ext>
            </a:extLst>
          </p:cNvPr>
          <p:cNvSpPr txBox="1"/>
          <p:nvPr/>
        </p:nvSpPr>
        <p:spPr>
          <a:xfrm>
            <a:off x="731745" y="2781499"/>
            <a:ext cx="14122781" cy="563231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/>
              </a:rPr>
              <a:t>$1,000,000 Innovation and Operations Grant Fund was announced on Tuesday September 1</a:t>
            </a:r>
            <a:r>
              <a:rPr lang="en-US" sz="3600" baseline="30000" dirty="0">
                <a:solidFill>
                  <a:schemeClr val="bg1"/>
                </a:solidFill>
                <a:latin typeface="Arial Nova Cond"/>
              </a:rPr>
              <a:t>st</a:t>
            </a:r>
            <a:r>
              <a:rPr lang="en-US" sz="3600" dirty="0">
                <a:solidFill>
                  <a:schemeClr val="bg1"/>
                </a:solidFill>
                <a:latin typeface="Arial Nova Cond"/>
              </a:rPr>
              <a:t>. 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/>
              </a:rPr>
              <a:t>Applicants can apply for grants ranging from $10,000 and up.</a:t>
            </a:r>
            <a:endParaRPr lang="en-US" sz="3600" dirty="0">
              <a:solidFill>
                <a:schemeClr val="bg1"/>
              </a:solidFill>
              <a:latin typeface="Arial Nova Cond" panose="020B050602020202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/>
              </a:rPr>
              <a:t>Applicants must demonstrate a strong ability to expend funds by December 30</a:t>
            </a:r>
            <a:r>
              <a:rPr lang="en-US" sz="3600" baseline="30000" dirty="0">
                <a:solidFill>
                  <a:schemeClr val="bg1"/>
                </a:solidFill>
                <a:latin typeface="Arial Nova Cond"/>
              </a:rPr>
              <a:t>th</a:t>
            </a:r>
            <a:endParaRPr lang="en-US" sz="3600" baseline="30000" dirty="0">
              <a:solidFill>
                <a:schemeClr val="bg1"/>
              </a:solidFill>
              <a:latin typeface="Arial Nova Cond" panose="020B050602020202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/>
              </a:rPr>
              <a:t>Please refer to the CARES funding criteria published on our website. </a:t>
            </a:r>
            <a:endParaRPr lang="en-US" sz="3600" dirty="0">
              <a:solidFill>
                <a:schemeClr val="bg1"/>
              </a:solidFill>
              <a:latin typeface="Arial Nova Cond" panose="020B050602020202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A formal grant application must be submitted to apply for funding.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There are 2 types of grants that you can apply for: </a:t>
            </a:r>
          </a:p>
          <a:p>
            <a:pPr marL="2057400" lvl="3" indent="-6858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Innovation Grant </a:t>
            </a:r>
          </a:p>
          <a:p>
            <a:pPr marL="2057400" lvl="3" indent="-6858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/>
              </a:rPr>
              <a:t>Operations Grant</a:t>
            </a:r>
            <a:endParaRPr lang="en-US" sz="3600" dirty="0">
              <a:solidFill>
                <a:schemeClr val="bg1"/>
              </a:solidFill>
              <a:latin typeface="Arial Nova Cond" panose="020B0506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392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8E45374-000A-41F5-A03F-499C6F44220B}"/>
              </a:ext>
            </a:extLst>
          </p:cNvPr>
          <p:cNvSpPr txBox="1"/>
          <p:nvPr/>
        </p:nvSpPr>
        <p:spPr>
          <a:xfrm>
            <a:off x="731745" y="2781499"/>
            <a:ext cx="14122781" cy="45243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Arial Nova Cond"/>
              </a:rPr>
              <a:t>For both grant applications, projects should:</a:t>
            </a:r>
          </a:p>
          <a:p>
            <a:pPr marL="1143000" lvl="1" indent="-685800"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Directly correlated to the pandemic</a:t>
            </a:r>
          </a:p>
          <a:p>
            <a:pPr marL="1143000" lvl="1" indent="-685800"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/>
              </a:rPr>
              <a:t>Improve services to the public in response to pandemic</a:t>
            </a:r>
            <a:endParaRPr lang="en-US" sz="3600" dirty="0">
              <a:solidFill>
                <a:schemeClr val="bg1"/>
              </a:solidFill>
              <a:latin typeface="Arial Nova Cond" panose="020B0506020202020204" pitchFamily="34" charset="0"/>
            </a:endParaRPr>
          </a:p>
          <a:p>
            <a:pPr marL="1143000" lvl="1" indent="-685800"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/>
              </a:rPr>
              <a:t>Be tied to one or more of the HoCo DASH priority areas</a:t>
            </a:r>
          </a:p>
          <a:p>
            <a:pPr marL="1143000" lvl="1" indent="-685800"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/>
              </a:rPr>
              <a:t>Support greater efficiencies</a:t>
            </a:r>
          </a:p>
          <a:p>
            <a:pPr marL="1143000" lvl="1" indent="-685800"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/>
              </a:rPr>
              <a:t>Emphasize priority outcomes and quality of life</a:t>
            </a:r>
          </a:p>
          <a:p>
            <a:pPr marL="1143000" lvl="1" indent="-685800"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/>
              </a:rPr>
              <a:t>Be feasible and measurable</a:t>
            </a:r>
          </a:p>
          <a:p>
            <a:pPr lvl="1"/>
            <a:endParaRPr lang="en-US" sz="3600" dirty="0">
              <a:solidFill>
                <a:schemeClr val="bg1"/>
              </a:solidFill>
              <a:latin typeface="Arial Nova Cond" panose="020B0506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865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8E45374-000A-41F5-A03F-499C6F44220B}"/>
              </a:ext>
            </a:extLst>
          </p:cNvPr>
          <p:cNvSpPr txBox="1"/>
          <p:nvPr/>
        </p:nvSpPr>
        <p:spPr>
          <a:xfrm>
            <a:off x="731745" y="2881101"/>
            <a:ext cx="1412278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4400" b="1" dirty="0">
                <a:solidFill>
                  <a:schemeClr val="bg1"/>
                </a:solidFill>
                <a:latin typeface="Arial Nova Cond" panose="020B0506020202020204" pitchFamily="34" charset="0"/>
              </a:rPr>
              <a:t>HoCo DASH Priority Areas:</a:t>
            </a:r>
          </a:p>
          <a:p>
            <a:pPr marL="1143000" lvl="1" indent="-685800" fontAlgn="base">
              <a:buFont typeface="Arial"/>
              <a:buChar char="•"/>
            </a:pPr>
            <a:r>
              <a:rPr lang="en-US" sz="4400" dirty="0">
                <a:solidFill>
                  <a:schemeClr val="bg1"/>
                </a:solidFill>
                <a:latin typeface="Arial Nova Cond" panose="020B0506020202020204" pitchFamily="34" charset="0"/>
              </a:rPr>
              <a:t>Safe and Engaged Communities</a:t>
            </a:r>
          </a:p>
          <a:p>
            <a:pPr marL="1143000" lvl="1" indent="-685800" fontAlgn="base">
              <a:buFont typeface="Arial"/>
              <a:buChar char="•"/>
            </a:pPr>
            <a:r>
              <a:rPr lang="en-US" sz="4400" dirty="0">
                <a:solidFill>
                  <a:schemeClr val="bg1"/>
                </a:solidFill>
                <a:latin typeface="Arial Nova Cond" panose="020B0506020202020204" pitchFamily="34" charset="0"/>
              </a:rPr>
              <a:t>Clean and Sustainable Environment</a:t>
            </a:r>
          </a:p>
          <a:p>
            <a:pPr marL="1143000" lvl="1" indent="-685800" fontAlgn="base">
              <a:buFont typeface="Arial"/>
              <a:buChar char="•"/>
            </a:pPr>
            <a:r>
              <a:rPr lang="en-US" sz="4400" dirty="0">
                <a:solidFill>
                  <a:schemeClr val="bg1"/>
                </a:solidFill>
                <a:latin typeface="Arial Nova Cond" panose="020B0506020202020204" pitchFamily="34" charset="0"/>
              </a:rPr>
              <a:t>Thriving and Healthy Residents</a:t>
            </a:r>
          </a:p>
          <a:p>
            <a:pPr marL="1143000" lvl="1" indent="-685800" fontAlgn="base">
              <a:buFont typeface="Arial"/>
              <a:buChar char="•"/>
            </a:pPr>
            <a:r>
              <a:rPr lang="en-US" sz="4400" dirty="0">
                <a:solidFill>
                  <a:schemeClr val="bg1"/>
                </a:solidFill>
                <a:latin typeface="Arial Nova Cond" panose="020B0506020202020204" pitchFamily="34" charset="0"/>
              </a:rPr>
              <a:t>Reliable and Accessible Infrastructure</a:t>
            </a:r>
          </a:p>
          <a:p>
            <a:pPr marL="1143000" lvl="1" indent="-685800">
              <a:buFont typeface="Arial"/>
              <a:buChar char="•"/>
            </a:pPr>
            <a:r>
              <a:rPr lang="en-US" sz="4400" dirty="0">
                <a:solidFill>
                  <a:schemeClr val="bg1"/>
                </a:solidFill>
                <a:latin typeface="Arial Nova Cond" panose="020B0506020202020204" pitchFamily="34" charset="0"/>
              </a:rPr>
              <a:t>Strong and Prosperous Businesses</a:t>
            </a:r>
          </a:p>
        </p:txBody>
      </p:sp>
    </p:spTree>
    <p:extLst>
      <p:ext uri="{BB962C8B-B14F-4D97-AF65-F5344CB8AC3E}">
        <p14:creationId xmlns:p14="http://schemas.microsoft.com/office/powerpoint/2010/main" val="649608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8E45374-000A-41F5-A03F-499C6F44220B}"/>
              </a:ext>
            </a:extLst>
          </p:cNvPr>
          <p:cNvSpPr txBox="1"/>
          <p:nvPr/>
        </p:nvSpPr>
        <p:spPr>
          <a:xfrm>
            <a:off x="751410" y="2893648"/>
            <a:ext cx="14122781" cy="563231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lvl="1"/>
            <a:r>
              <a:rPr lang="en-US" sz="3600" b="1" dirty="0">
                <a:solidFill>
                  <a:schemeClr val="bg1"/>
                </a:solidFill>
                <a:latin typeface="Arial Nova Cond" panose="020B0506020202020204" pitchFamily="34" charset="0"/>
              </a:rPr>
              <a:t>For both grant applications, the following are </a:t>
            </a:r>
            <a:r>
              <a:rPr lang="en-US" sz="3600" b="1" u="sng" dirty="0">
                <a:solidFill>
                  <a:schemeClr val="bg1"/>
                </a:solidFill>
                <a:latin typeface="Arial Nova Cond" panose="020B0506020202020204" pitchFamily="34" charset="0"/>
              </a:rPr>
              <a:t>not eligible</a:t>
            </a:r>
            <a:r>
              <a:rPr lang="en-US" sz="3600" b="1" dirty="0">
                <a:solidFill>
                  <a:schemeClr val="bg1"/>
                </a:solidFill>
                <a:latin typeface="Arial Nova Cond" panose="020B0506020202020204" pitchFamily="34" charset="0"/>
              </a:rPr>
              <a:t> uses of funding:</a:t>
            </a:r>
          </a:p>
          <a:p>
            <a:pPr marL="1143000" lvl="1" indent="-685800"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Making up for lost revenue or to reimburse donors for donated items or services</a:t>
            </a:r>
          </a:p>
          <a:p>
            <a:pPr marL="1143000" lvl="1" indent="-685800"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Damages covered by insurance</a:t>
            </a:r>
          </a:p>
          <a:p>
            <a:pPr marL="1143000" lvl="1" indent="-685800"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Payroll or benefits expenses for employees whose work duties are not substantially dedicated to mitigating or responding to the COVID-19 public health emergency</a:t>
            </a:r>
          </a:p>
          <a:p>
            <a:pPr marL="1143000" lvl="1" indent="-685800"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Workforce bonuses other than hazard pay or overtime</a:t>
            </a:r>
          </a:p>
          <a:p>
            <a:pPr marL="1143000" lvl="1" indent="-685800"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Severance pay, legal settlements</a:t>
            </a:r>
          </a:p>
          <a:p>
            <a:pPr marL="1143000" lvl="1" indent="-685800">
              <a:buFont typeface="Arial"/>
              <a:buChar char="•"/>
            </a:pPr>
            <a:endParaRPr lang="en-US" sz="3600" dirty="0">
              <a:solidFill>
                <a:schemeClr val="bg1"/>
              </a:solidFill>
              <a:latin typeface="Arial Nova Cond" panose="020B0506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114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8E45374-000A-41F5-A03F-499C6F44220B}"/>
              </a:ext>
            </a:extLst>
          </p:cNvPr>
          <p:cNvSpPr txBox="1"/>
          <p:nvPr/>
        </p:nvSpPr>
        <p:spPr>
          <a:xfrm>
            <a:off x="1177431" y="2153999"/>
            <a:ext cx="14122781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Arial Nova Cond" panose="020B0506020202020204" pitchFamily="34" charset="0"/>
              </a:rPr>
              <a:t>Operations Examples </a:t>
            </a:r>
            <a:r>
              <a:rPr lang="en-US" sz="3600" b="1" u="sng" dirty="0">
                <a:solidFill>
                  <a:schemeClr val="bg1"/>
                </a:solidFill>
                <a:latin typeface="Arial Nova Cond" panose="020B0506020202020204" pitchFamily="34" charset="0"/>
              </a:rPr>
              <a:t>(must meet CARES funding eligibility  requirements)</a:t>
            </a:r>
            <a:endParaRPr lang="en-US" sz="3600" u="sng" dirty="0">
              <a:solidFill>
                <a:schemeClr val="bg1"/>
              </a:solidFill>
              <a:latin typeface="Arial Nova Cond" panose="020B0506020202020204" pitchFamily="34" charset="0"/>
            </a:endParaRPr>
          </a:p>
          <a:p>
            <a:pPr marL="1143000" lvl="2" indent="-685800"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Expenses for disinfection of public areas and other facilities</a:t>
            </a:r>
          </a:p>
          <a:p>
            <a:pPr marL="1143000" lvl="2" indent="-685800"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Expenses for technical assistance to local authorities or other entities on mitigation of COVID-19-related threats to public health and safety</a:t>
            </a:r>
          </a:p>
          <a:p>
            <a:pPr marL="1143000" lvl="2" indent="-685800"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Expenses for public safety measures undertaken in response to COVID-19</a:t>
            </a:r>
          </a:p>
          <a:p>
            <a:pPr marL="1143000" lvl="2" indent="-685800"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Payroll expenses for public safety, public health, health care, human services, and similar employees whose services are substantially dedicated to mitigating or responding to the COVID-19 public health emergency.</a:t>
            </a:r>
          </a:p>
          <a:p>
            <a:pPr marL="1143000" lvl="2" indent="-685800"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Expenses to facilitate distance learning, including technological improvements, in connection with school closings to enable compliance with COVID-19 precautions.</a:t>
            </a:r>
          </a:p>
          <a:p>
            <a:pPr marL="1143000" lvl="2" indent="-685800">
              <a:buFont typeface="Arial"/>
              <a:buChar char="•"/>
            </a:pPr>
            <a:endParaRPr lang="en-US" sz="3600" dirty="0">
              <a:solidFill>
                <a:schemeClr val="bg1"/>
              </a:solidFill>
              <a:latin typeface="Arial Nova Cond" panose="020B0506020202020204" pitchFamily="34" charset="0"/>
            </a:endParaRPr>
          </a:p>
          <a:p>
            <a:pPr marL="1143000" lvl="2" indent="-685800">
              <a:buFont typeface="Arial"/>
              <a:buChar char="•"/>
            </a:pPr>
            <a:endParaRPr lang="en-US" sz="3600" dirty="0">
              <a:solidFill>
                <a:schemeClr val="bg1"/>
              </a:solidFill>
              <a:latin typeface="Arial Nova Cond" panose="020B0506020202020204" pitchFamily="34" charset="0"/>
            </a:endParaRPr>
          </a:p>
          <a:p>
            <a:pPr marL="1143000" lvl="2" indent="-685800">
              <a:buFont typeface="Arial"/>
              <a:buChar char="•"/>
            </a:pPr>
            <a:endParaRPr lang="en-US" sz="3600" dirty="0">
              <a:solidFill>
                <a:schemeClr val="bg1"/>
              </a:solidFill>
              <a:latin typeface="Arial Nova Cond" panose="020B0506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203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8E45374-000A-41F5-A03F-499C6F44220B}"/>
              </a:ext>
            </a:extLst>
          </p:cNvPr>
          <p:cNvSpPr txBox="1"/>
          <p:nvPr/>
        </p:nvSpPr>
        <p:spPr>
          <a:xfrm>
            <a:off x="744197" y="2930901"/>
            <a:ext cx="1412278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Arial Nova Cond" panose="020B0506020202020204" pitchFamily="34" charset="0"/>
              </a:rPr>
              <a:t>Innovation Examples </a:t>
            </a:r>
            <a:r>
              <a:rPr lang="en-US" sz="3600" b="1" u="sng" dirty="0">
                <a:solidFill>
                  <a:schemeClr val="bg1"/>
                </a:solidFill>
                <a:latin typeface="Arial Nova Cond" panose="020B0506020202020204" pitchFamily="34" charset="0"/>
              </a:rPr>
              <a:t>(must meet CARES eligibility funding requirements)</a:t>
            </a:r>
          </a:p>
          <a:p>
            <a:pPr marL="1143000" lvl="2" indent="-685800"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Necessary low-cost applications required to address an issue related to pandemic</a:t>
            </a:r>
          </a:p>
          <a:p>
            <a:pPr marL="1143000" lvl="2" indent="-685800"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Improved and new functionality needed for public usage </a:t>
            </a:r>
          </a:p>
          <a:p>
            <a:pPr marL="1143000" lvl="2" indent="-685800"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Emerging tech with immediate Impact</a:t>
            </a:r>
          </a:p>
          <a:p>
            <a:pPr marL="1143000" lvl="2" indent="-685800"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Process automation to serve the public: analog to digital</a:t>
            </a:r>
          </a:p>
          <a:p>
            <a:pPr marL="1143000" lvl="2" indent="-685800"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Technology or infrastructure needed to sustain business during the pandemic</a:t>
            </a:r>
          </a:p>
          <a:p>
            <a:pPr marL="1143000" lvl="2" indent="-685800"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Social innovations to serve the public during the pandemic</a:t>
            </a:r>
          </a:p>
          <a:p>
            <a:pPr marL="1143000" lvl="2" indent="-685800"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One-time cost for </a:t>
            </a:r>
            <a:r>
              <a:rPr lang="en-US" sz="3600" u="sng" dirty="0">
                <a:solidFill>
                  <a:schemeClr val="bg1"/>
                </a:solidFill>
                <a:latin typeface="Arial Nova Cond" panose="020B0506020202020204" pitchFamily="34" charset="0"/>
              </a:rPr>
              <a:t>certain</a:t>
            </a: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 infrastructure efficiency improvements </a:t>
            </a:r>
          </a:p>
        </p:txBody>
      </p:sp>
    </p:spTree>
    <p:extLst>
      <p:ext uri="{BB962C8B-B14F-4D97-AF65-F5344CB8AC3E}">
        <p14:creationId xmlns:p14="http://schemas.microsoft.com/office/powerpoint/2010/main" val="1327766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8E45374-000A-41F5-A03F-499C6F44220B}"/>
              </a:ext>
            </a:extLst>
          </p:cNvPr>
          <p:cNvSpPr txBox="1"/>
          <p:nvPr/>
        </p:nvSpPr>
        <p:spPr>
          <a:xfrm>
            <a:off x="731745" y="2993153"/>
            <a:ext cx="14122781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  <a:latin typeface="Arial Nova Cond" panose="020B0506020202020204" pitchFamily="34" charset="0"/>
              </a:rPr>
              <a:t>Who can submit?</a:t>
            </a:r>
          </a:p>
          <a:p>
            <a:endParaRPr lang="en-US" sz="1600" dirty="0">
              <a:solidFill>
                <a:schemeClr val="bg1"/>
              </a:solidFill>
              <a:latin typeface="Arial Nova Cond" panose="020B050602020202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chemeClr val="bg1"/>
                </a:solidFill>
                <a:latin typeface="Arial Nova Cond" panose="020B0506020202020204" pitchFamily="34" charset="0"/>
              </a:rPr>
              <a:t>Howard County-Based Non-Profit Organizations*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chemeClr val="bg1"/>
                </a:solidFill>
                <a:latin typeface="Arial Nova Cond" panose="020B0506020202020204" pitchFamily="34" charset="0"/>
              </a:rPr>
              <a:t>Applicants must demonstrate that the organization is a 501c3 in good standing</a:t>
            </a:r>
          </a:p>
          <a:p>
            <a:endParaRPr lang="en-US" dirty="0">
              <a:solidFill>
                <a:schemeClr val="bg1"/>
              </a:solidFill>
              <a:latin typeface="Arial Nova Cond" panose="020B0506020202020204" pitchFamily="34" charset="0"/>
            </a:endParaRPr>
          </a:p>
          <a:p>
            <a:r>
              <a:rPr lang="en-US" sz="4000" dirty="0">
                <a:solidFill>
                  <a:schemeClr val="bg1"/>
                </a:solidFill>
                <a:latin typeface="Arial Nova Cond" panose="020B0506020202020204" pitchFamily="34" charset="0"/>
              </a:rPr>
              <a:t>We encourage partnerships and cross-sector collaboration (in Howard County).</a:t>
            </a:r>
          </a:p>
          <a:p>
            <a:endParaRPr lang="en-US" sz="4400" dirty="0">
              <a:solidFill>
                <a:schemeClr val="bg1"/>
              </a:solidFill>
              <a:latin typeface="Arial Nova Cond" panose="020B0506020202020204" pitchFamily="34" charset="0"/>
            </a:endParaRPr>
          </a:p>
          <a:p>
            <a:endParaRPr lang="en-US" sz="3200" dirty="0">
              <a:solidFill>
                <a:schemeClr val="bg1"/>
              </a:solidFill>
              <a:latin typeface="Arial Nova Cond" panose="020B0506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7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8E45374-000A-41F5-A03F-499C6F44220B}"/>
              </a:ext>
            </a:extLst>
          </p:cNvPr>
          <p:cNvSpPr txBox="1"/>
          <p:nvPr/>
        </p:nvSpPr>
        <p:spPr>
          <a:xfrm>
            <a:off x="746032" y="2563102"/>
            <a:ext cx="1412278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  <a:latin typeface="Arial Nova Cond" panose="020B0506020202020204" pitchFamily="34" charset="0"/>
              </a:rPr>
              <a:t>The Application Process</a:t>
            </a:r>
          </a:p>
          <a:p>
            <a:endParaRPr lang="en-US" sz="1600" dirty="0">
              <a:solidFill>
                <a:schemeClr val="bg1"/>
              </a:solidFill>
              <a:latin typeface="Arial Nova Cond" panose="020B0506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Visit our online Innovation and Operations Grants portal: </a:t>
            </a:r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 Nova Cond" panose="020B0506020202020204" pitchFamily="34" charset="0"/>
                <a:hlinkClick r:id="rId3"/>
              </a:rPr>
              <a:t>https://www.howardcountymd.gov/Branches/County-Executive/Rise-To-The-Challenge</a:t>
            </a:r>
            <a:endParaRPr lang="en-US" sz="3600" dirty="0">
              <a:solidFill>
                <a:schemeClr val="accent6">
                  <a:lumMod val="60000"/>
                  <a:lumOff val="40000"/>
                </a:schemeClr>
              </a:solidFill>
              <a:latin typeface="Arial Nova Cond" panose="020B0506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Fill out an online application and submit by September 15</a:t>
            </a:r>
            <a:r>
              <a:rPr lang="en-US" sz="3600" baseline="30000" dirty="0">
                <a:solidFill>
                  <a:schemeClr val="bg1"/>
                </a:solidFill>
                <a:latin typeface="Arial Nova Cond" panose="020B0506020202020204" pitchFamily="34" charset="0"/>
              </a:rPr>
              <a:t>th</a:t>
            </a: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Applications will be reviewed and a select interview process will take place between September 21</a:t>
            </a:r>
            <a:r>
              <a:rPr lang="en-US" sz="3600" baseline="30000" dirty="0">
                <a:solidFill>
                  <a:schemeClr val="bg1"/>
                </a:solidFill>
                <a:latin typeface="Arial Nova Cond" panose="020B0506020202020204" pitchFamily="34" charset="0"/>
              </a:rPr>
              <a:t>st</a:t>
            </a: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 –28</a:t>
            </a:r>
            <a:r>
              <a:rPr lang="en-US" sz="3600" baseline="30000" dirty="0">
                <a:solidFill>
                  <a:schemeClr val="bg1"/>
                </a:solidFill>
                <a:latin typeface="Arial Nova Cond" panose="020B0506020202020204" pitchFamily="34" charset="0"/>
              </a:rPr>
              <a:t>th</a:t>
            </a: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  <a:latin typeface="Arial Nova Cond" panose="020B0506020202020204" pitchFamily="34" charset="0"/>
              </a:rPr>
              <a:t>Grant awardees will be notified by October 1st</a:t>
            </a:r>
          </a:p>
        </p:txBody>
      </p:sp>
    </p:spTree>
    <p:extLst>
      <p:ext uri="{BB962C8B-B14F-4D97-AF65-F5344CB8AC3E}">
        <p14:creationId xmlns:p14="http://schemas.microsoft.com/office/powerpoint/2010/main" val="1564552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D1D05534067D498814068454E30AFC" ma:contentTypeVersion="12" ma:contentTypeDescription="Create a new document." ma:contentTypeScope="" ma:versionID="8b692cabf7d80a3b60d01fae98785014">
  <xsd:schema xmlns:xsd="http://www.w3.org/2001/XMLSchema" xmlns:xs="http://www.w3.org/2001/XMLSchema" xmlns:p="http://schemas.microsoft.com/office/2006/metadata/properties" xmlns:ns3="df640ec9-aac5-4621-999f-33bf65e3474d" xmlns:ns4="4e32e53a-b40e-47f0-80a1-da57ed306cac" targetNamespace="http://schemas.microsoft.com/office/2006/metadata/properties" ma:root="true" ma:fieldsID="1aea4acafcaa35983dccb9f9ca3124ff" ns3:_="" ns4:_="">
    <xsd:import namespace="df640ec9-aac5-4621-999f-33bf65e3474d"/>
    <xsd:import namespace="4e32e53a-b40e-47f0-80a1-da57ed306ca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640ec9-aac5-4621-999f-33bf65e347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32e53a-b40e-47f0-80a1-da57ed306ca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FADF678-9050-41F4-9845-3AE37CF689CF}">
  <ds:schemaRefs>
    <ds:schemaRef ds:uri="http://purl.org/dc/terms/"/>
    <ds:schemaRef ds:uri="df640ec9-aac5-4621-999f-33bf65e3474d"/>
    <ds:schemaRef ds:uri="4e32e53a-b40e-47f0-80a1-da57ed306cac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B82E268-820B-4250-AC5E-B551A2D9FF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640ec9-aac5-4621-999f-33bf65e3474d"/>
    <ds:schemaRef ds:uri="4e32e53a-b40e-47f0-80a1-da57ed306c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54DAA0B-6F3D-41C9-9E47-0645C6E9E5B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2137</TotalTime>
  <Words>453</Words>
  <Application>Microsoft Office PowerPoint</Application>
  <PresentationFormat>Custom</PresentationFormat>
  <Paragraphs>63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Arial Nova Cond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Bruns, John</dc:creator>
  <cp:lastModifiedBy>Cabellon, Angela</cp:lastModifiedBy>
  <cp:revision>60</cp:revision>
  <dcterms:created xsi:type="dcterms:W3CDTF">2019-09-26T19:19:58Z</dcterms:created>
  <dcterms:modified xsi:type="dcterms:W3CDTF">2020-09-03T13:52:17Z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0x01010065D1D05534067D498814068454E30AFC</vt:lpwstr>
  </property>
</Properties>
</file>