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0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8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5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  <p:sldMasterId id="2147483716" r:id="rId5"/>
    <p:sldMasterId id="2147483730" r:id="rId6"/>
    <p:sldMasterId id="2147483744" r:id="rId7"/>
    <p:sldMasterId id="2147483758" r:id="rId8"/>
    <p:sldMasterId id="2147483772" r:id="rId9"/>
    <p:sldMasterId id="2147483786" r:id="rId10"/>
    <p:sldMasterId id="2147483800" r:id="rId11"/>
  </p:sldMasterIdLst>
  <p:notesMasterIdLst>
    <p:notesMasterId r:id="rId74"/>
  </p:notesMasterIdLst>
  <p:sldIdLst>
    <p:sldId id="271" r:id="rId12"/>
    <p:sldId id="261" r:id="rId13"/>
    <p:sldId id="262" r:id="rId14"/>
    <p:sldId id="264" r:id="rId15"/>
    <p:sldId id="265" r:id="rId16"/>
    <p:sldId id="266" r:id="rId17"/>
    <p:sldId id="300" r:id="rId18"/>
    <p:sldId id="301" r:id="rId19"/>
    <p:sldId id="267" r:id="rId20"/>
    <p:sldId id="268" r:id="rId21"/>
    <p:sldId id="270" r:id="rId22"/>
    <p:sldId id="274" r:id="rId23"/>
    <p:sldId id="275" r:id="rId24"/>
    <p:sldId id="276" r:id="rId25"/>
    <p:sldId id="277" r:id="rId26"/>
    <p:sldId id="278" r:id="rId27"/>
    <p:sldId id="302" r:id="rId28"/>
    <p:sldId id="263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330" r:id="rId42"/>
    <p:sldId id="331" r:id="rId43"/>
    <p:sldId id="332" r:id="rId44"/>
    <p:sldId id="333" r:id="rId45"/>
    <p:sldId id="334" r:id="rId46"/>
    <p:sldId id="279" r:id="rId47"/>
    <p:sldId id="280" r:id="rId48"/>
    <p:sldId id="281" r:id="rId49"/>
    <p:sldId id="282" r:id="rId50"/>
    <p:sldId id="303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285" r:id="rId60"/>
    <p:sldId id="335" r:id="rId61"/>
    <p:sldId id="286" r:id="rId62"/>
    <p:sldId id="287" r:id="rId63"/>
    <p:sldId id="304" r:id="rId64"/>
    <p:sldId id="336" r:id="rId65"/>
    <p:sldId id="337" r:id="rId66"/>
    <p:sldId id="290" r:id="rId67"/>
    <p:sldId id="291" r:id="rId68"/>
    <p:sldId id="306" r:id="rId69"/>
    <p:sldId id="307" r:id="rId70"/>
    <p:sldId id="308" r:id="rId71"/>
    <p:sldId id="309" r:id="rId72"/>
    <p:sldId id="293" r:id="rId73"/>
  </p:sldIdLst>
  <p:sldSz cx="9144000" cy="5143500" type="screen16x9"/>
  <p:notesSz cx="6858000" cy="9144000"/>
  <p:custDataLst>
    <p:tags r:id="rId7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84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6EBB34-05BF-486F-8A27-EAC4DB63CFBA}" type="doc">
      <dgm:prSet loTypeId="urn:microsoft.com/office/officeart/2005/8/layout/hChevron3" loCatId="process" qsTypeId="urn:microsoft.com/office/officeart/2005/8/quickstyle/simple1" qsCatId="simple" csTypeId="urn:microsoft.com/office/officeart/2005/8/colors/colorful3" csCatId="colorful" phldr="1"/>
      <dgm:spPr/>
    </dgm:pt>
    <dgm:pt modelId="{A54D2068-1F34-4575-BFD9-934F214E13E2}">
      <dgm:prSet phldrT="[Text]" custT="1"/>
      <dgm:spPr/>
      <dgm:t>
        <a:bodyPr/>
        <a:lstStyle/>
        <a:p>
          <a:r>
            <a:rPr lang="en-US" sz="2200" b="1" dirty="0"/>
            <a:t>Generate Ideas</a:t>
          </a:r>
          <a:br>
            <a:rPr lang="en-US" sz="2200" b="1" dirty="0"/>
          </a:br>
          <a:r>
            <a:rPr lang="en-US" sz="1400" b="1" dirty="0"/>
            <a:t>from Community</a:t>
          </a:r>
          <a:br>
            <a:rPr lang="en-US" sz="1400" b="1" dirty="0"/>
          </a:br>
          <a:r>
            <a:rPr lang="en-US" sz="2200" b="1" dirty="0"/>
            <a:t>Stakeholders</a:t>
          </a:r>
        </a:p>
      </dgm:t>
    </dgm:pt>
    <dgm:pt modelId="{8D0FE4EB-71B2-42E7-B948-5103606994C4}" type="parTrans" cxnId="{AECF63FF-ACE9-4F69-979A-53675104BCE0}">
      <dgm:prSet/>
      <dgm:spPr/>
      <dgm:t>
        <a:bodyPr/>
        <a:lstStyle/>
        <a:p>
          <a:endParaRPr lang="en-US"/>
        </a:p>
      </dgm:t>
    </dgm:pt>
    <dgm:pt modelId="{15D881BD-DD0C-468F-91C0-9268D577F406}" type="sibTrans" cxnId="{AECF63FF-ACE9-4F69-979A-53675104BCE0}">
      <dgm:prSet/>
      <dgm:spPr/>
      <dgm:t>
        <a:bodyPr/>
        <a:lstStyle/>
        <a:p>
          <a:endParaRPr lang="en-US"/>
        </a:p>
      </dgm:t>
    </dgm:pt>
    <dgm:pt modelId="{65F0ECA3-E248-42CC-AB6B-361B3D94A4B2}">
      <dgm:prSet phldrT="[Text]" custT="1"/>
      <dgm:spPr/>
      <dgm:t>
        <a:bodyPr/>
        <a:lstStyle/>
        <a:p>
          <a:r>
            <a:rPr lang="en-US" sz="2200" b="1" dirty="0"/>
            <a:t>Gather</a:t>
          </a:r>
          <a:br>
            <a:rPr lang="en-US" sz="2200" b="1" dirty="0"/>
          </a:br>
          <a:r>
            <a:rPr lang="en-US" sz="2200" b="1" dirty="0"/>
            <a:t>Ideas </a:t>
          </a:r>
          <a:r>
            <a:rPr lang="en-US" sz="1400" b="1" dirty="0"/>
            <a:t>from</a:t>
          </a:r>
          <a:br>
            <a:rPr lang="en-US" sz="1400" b="1" dirty="0"/>
          </a:br>
          <a:r>
            <a:rPr lang="en-US" sz="1400" b="1" dirty="0"/>
            <a:t>the Public</a:t>
          </a:r>
        </a:p>
      </dgm:t>
    </dgm:pt>
    <dgm:pt modelId="{AD6E673E-2671-4178-8326-A74E65A39C46}" type="parTrans" cxnId="{0F4E791F-4628-4673-B1E6-A2E82B8CB3C8}">
      <dgm:prSet/>
      <dgm:spPr/>
      <dgm:t>
        <a:bodyPr/>
        <a:lstStyle/>
        <a:p>
          <a:endParaRPr lang="en-US"/>
        </a:p>
      </dgm:t>
    </dgm:pt>
    <dgm:pt modelId="{A0A91229-A53C-48AB-9C21-9BAE43FEF5EE}" type="sibTrans" cxnId="{0F4E791F-4628-4673-B1E6-A2E82B8CB3C8}">
      <dgm:prSet/>
      <dgm:spPr/>
      <dgm:t>
        <a:bodyPr/>
        <a:lstStyle/>
        <a:p>
          <a:endParaRPr lang="en-US"/>
        </a:p>
      </dgm:t>
    </dgm:pt>
    <dgm:pt modelId="{8607D364-F34E-4A55-8C97-14E971E86129}">
      <dgm:prSet phldrT="[Text]" custT="1"/>
      <dgm:spPr/>
      <dgm:t>
        <a:bodyPr/>
        <a:lstStyle/>
        <a:p>
          <a:pPr>
            <a:lnSpc>
              <a:spcPct val="80000"/>
            </a:lnSpc>
          </a:pPr>
          <a:r>
            <a:rPr lang="en-US" sz="2200" b="1" dirty="0"/>
            <a:t>Prioritize &amp; Implement</a:t>
          </a:r>
          <a:r>
            <a:rPr lang="en-US" sz="1400" b="1" dirty="0"/>
            <a:t/>
          </a:r>
          <a:br>
            <a:rPr lang="en-US" sz="1400" b="1" dirty="0"/>
          </a:br>
          <a:r>
            <a:rPr lang="en-US" sz="1400" b="1" dirty="0"/>
            <a:t>Non-Master Plan Projects*</a:t>
          </a:r>
          <a:endParaRPr lang="en-US" sz="1100" dirty="0"/>
        </a:p>
      </dgm:t>
    </dgm:pt>
    <dgm:pt modelId="{1995B6FA-F85C-49B8-87CA-F14FA3E04054}" type="parTrans" cxnId="{25AB5E1D-6877-4CC2-AAB6-16471E4A5219}">
      <dgm:prSet/>
      <dgm:spPr/>
      <dgm:t>
        <a:bodyPr/>
        <a:lstStyle/>
        <a:p>
          <a:endParaRPr lang="en-US"/>
        </a:p>
      </dgm:t>
    </dgm:pt>
    <dgm:pt modelId="{34431AB3-00F0-4D97-AB6F-4CBE7EF49394}" type="sibTrans" cxnId="{25AB5E1D-6877-4CC2-AAB6-16471E4A5219}">
      <dgm:prSet/>
      <dgm:spPr/>
      <dgm:t>
        <a:bodyPr/>
        <a:lstStyle/>
        <a:p>
          <a:endParaRPr lang="en-US"/>
        </a:p>
      </dgm:t>
    </dgm:pt>
    <dgm:pt modelId="{2A273347-76C4-4709-A9DE-49016A0C6594}">
      <dgm:prSet custT="1"/>
      <dgm:spPr/>
      <dgm:t>
        <a:bodyPr/>
        <a:lstStyle/>
        <a:p>
          <a:r>
            <a:rPr lang="en-US" sz="2200" b="1" dirty="0"/>
            <a:t>Develop</a:t>
          </a:r>
          <a:br>
            <a:rPr lang="en-US" sz="2200" b="1" dirty="0"/>
          </a:br>
          <a:r>
            <a:rPr lang="en-US" sz="2200" b="1" dirty="0"/>
            <a:t>Master Plan</a:t>
          </a:r>
          <a:r>
            <a:rPr lang="en-US" sz="1400" b="1" dirty="0"/>
            <a:t/>
          </a:r>
          <a:br>
            <a:rPr lang="en-US" sz="1400" b="1" dirty="0"/>
          </a:br>
          <a:r>
            <a:rPr lang="en-US" sz="1400" b="1" dirty="0"/>
            <a:t>for the Watershed with Public Input</a:t>
          </a:r>
        </a:p>
      </dgm:t>
    </dgm:pt>
    <dgm:pt modelId="{519E8FEC-B8C9-4BB4-ADF1-9B6900D81A23}" type="parTrans" cxnId="{27FCFCB4-DB8B-4EDC-956F-8FCF0F2E21B2}">
      <dgm:prSet/>
      <dgm:spPr/>
      <dgm:t>
        <a:bodyPr/>
        <a:lstStyle/>
        <a:p>
          <a:endParaRPr lang="en-US"/>
        </a:p>
      </dgm:t>
    </dgm:pt>
    <dgm:pt modelId="{6B1F1F5F-F0F8-4573-92F8-B42DE91CFEBF}" type="sibTrans" cxnId="{27FCFCB4-DB8B-4EDC-956F-8FCF0F2E21B2}">
      <dgm:prSet/>
      <dgm:spPr/>
      <dgm:t>
        <a:bodyPr/>
        <a:lstStyle/>
        <a:p>
          <a:endParaRPr lang="en-US"/>
        </a:p>
      </dgm:t>
    </dgm:pt>
    <dgm:pt modelId="{6224BB10-878A-4EE7-A225-486DF5CDC726}" type="pres">
      <dgm:prSet presAssocID="{CF6EBB34-05BF-486F-8A27-EAC4DB63CFBA}" presName="Name0" presStyleCnt="0">
        <dgm:presLayoutVars>
          <dgm:dir/>
          <dgm:resizeHandles val="exact"/>
        </dgm:presLayoutVars>
      </dgm:prSet>
      <dgm:spPr/>
    </dgm:pt>
    <dgm:pt modelId="{C80CFEB3-CC6C-4E95-98D7-A0F7BE6AEA61}" type="pres">
      <dgm:prSet presAssocID="{A54D2068-1F34-4575-BFD9-934F214E13E2}" presName="parTxOnly" presStyleLbl="node1" presStyleIdx="0" presStyleCnt="4" custScaleX="939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BEF449-B1B8-4C88-A072-8C5E11D23DBA}" type="pres">
      <dgm:prSet presAssocID="{15D881BD-DD0C-468F-91C0-9268D577F406}" presName="parSpace" presStyleCnt="0"/>
      <dgm:spPr/>
    </dgm:pt>
    <dgm:pt modelId="{63546B67-5759-4469-A5CD-4DE96B4BC4E2}" type="pres">
      <dgm:prSet presAssocID="{65F0ECA3-E248-42CC-AB6B-361B3D94A4B2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D7B8D-0B41-4019-A232-A51B5FFC87CC}" type="pres">
      <dgm:prSet presAssocID="{A0A91229-A53C-48AB-9C21-9BAE43FEF5EE}" presName="parSpace" presStyleCnt="0"/>
      <dgm:spPr/>
    </dgm:pt>
    <dgm:pt modelId="{8A33258A-34FF-48A6-82ED-4A250E163626}" type="pres">
      <dgm:prSet presAssocID="{8607D364-F34E-4A55-8C97-14E971E86129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34587-FC46-4474-815A-179DA774835F}" type="pres">
      <dgm:prSet presAssocID="{34431AB3-00F0-4D97-AB6F-4CBE7EF49394}" presName="parSpace" presStyleCnt="0"/>
      <dgm:spPr/>
    </dgm:pt>
    <dgm:pt modelId="{2B5A5AE5-BE17-492D-B5CE-A7B07D04BC1B}" type="pres">
      <dgm:prSet presAssocID="{2A273347-76C4-4709-A9DE-49016A0C6594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350BB4-AEB3-4FF2-8DE6-C4C323B943C9}" type="presOf" srcId="{8607D364-F34E-4A55-8C97-14E971E86129}" destId="{8A33258A-34FF-48A6-82ED-4A250E163626}" srcOrd="0" destOrd="0" presId="urn:microsoft.com/office/officeart/2005/8/layout/hChevron3"/>
    <dgm:cxn modelId="{AECF63FF-ACE9-4F69-979A-53675104BCE0}" srcId="{CF6EBB34-05BF-486F-8A27-EAC4DB63CFBA}" destId="{A54D2068-1F34-4575-BFD9-934F214E13E2}" srcOrd="0" destOrd="0" parTransId="{8D0FE4EB-71B2-42E7-B948-5103606994C4}" sibTransId="{15D881BD-DD0C-468F-91C0-9268D577F406}"/>
    <dgm:cxn modelId="{E8A3DD42-3A62-4D32-AC88-397DD5CEC71F}" type="presOf" srcId="{65F0ECA3-E248-42CC-AB6B-361B3D94A4B2}" destId="{63546B67-5759-4469-A5CD-4DE96B4BC4E2}" srcOrd="0" destOrd="0" presId="urn:microsoft.com/office/officeart/2005/8/layout/hChevron3"/>
    <dgm:cxn modelId="{25AB5E1D-6877-4CC2-AAB6-16471E4A5219}" srcId="{CF6EBB34-05BF-486F-8A27-EAC4DB63CFBA}" destId="{8607D364-F34E-4A55-8C97-14E971E86129}" srcOrd="2" destOrd="0" parTransId="{1995B6FA-F85C-49B8-87CA-F14FA3E04054}" sibTransId="{34431AB3-00F0-4D97-AB6F-4CBE7EF49394}"/>
    <dgm:cxn modelId="{40E9E792-241F-4FAF-9015-6AD4236F6FD8}" type="presOf" srcId="{2A273347-76C4-4709-A9DE-49016A0C6594}" destId="{2B5A5AE5-BE17-492D-B5CE-A7B07D04BC1B}" srcOrd="0" destOrd="0" presId="urn:microsoft.com/office/officeart/2005/8/layout/hChevron3"/>
    <dgm:cxn modelId="{94720878-953F-43E9-A889-EBFEFFF072DC}" type="presOf" srcId="{CF6EBB34-05BF-486F-8A27-EAC4DB63CFBA}" destId="{6224BB10-878A-4EE7-A225-486DF5CDC726}" srcOrd="0" destOrd="0" presId="urn:microsoft.com/office/officeart/2005/8/layout/hChevron3"/>
    <dgm:cxn modelId="{0F4E791F-4628-4673-B1E6-A2E82B8CB3C8}" srcId="{CF6EBB34-05BF-486F-8A27-EAC4DB63CFBA}" destId="{65F0ECA3-E248-42CC-AB6B-361B3D94A4B2}" srcOrd="1" destOrd="0" parTransId="{AD6E673E-2671-4178-8326-A74E65A39C46}" sibTransId="{A0A91229-A53C-48AB-9C21-9BAE43FEF5EE}"/>
    <dgm:cxn modelId="{27FCFCB4-DB8B-4EDC-956F-8FCF0F2E21B2}" srcId="{CF6EBB34-05BF-486F-8A27-EAC4DB63CFBA}" destId="{2A273347-76C4-4709-A9DE-49016A0C6594}" srcOrd="3" destOrd="0" parTransId="{519E8FEC-B8C9-4BB4-ADF1-9B6900D81A23}" sibTransId="{6B1F1F5F-F0F8-4573-92F8-B42DE91CFEBF}"/>
    <dgm:cxn modelId="{E460EA07-055A-4DDB-A1F1-4AA8209A3D8C}" type="presOf" srcId="{A54D2068-1F34-4575-BFD9-934F214E13E2}" destId="{C80CFEB3-CC6C-4E95-98D7-A0F7BE6AEA61}" srcOrd="0" destOrd="0" presId="urn:microsoft.com/office/officeart/2005/8/layout/hChevron3"/>
    <dgm:cxn modelId="{54FA076B-4E73-43CD-929C-972EE407F374}" type="presParOf" srcId="{6224BB10-878A-4EE7-A225-486DF5CDC726}" destId="{C80CFEB3-CC6C-4E95-98D7-A0F7BE6AEA61}" srcOrd="0" destOrd="0" presId="urn:microsoft.com/office/officeart/2005/8/layout/hChevron3"/>
    <dgm:cxn modelId="{744809AF-D8AF-4AFC-9913-8EB0406578E7}" type="presParOf" srcId="{6224BB10-878A-4EE7-A225-486DF5CDC726}" destId="{9EBEF449-B1B8-4C88-A072-8C5E11D23DBA}" srcOrd="1" destOrd="0" presId="urn:microsoft.com/office/officeart/2005/8/layout/hChevron3"/>
    <dgm:cxn modelId="{DB660745-0458-460C-A443-6B0E7182D138}" type="presParOf" srcId="{6224BB10-878A-4EE7-A225-486DF5CDC726}" destId="{63546B67-5759-4469-A5CD-4DE96B4BC4E2}" srcOrd="2" destOrd="0" presId="urn:microsoft.com/office/officeart/2005/8/layout/hChevron3"/>
    <dgm:cxn modelId="{1F6AE767-B56B-496E-8435-5BEAD55BC680}" type="presParOf" srcId="{6224BB10-878A-4EE7-A225-486DF5CDC726}" destId="{A26D7B8D-0B41-4019-A232-A51B5FFC87CC}" srcOrd="3" destOrd="0" presId="urn:microsoft.com/office/officeart/2005/8/layout/hChevron3"/>
    <dgm:cxn modelId="{D3FC2379-CFBF-4D06-8AA8-A662F3CB292C}" type="presParOf" srcId="{6224BB10-878A-4EE7-A225-486DF5CDC726}" destId="{8A33258A-34FF-48A6-82ED-4A250E163626}" srcOrd="4" destOrd="0" presId="urn:microsoft.com/office/officeart/2005/8/layout/hChevron3"/>
    <dgm:cxn modelId="{F5125268-8F44-4131-ACDD-8803EA2F7727}" type="presParOf" srcId="{6224BB10-878A-4EE7-A225-486DF5CDC726}" destId="{EDF34587-FC46-4474-815A-179DA774835F}" srcOrd="5" destOrd="0" presId="urn:microsoft.com/office/officeart/2005/8/layout/hChevron3"/>
    <dgm:cxn modelId="{5D1B926D-A204-42F8-B3DC-359DA9CF1CDA}" type="presParOf" srcId="{6224BB10-878A-4EE7-A225-486DF5CDC726}" destId="{2B5A5AE5-BE17-492D-B5CE-A7B07D04BC1B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F1E304-5A0F-47A6-AA34-8CDBBDFEEA0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7A3DB11-A7F8-419D-84F1-C27C20CBA68F}">
      <dgm:prSet phldrT="[Text]"/>
      <dgm:spPr/>
      <dgm:t>
        <a:bodyPr/>
        <a:lstStyle/>
        <a:p>
          <a:r>
            <a:rPr lang="en-US" b="1" dirty="0"/>
            <a:t>Tiber Hudson Corridor Assessment</a:t>
          </a:r>
        </a:p>
      </dgm:t>
    </dgm:pt>
    <dgm:pt modelId="{3D85E546-C044-4CF1-B377-D08839752F67}" type="parTrans" cxnId="{FDC884C5-F27A-4080-844E-5BB3A2A53161}">
      <dgm:prSet/>
      <dgm:spPr/>
      <dgm:t>
        <a:bodyPr/>
        <a:lstStyle/>
        <a:p>
          <a:endParaRPr lang="en-US"/>
        </a:p>
      </dgm:t>
    </dgm:pt>
    <dgm:pt modelId="{7D42973C-530F-48FA-9DC7-5F3514FF602D}" type="sibTrans" cxnId="{FDC884C5-F27A-4080-844E-5BB3A2A53161}">
      <dgm:prSet/>
      <dgm:spPr/>
      <dgm:t>
        <a:bodyPr/>
        <a:lstStyle/>
        <a:p>
          <a:endParaRPr lang="en-US"/>
        </a:p>
      </dgm:t>
    </dgm:pt>
    <dgm:pt modelId="{11B2C81E-7D48-4172-AE8D-752AC1F50F65}">
      <dgm:prSet phldrT="[Text]"/>
      <dgm:spPr/>
      <dgm:t>
        <a:bodyPr/>
        <a:lstStyle/>
        <a:p>
          <a:r>
            <a:rPr lang="en-US" b="1" dirty="0"/>
            <a:t>Flood Case Study</a:t>
          </a:r>
        </a:p>
      </dgm:t>
    </dgm:pt>
    <dgm:pt modelId="{C80DD669-76D7-4122-91BB-A1AFCED95A4F}" type="parTrans" cxnId="{2565060B-E499-466C-A36F-1A9D38B6D40A}">
      <dgm:prSet/>
      <dgm:spPr/>
      <dgm:t>
        <a:bodyPr/>
        <a:lstStyle/>
        <a:p>
          <a:endParaRPr lang="en-US"/>
        </a:p>
      </dgm:t>
    </dgm:pt>
    <dgm:pt modelId="{D601CE46-8A33-42A9-A618-BDFCDECD329D}" type="sibTrans" cxnId="{2565060B-E499-466C-A36F-1A9D38B6D40A}">
      <dgm:prSet/>
      <dgm:spPr/>
      <dgm:t>
        <a:bodyPr/>
        <a:lstStyle/>
        <a:p>
          <a:endParaRPr lang="en-US"/>
        </a:p>
      </dgm:t>
    </dgm:pt>
    <dgm:pt modelId="{7F514979-B495-4722-A35A-04BF5C517BFA}">
      <dgm:prSet/>
      <dgm:spPr/>
      <dgm:t>
        <a:bodyPr/>
        <a:lstStyle/>
        <a:p>
          <a:r>
            <a:rPr lang="en-US" b="1" dirty="0"/>
            <a:t>Hydrology and Hydraulic Study</a:t>
          </a:r>
        </a:p>
      </dgm:t>
    </dgm:pt>
    <dgm:pt modelId="{DA6BB19B-0699-490A-92D6-B6905FB2D251}" type="parTrans" cxnId="{186A24E2-1C48-4C76-8B17-06C8617C2264}">
      <dgm:prSet/>
      <dgm:spPr/>
      <dgm:t>
        <a:bodyPr/>
        <a:lstStyle/>
        <a:p>
          <a:endParaRPr lang="en-US"/>
        </a:p>
      </dgm:t>
    </dgm:pt>
    <dgm:pt modelId="{D435EE4B-C9DF-4F80-AB1D-304D951CAEFC}" type="sibTrans" cxnId="{186A24E2-1C48-4C76-8B17-06C8617C2264}">
      <dgm:prSet/>
      <dgm:spPr/>
      <dgm:t>
        <a:bodyPr/>
        <a:lstStyle/>
        <a:p>
          <a:endParaRPr lang="en-US"/>
        </a:p>
      </dgm:t>
    </dgm:pt>
    <dgm:pt modelId="{B6F83C2D-D8BE-412B-93BD-178EBB4FE9FB}">
      <dgm:prSet/>
      <dgm:spPr/>
      <dgm:t>
        <a:bodyPr/>
        <a:lstStyle/>
        <a:p>
          <a:r>
            <a:rPr lang="en-US" b="1" dirty="0"/>
            <a:t>Community Engagement</a:t>
          </a:r>
        </a:p>
      </dgm:t>
    </dgm:pt>
    <dgm:pt modelId="{AE412AFB-E560-431B-8187-1E5A447108AF}" type="parTrans" cxnId="{A1C43106-AE32-4788-B268-E7029F84B4D8}">
      <dgm:prSet/>
      <dgm:spPr/>
      <dgm:t>
        <a:bodyPr/>
        <a:lstStyle/>
        <a:p>
          <a:endParaRPr lang="en-US"/>
        </a:p>
      </dgm:t>
    </dgm:pt>
    <dgm:pt modelId="{11095ADA-D22E-4A64-A769-F1CEDD3894C6}" type="sibTrans" cxnId="{A1C43106-AE32-4788-B268-E7029F84B4D8}">
      <dgm:prSet/>
      <dgm:spPr/>
      <dgm:t>
        <a:bodyPr/>
        <a:lstStyle/>
        <a:p>
          <a:endParaRPr lang="en-US"/>
        </a:p>
      </dgm:t>
    </dgm:pt>
    <dgm:pt modelId="{3766CF6F-5AD4-40AA-B7DD-0FC80940723D}" type="pres">
      <dgm:prSet presAssocID="{EBF1E304-5A0F-47A6-AA34-8CDBBDFEEA0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79F4CCA-9C32-4E7A-BCB9-D5C90A6179B0}" type="pres">
      <dgm:prSet presAssocID="{EBF1E304-5A0F-47A6-AA34-8CDBBDFEEA0E}" presName="Name1" presStyleCnt="0"/>
      <dgm:spPr/>
    </dgm:pt>
    <dgm:pt modelId="{0AE1522E-388A-4D4C-9D09-D32637A7893A}" type="pres">
      <dgm:prSet presAssocID="{EBF1E304-5A0F-47A6-AA34-8CDBBDFEEA0E}" presName="cycle" presStyleCnt="0"/>
      <dgm:spPr/>
    </dgm:pt>
    <dgm:pt modelId="{E6A127B1-44A7-45EF-ACFE-D8A1282396A6}" type="pres">
      <dgm:prSet presAssocID="{EBF1E304-5A0F-47A6-AA34-8CDBBDFEEA0E}" presName="srcNode" presStyleLbl="node1" presStyleIdx="0" presStyleCnt="4"/>
      <dgm:spPr/>
    </dgm:pt>
    <dgm:pt modelId="{0C54BBE2-1BF4-4D02-998F-13F65F01DA3A}" type="pres">
      <dgm:prSet presAssocID="{EBF1E304-5A0F-47A6-AA34-8CDBBDFEEA0E}" presName="conn" presStyleLbl="parChTrans1D2" presStyleIdx="0" presStyleCnt="1"/>
      <dgm:spPr/>
      <dgm:t>
        <a:bodyPr/>
        <a:lstStyle/>
        <a:p>
          <a:endParaRPr lang="en-US"/>
        </a:p>
      </dgm:t>
    </dgm:pt>
    <dgm:pt modelId="{CE312780-A1FA-4E4F-A9BB-3C8A322CE410}" type="pres">
      <dgm:prSet presAssocID="{EBF1E304-5A0F-47A6-AA34-8CDBBDFEEA0E}" presName="extraNode" presStyleLbl="node1" presStyleIdx="0" presStyleCnt="4"/>
      <dgm:spPr/>
    </dgm:pt>
    <dgm:pt modelId="{E5501405-2F10-4238-B3B7-C8B3DE944352}" type="pres">
      <dgm:prSet presAssocID="{EBF1E304-5A0F-47A6-AA34-8CDBBDFEEA0E}" presName="dstNode" presStyleLbl="node1" presStyleIdx="0" presStyleCnt="4"/>
      <dgm:spPr/>
    </dgm:pt>
    <dgm:pt modelId="{C9AA5F60-1E26-4F82-89E3-16D0503A3D37}" type="pres">
      <dgm:prSet presAssocID="{47A3DB11-A7F8-419D-84F1-C27C20CBA68F}" presName="text_1" presStyleLbl="node1" presStyleIdx="0" presStyleCnt="4" custScaleY="205691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7F85DE29-DDBD-49F9-9648-F4ED6CF70806}" type="pres">
      <dgm:prSet presAssocID="{47A3DB11-A7F8-419D-84F1-C27C20CBA68F}" presName="accent_1" presStyleCnt="0"/>
      <dgm:spPr/>
    </dgm:pt>
    <dgm:pt modelId="{A74FD4A0-2654-400F-8AE3-49C42F339ACF}" type="pres">
      <dgm:prSet presAssocID="{47A3DB11-A7F8-419D-84F1-C27C20CBA68F}" presName="accentRepeatNode" presStyleLbl="solidFgAcc1" presStyleIdx="0" presStyleCnt="4"/>
      <dgm:spPr/>
    </dgm:pt>
    <dgm:pt modelId="{F6E9F6EB-DBCF-4CC7-862C-C9051063B4EE}" type="pres">
      <dgm:prSet presAssocID="{11B2C81E-7D48-4172-AE8D-752AC1F50F65}" presName="text_2" presStyleLbl="node1" presStyleIdx="1" presStyleCnt="4" custScaleY="200300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FDAFA869-7B33-466A-BDFA-67C285137140}" type="pres">
      <dgm:prSet presAssocID="{11B2C81E-7D48-4172-AE8D-752AC1F50F65}" presName="accent_2" presStyleCnt="0"/>
      <dgm:spPr/>
    </dgm:pt>
    <dgm:pt modelId="{89676552-042B-431D-BA34-AB740E3D3F9E}" type="pres">
      <dgm:prSet presAssocID="{11B2C81E-7D48-4172-AE8D-752AC1F50F65}" presName="accentRepeatNode" presStyleLbl="solidFgAcc1" presStyleIdx="1" presStyleCnt="4"/>
      <dgm:spPr/>
    </dgm:pt>
    <dgm:pt modelId="{80DEB4FF-979C-4E8B-9EFF-8AE5B8FDE457}" type="pres">
      <dgm:prSet presAssocID="{7F514979-B495-4722-A35A-04BF5C517BFA}" presName="text_3" presStyleLbl="node1" presStyleIdx="2" presStyleCnt="4" custScaleY="195614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C00DC6CD-8F23-403C-9545-6C7D0D7A79BE}" type="pres">
      <dgm:prSet presAssocID="{7F514979-B495-4722-A35A-04BF5C517BFA}" presName="accent_3" presStyleCnt="0"/>
      <dgm:spPr/>
    </dgm:pt>
    <dgm:pt modelId="{7BA9F2CF-2097-45BB-AE6B-C30210A62D85}" type="pres">
      <dgm:prSet presAssocID="{7F514979-B495-4722-A35A-04BF5C517BFA}" presName="accentRepeatNode" presStyleLbl="solidFgAcc1" presStyleIdx="2" presStyleCnt="4"/>
      <dgm:spPr/>
    </dgm:pt>
    <dgm:pt modelId="{A3F0690F-1C63-44D9-96A5-603452C17F47}" type="pres">
      <dgm:prSet presAssocID="{B6F83C2D-D8BE-412B-93BD-178EBB4FE9FB}" presName="text_4" presStyleLbl="node1" presStyleIdx="3" presStyleCnt="4" custScaleY="189605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65775F4E-4547-4765-A6F8-1A5BE0EC0E8C}" type="pres">
      <dgm:prSet presAssocID="{B6F83C2D-D8BE-412B-93BD-178EBB4FE9FB}" presName="accent_4" presStyleCnt="0"/>
      <dgm:spPr/>
    </dgm:pt>
    <dgm:pt modelId="{4DF4B25C-723E-4F01-A5C9-A8C0EF8DAD80}" type="pres">
      <dgm:prSet presAssocID="{B6F83C2D-D8BE-412B-93BD-178EBB4FE9FB}" presName="accentRepeatNode" presStyleLbl="solidFgAcc1" presStyleIdx="3" presStyleCnt="4"/>
      <dgm:spPr/>
    </dgm:pt>
  </dgm:ptLst>
  <dgm:cxnLst>
    <dgm:cxn modelId="{A1C43106-AE32-4788-B268-E7029F84B4D8}" srcId="{EBF1E304-5A0F-47A6-AA34-8CDBBDFEEA0E}" destId="{B6F83C2D-D8BE-412B-93BD-178EBB4FE9FB}" srcOrd="3" destOrd="0" parTransId="{AE412AFB-E560-431B-8187-1E5A447108AF}" sibTransId="{11095ADA-D22E-4A64-A769-F1CEDD3894C6}"/>
    <dgm:cxn modelId="{682BE6DF-48AC-4A26-B8E7-7A2B471612EB}" type="presOf" srcId="{11B2C81E-7D48-4172-AE8D-752AC1F50F65}" destId="{F6E9F6EB-DBCF-4CC7-862C-C9051063B4EE}" srcOrd="0" destOrd="0" presId="urn:microsoft.com/office/officeart/2008/layout/VerticalCurvedList"/>
    <dgm:cxn modelId="{C2D4AD46-B7EE-4B1E-984B-F7511EEF5972}" type="presOf" srcId="{47A3DB11-A7F8-419D-84F1-C27C20CBA68F}" destId="{C9AA5F60-1E26-4F82-89E3-16D0503A3D37}" srcOrd="0" destOrd="0" presId="urn:microsoft.com/office/officeart/2008/layout/VerticalCurvedList"/>
    <dgm:cxn modelId="{43FB3786-9423-48C2-A7A7-C617B3DB5EFC}" type="presOf" srcId="{EBF1E304-5A0F-47A6-AA34-8CDBBDFEEA0E}" destId="{3766CF6F-5AD4-40AA-B7DD-0FC80940723D}" srcOrd="0" destOrd="0" presId="urn:microsoft.com/office/officeart/2008/layout/VerticalCurvedList"/>
    <dgm:cxn modelId="{2565060B-E499-466C-A36F-1A9D38B6D40A}" srcId="{EBF1E304-5A0F-47A6-AA34-8CDBBDFEEA0E}" destId="{11B2C81E-7D48-4172-AE8D-752AC1F50F65}" srcOrd="1" destOrd="0" parTransId="{C80DD669-76D7-4122-91BB-A1AFCED95A4F}" sibTransId="{D601CE46-8A33-42A9-A618-BDFCDECD329D}"/>
    <dgm:cxn modelId="{BE8E620F-6B65-4F72-9F2A-F7A4C6C772F8}" type="presOf" srcId="{7F514979-B495-4722-A35A-04BF5C517BFA}" destId="{80DEB4FF-979C-4E8B-9EFF-8AE5B8FDE457}" srcOrd="0" destOrd="0" presId="urn:microsoft.com/office/officeart/2008/layout/VerticalCurvedList"/>
    <dgm:cxn modelId="{98F75324-733C-4B3C-B8A7-48A8A20C4853}" type="presOf" srcId="{B6F83C2D-D8BE-412B-93BD-178EBB4FE9FB}" destId="{A3F0690F-1C63-44D9-96A5-603452C17F47}" srcOrd="0" destOrd="0" presId="urn:microsoft.com/office/officeart/2008/layout/VerticalCurvedList"/>
    <dgm:cxn modelId="{89283124-952B-4CE1-8367-A03CA4088AEC}" type="presOf" srcId="{7D42973C-530F-48FA-9DC7-5F3514FF602D}" destId="{0C54BBE2-1BF4-4D02-998F-13F65F01DA3A}" srcOrd="0" destOrd="0" presId="urn:microsoft.com/office/officeart/2008/layout/VerticalCurvedList"/>
    <dgm:cxn modelId="{186A24E2-1C48-4C76-8B17-06C8617C2264}" srcId="{EBF1E304-5A0F-47A6-AA34-8CDBBDFEEA0E}" destId="{7F514979-B495-4722-A35A-04BF5C517BFA}" srcOrd="2" destOrd="0" parTransId="{DA6BB19B-0699-490A-92D6-B6905FB2D251}" sibTransId="{D435EE4B-C9DF-4F80-AB1D-304D951CAEFC}"/>
    <dgm:cxn modelId="{FDC884C5-F27A-4080-844E-5BB3A2A53161}" srcId="{EBF1E304-5A0F-47A6-AA34-8CDBBDFEEA0E}" destId="{47A3DB11-A7F8-419D-84F1-C27C20CBA68F}" srcOrd="0" destOrd="0" parTransId="{3D85E546-C044-4CF1-B377-D08839752F67}" sibTransId="{7D42973C-530F-48FA-9DC7-5F3514FF602D}"/>
    <dgm:cxn modelId="{9ECE278A-80CC-470F-AED7-4BABC0FE98D7}" type="presParOf" srcId="{3766CF6F-5AD4-40AA-B7DD-0FC80940723D}" destId="{179F4CCA-9C32-4E7A-BCB9-D5C90A6179B0}" srcOrd="0" destOrd="0" presId="urn:microsoft.com/office/officeart/2008/layout/VerticalCurvedList"/>
    <dgm:cxn modelId="{360D362E-DCF7-41B4-80E8-52045202650D}" type="presParOf" srcId="{179F4CCA-9C32-4E7A-BCB9-D5C90A6179B0}" destId="{0AE1522E-388A-4D4C-9D09-D32637A7893A}" srcOrd="0" destOrd="0" presId="urn:microsoft.com/office/officeart/2008/layout/VerticalCurvedList"/>
    <dgm:cxn modelId="{448F094C-E2F7-468E-817A-327ADE96C538}" type="presParOf" srcId="{0AE1522E-388A-4D4C-9D09-D32637A7893A}" destId="{E6A127B1-44A7-45EF-ACFE-D8A1282396A6}" srcOrd="0" destOrd="0" presId="urn:microsoft.com/office/officeart/2008/layout/VerticalCurvedList"/>
    <dgm:cxn modelId="{ED1E6D11-EF73-41FE-A20C-6BA390DEC468}" type="presParOf" srcId="{0AE1522E-388A-4D4C-9D09-D32637A7893A}" destId="{0C54BBE2-1BF4-4D02-998F-13F65F01DA3A}" srcOrd="1" destOrd="0" presId="urn:microsoft.com/office/officeart/2008/layout/VerticalCurvedList"/>
    <dgm:cxn modelId="{F8629460-00B5-4AE9-8127-B8F3CF9A8A8D}" type="presParOf" srcId="{0AE1522E-388A-4D4C-9D09-D32637A7893A}" destId="{CE312780-A1FA-4E4F-A9BB-3C8A322CE410}" srcOrd="2" destOrd="0" presId="urn:microsoft.com/office/officeart/2008/layout/VerticalCurvedList"/>
    <dgm:cxn modelId="{9470CE4D-2DCC-4DB5-8526-CB1484C85635}" type="presParOf" srcId="{0AE1522E-388A-4D4C-9D09-D32637A7893A}" destId="{E5501405-2F10-4238-B3B7-C8B3DE944352}" srcOrd="3" destOrd="0" presId="urn:microsoft.com/office/officeart/2008/layout/VerticalCurvedList"/>
    <dgm:cxn modelId="{EDF9D49F-CE13-4F22-8A96-7865F56DB4AD}" type="presParOf" srcId="{179F4CCA-9C32-4E7A-BCB9-D5C90A6179B0}" destId="{C9AA5F60-1E26-4F82-89E3-16D0503A3D37}" srcOrd="1" destOrd="0" presId="urn:microsoft.com/office/officeart/2008/layout/VerticalCurvedList"/>
    <dgm:cxn modelId="{D3E5D4B3-BECB-4862-94B0-1E1F5F56045A}" type="presParOf" srcId="{179F4CCA-9C32-4E7A-BCB9-D5C90A6179B0}" destId="{7F85DE29-DDBD-49F9-9648-F4ED6CF70806}" srcOrd="2" destOrd="0" presId="urn:microsoft.com/office/officeart/2008/layout/VerticalCurvedList"/>
    <dgm:cxn modelId="{34CBAC77-814D-49E0-AD96-BB32E670587C}" type="presParOf" srcId="{7F85DE29-DDBD-49F9-9648-F4ED6CF70806}" destId="{A74FD4A0-2654-400F-8AE3-49C42F339ACF}" srcOrd="0" destOrd="0" presId="urn:microsoft.com/office/officeart/2008/layout/VerticalCurvedList"/>
    <dgm:cxn modelId="{09FE1F4F-3D7D-4191-AC45-34EB3952D5D7}" type="presParOf" srcId="{179F4CCA-9C32-4E7A-BCB9-D5C90A6179B0}" destId="{F6E9F6EB-DBCF-4CC7-862C-C9051063B4EE}" srcOrd="3" destOrd="0" presId="urn:microsoft.com/office/officeart/2008/layout/VerticalCurvedList"/>
    <dgm:cxn modelId="{08B87820-09B5-47DC-B882-081F7D9DC157}" type="presParOf" srcId="{179F4CCA-9C32-4E7A-BCB9-D5C90A6179B0}" destId="{FDAFA869-7B33-466A-BDFA-67C285137140}" srcOrd="4" destOrd="0" presId="urn:microsoft.com/office/officeart/2008/layout/VerticalCurvedList"/>
    <dgm:cxn modelId="{14E2929E-2C06-4B73-95CF-611A4461DAAD}" type="presParOf" srcId="{FDAFA869-7B33-466A-BDFA-67C285137140}" destId="{89676552-042B-431D-BA34-AB740E3D3F9E}" srcOrd="0" destOrd="0" presId="urn:microsoft.com/office/officeart/2008/layout/VerticalCurvedList"/>
    <dgm:cxn modelId="{B5A35F88-6A40-43EB-9308-3B33B3B936A2}" type="presParOf" srcId="{179F4CCA-9C32-4E7A-BCB9-D5C90A6179B0}" destId="{80DEB4FF-979C-4E8B-9EFF-8AE5B8FDE457}" srcOrd="5" destOrd="0" presId="urn:microsoft.com/office/officeart/2008/layout/VerticalCurvedList"/>
    <dgm:cxn modelId="{9E3EB89C-A166-41E2-BDD5-2B997611D878}" type="presParOf" srcId="{179F4CCA-9C32-4E7A-BCB9-D5C90A6179B0}" destId="{C00DC6CD-8F23-403C-9545-6C7D0D7A79BE}" srcOrd="6" destOrd="0" presId="urn:microsoft.com/office/officeart/2008/layout/VerticalCurvedList"/>
    <dgm:cxn modelId="{954506B1-9943-4655-A69A-E07F3AAB52FD}" type="presParOf" srcId="{C00DC6CD-8F23-403C-9545-6C7D0D7A79BE}" destId="{7BA9F2CF-2097-45BB-AE6B-C30210A62D85}" srcOrd="0" destOrd="0" presId="urn:microsoft.com/office/officeart/2008/layout/VerticalCurvedList"/>
    <dgm:cxn modelId="{687FBEFF-87F7-4720-8B77-DA84A3CB261F}" type="presParOf" srcId="{179F4CCA-9C32-4E7A-BCB9-D5C90A6179B0}" destId="{A3F0690F-1C63-44D9-96A5-603452C17F47}" srcOrd="7" destOrd="0" presId="urn:microsoft.com/office/officeart/2008/layout/VerticalCurvedList"/>
    <dgm:cxn modelId="{C0F1FFA7-E757-43EB-AD73-216828107749}" type="presParOf" srcId="{179F4CCA-9C32-4E7A-BCB9-D5C90A6179B0}" destId="{65775F4E-4547-4765-A6F8-1A5BE0EC0E8C}" srcOrd="8" destOrd="0" presId="urn:microsoft.com/office/officeart/2008/layout/VerticalCurvedList"/>
    <dgm:cxn modelId="{84878B2D-C769-456A-8284-9CDCF2F40CC9}" type="presParOf" srcId="{65775F4E-4547-4765-A6F8-1A5BE0EC0E8C}" destId="{4DF4B25C-723E-4F01-A5C9-A8C0EF8DAD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F98E2C-73C2-49A1-9DCB-4A8B3B8D5CE9}" type="doc">
      <dgm:prSet loTypeId="urn:microsoft.com/office/officeart/2005/8/layout/hProcess1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C143793-0667-4883-85EC-F207548BC1A0}">
      <dgm:prSet phldrT="[Text]"/>
      <dgm:spPr/>
      <dgm:t>
        <a:bodyPr anchor="b"/>
        <a:lstStyle/>
        <a:p>
          <a:r>
            <a:rPr lang="en-US" b="1" baseline="0" dirty="0">
              <a:solidFill>
                <a:schemeClr val="tx1">
                  <a:lumMod val="50000"/>
                  <a:lumOff val="50000"/>
                </a:schemeClr>
              </a:solidFill>
            </a:rPr>
            <a:t>Oct  18</a:t>
          </a:r>
        </a:p>
      </dgm:t>
    </dgm:pt>
    <dgm:pt modelId="{DEAC1275-7D78-41A0-B0DA-5060D9B8A730}" type="parTrans" cxnId="{6C8F22AF-83A3-4C89-B344-D7BB6DD7F05C}">
      <dgm:prSet/>
      <dgm:spPr/>
      <dgm:t>
        <a:bodyPr/>
        <a:lstStyle/>
        <a:p>
          <a:endParaRPr lang="en-US"/>
        </a:p>
      </dgm:t>
    </dgm:pt>
    <dgm:pt modelId="{0B9A47CE-1EAA-4328-B121-1EE4DCD1D829}" type="sibTrans" cxnId="{6C8F22AF-83A3-4C89-B344-D7BB6DD7F05C}">
      <dgm:prSet/>
      <dgm:spPr/>
      <dgm:t>
        <a:bodyPr/>
        <a:lstStyle/>
        <a:p>
          <a:endParaRPr lang="en-US"/>
        </a:p>
      </dgm:t>
    </dgm:pt>
    <dgm:pt modelId="{317FB5CA-DA7C-4780-AC66-28AF915A02F5}">
      <dgm:prSet phldrT="[Text]"/>
      <dgm:spPr/>
      <dgm:t>
        <a:bodyPr anchor="b"/>
        <a:lstStyle/>
        <a:p>
          <a:r>
            <a:rPr lang="en-US" b="1" dirty="0">
              <a:solidFill>
                <a:schemeClr val="tx1">
                  <a:lumMod val="50000"/>
                  <a:lumOff val="50000"/>
                </a:schemeClr>
              </a:solidFill>
            </a:rPr>
            <a:t>Nov 10</a:t>
          </a:r>
        </a:p>
      </dgm:t>
    </dgm:pt>
    <dgm:pt modelId="{E11E59CC-7840-4867-A931-304407BE9B4D}" type="parTrans" cxnId="{C3B6B5E4-30EE-4ED1-AD14-CA0F59BC237B}">
      <dgm:prSet/>
      <dgm:spPr/>
      <dgm:t>
        <a:bodyPr/>
        <a:lstStyle/>
        <a:p>
          <a:endParaRPr lang="en-US"/>
        </a:p>
      </dgm:t>
    </dgm:pt>
    <dgm:pt modelId="{9D6EF45E-C87B-4114-8CCC-70CED3CC06C4}" type="sibTrans" cxnId="{C3B6B5E4-30EE-4ED1-AD14-CA0F59BC237B}">
      <dgm:prSet/>
      <dgm:spPr/>
      <dgm:t>
        <a:bodyPr/>
        <a:lstStyle/>
        <a:p>
          <a:endParaRPr lang="en-US"/>
        </a:p>
      </dgm:t>
    </dgm:pt>
    <dgm:pt modelId="{48B0403C-9C49-401F-BEAD-69854D9F8569}">
      <dgm:prSet phldrT="[Text]"/>
      <dgm:spPr/>
      <dgm:t>
        <a:bodyPr anchor="b"/>
        <a:lstStyle/>
        <a:p>
          <a:r>
            <a:rPr lang="en-US" b="1" dirty="0"/>
            <a:t>Nov 26</a:t>
          </a:r>
        </a:p>
      </dgm:t>
    </dgm:pt>
    <dgm:pt modelId="{4ADB9368-6806-47AE-B474-CDA09C614BD8}" type="parTrans" cxnId="{C7EAD910-62D6-487C-A6F4-268B88250FF1}">
      <dgm:prSet/>
      <dgm:spPr/>
      <dgm:t>
        <a:bodyPr/>
        <a:lstStyle/>
        <a:p>
          <a:endParaRPr lang="en-US"/>
        </a:p>
      </dgm:t>
    </dgm:pt>
    <dgm:pt modelId="{EB2F3059-6CC2-4632-8E6F-1E9016E5C6AE}" type="sibTrans" cxnId="{C7EAD910-62D6-487C-A6F4-268B88250FF1}">
      <dgm:prSet/>
      <dgm:spPr/>
      <dgm:t>
        <a:bodyPr/>
        <a:lstStyle/>
        <a:p>
          <a:endParaRPr lang="en-US"/>
        </a:p>
      </dgm:t>
    </dgm:pt>
    <dgm:pt modelId="{9459B824-42BA-4072-BB82-A0616F2580DA}">
      <dgm:prSet/>
      <dgm:spPr/>
      <dgm:t>
        <a:bodyPr anchor="b"/>
        <a:lstStyle/>
        <a:p>
          <a:r>
            <a:rPr lang="en-US" b="1" dirty="0"/>
            <a:t>Dec   1</a:t>
          </a:r>
        </a:p>
      </dgm:t>
    </dgm:pt>
    <dgm:pt modelId="{47908ABA-B141-4B3E-8E5F-7B0BEDD023C5}" type="parTrans" cxnId="{F980618D-AACC-4130-A56A-1A74D0936556}">
      <dgm:prSet/>
      <dgm:spPr/>
      <dgm:t>
        <a:bodyPr/>
        <a:lstStyle/>
        <a:p>
          <a:endParaRPr lang="en-US"/>
        </a:p>
      </dgm:t>
    </dgm:pt>
    <dgm:pt modelId="{D7261C5F-63E9-4064-A5DB-F565CC5C7F9F}" type="sibTrans" cxnId="{F980618D-AACC-4130-A56A-1A74D0936556}">
      <dgm:prSet/>
      <dgm:spPr/>
      <dgm:t>
        <a:bodyPr/>
        <a:lstStyle/>
        <a:p>
          <a:endParaRPr lang="en-US"/>
        </a:p>
      </dgm:t>
    </dgm:pt>
    <dgm:pt modelId="{4ED0B7B4-CED6-4B42-A320-8B775A8288E0}">
      <dgm:prSet/>
      <dgm:spPr/>
      <dgm:t>
        <a:bodyPr anchor="b"/>
        <a:lstStyle/>
        <a:p>
          <a:r>
            <a:rPr lang="en-US" b="1" dirty="0"/>
            <a:t>Dec 10</a:t>
          </a:r>
        </a:p>
      </dgm:t>
    </dgm:pt>
    <dgm:pt modelId="{6CB6BFC5-0C22-4B20-9FC0-B1BF732B5F68}" type="parTrans" cxnId="{379EC2F0-E41D-41FC-8C5E-6BDF82160AAA}">
      <dgm:prSet/>
      <dgm:spPr/>
      <dgm:t>
        <a:bodyPr/>
        <a:lstStyle/>
        <a:p>
          <a:endParaRPr lang="en-US"/>
        </a:p>
      </dgm:t>
    </dgm:pt>
    <dgm:pt modelId="{51644610-66FB-4817-B18E-B779E0328CEC}" type="sibTrans" cxnId="{379EC2F0-E41D-41FC-8C5E-6BDF82160AAA}">
      <dgm:prSet/>
      <dgm:spPr/>
      <dgm:t>
        <a:bodyPr/>
        <a:lstStyle/>
        <a:p>
          <a:endParaRPr lang="en-US"/>
        </a:p>
      </dgm:t>
    </dgm:pt>
    <dgm:pt modelId="{9A893E4D-F1E0-4154-9842-4F0FDF95C4B0}" type="pres">
      <dgm:prSet presAssocID="{C9F98E2C-73C2-49A1-9DCB-4A8B3B8D5CE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35677B-7E71-4A61-849C-EB5111C87BE3}" type="pres">
      <dgm:prSet presAssocID="{C9F98E2C-73C2-49A1-9DCB-4A8B3B8D5CE9}" presName="arrow" presStyleLbl="bgShp" presStyleIdx="0" presStyleCnt="1"/>
      <dgm:spPr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0C265D55-1A3C-47D1-9FB1-A0E6982F25BC}" type="pres">
      <dgm:prSet presAssocID="{C9F98E2C-73C2-49A1-9DCB-4A8B3B8D5CE9}" presName="points" presStyleCnt="0"/>
      <dgm:spPr/>
    </dgm:pt>
    <dgm:pt modelId="{C765CBAF-359D-4E36-83E5-077F032E1CF6}" type="pres">
      <dgm:prSet presAssocID="{1C143793-0667-4883-85EC-F207548BC1A0}" presName="compositeA" presStyleCnt="0"/>
      <dgm:spPr/>
    </dgm:pt>
    <dgm:pt modelId="{92240982-1C2A-4A09-9654-6DAA84D5047B}" type="pres">
      <dgm:prSet presAssocID="{1C143793-0667-4883-85EC-F207548BC1A0}" presName="textA" presStyleLbl="revTx" presStyleIdx="0" presStyleCnt="5" custLinFactNeighborX="5126" custLinFactNeighborY="-6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9A9EA-B34E-419E-9662-D7BF3F62DC15}" type="pres">
      <dgm:prSet presAssocID="{1C143793-0667-4883-85EC-F207548BC1A0}" presName="circleA" presStyleLbl="node1" presStyleIdx="0" presStyleCnt="5"/>
      <dgm:spPr/>
    </dgm:pt>
    <dgm:pt modelId="{A276DE73-4E9C-4DCF-94BF-6843700EF104}" type="pres">
      <dgm:prSet presAssocID="{1C143793-0667-4883-85EC-F207548BC1A0}" presName="spaceA" presStyleCnt="0"/>
      <dgm:spPr/>
    </dgm:pt>
    <dgm:pt modelId="{6914FA16-78F3-4476-A667-11403B4D0E00}" type="pres">
      <dgm:prSet presAssocID="{0B9A47CE-1EAA-4328-B121-1EE4DCD1D829}" presName="space" presStyleCnt="0"/>
      <dgm:spPr/>
    </dgm:pt>
    <dgm:pt modelId="{45A90013-ACE0-4E5A-8698-BB509C977C55}" type="pres">
      <dgm:prSet presAssocID="{317FB5CA-DA7C-4780-AC66-28AF915A02F5}" presName="compositeB" presStyleCnt="0"/>
      <dgm:spPr/>
    </dgm:pt>
    <dgm:pt modelId="{5494E5E2-9284-49B2-B929-942862B64C99}" type="pres">
      <dgm:prSet presAssocID="{317FB5CA-DA7C-4780-AC66-28AF915A02F5}" presName="textB" presStyleLbl="revTx" presStyleIdx="1" presStyleCnt="5" custLinFactY="-5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B1E2E-7646-4E52-8967-7148BA8EDCBD}" type="pres">
      <dgm:prSet presAssocID="{317FB5CA-DA7C-4780-AC66-28AF915A02F5}" presName="circleB" presStyleLbl="node1" presStyleIdx="1" presStyleCnt="5"/>
      <dgm:spPr/>
    </dgm:pt>
    <dgm:pt modelId="{341D80C6-3EF4-4A1B-B127-6923234546B9}" type="pres">
      <dgm:prSet presAssocID="{317FB5CA-DA7C-4780-AC66-28AF915A02F5}" presName="spaceB" presStyleCnt="0"/>
      <dgm:spPr/>
    </dgm:pt>
    <dgm:pt modelId="{8292CD9F-14CC-4FC7-B871-582FD05ECB9E}" type="pres">
      <dgm:prSet presAssocID="{9D6EF45E-C87B-4114-8CCC-70CED3CC06C4}" presName="space" presStyleCnt="0"/>
      <dgm:spPr/>
    </dgm:pt>
    <dgm:pt modelId="{5111A5E1-84F0-4223-965A-9E10C8B7C7AA}" type="pres">
      <dgm:prSet presAssocID="{48B0403C-9C49-401F-BEAD-69854D9F8569}" presName="compositeA" presStyleCnt="0"/>
      <dgm:spPr/>
    </dgm:pt>
    <dgm:pt modelId="{93C7AEF2-C221-487A-92C2-1F277CAF808E}" type="pres">
      <dgm:prSet presAssocID="{48B0403C-9C49-401F-BEAD-69854D9F8569}" presName="textA" presStyleLbl="revTx" presStyleIdx="2" presStyleCnt="5" custLinFactNeighborX="-2046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99070-72A7-41B3-8083-F636D3D9E87B}" type="pres">
      <dgm:prSet presAssocID="{48B0403C-9C49-401F-BEAD-69854D9F8569}" presName="circleA" presStyleLbl="node1" presStyleIdx="2" presStyleCnt="5"/>
      <dgm:spPr/>
    </dgm:pt>
    <dgm:pt modelId="{ACC21A47-5B16-4E62-88C7-0AA97F19C69D}" type="pres">
      <dgm:prSet presAssocID="{48B0403C-9C49-401F-BEAD-69854D9F8569}" presName="spaceA" presStyleCnt="0"/>
      <dgm:spPr/>
    </dgm:pt>
    <dgm:pt modelId="{99C7A4EA-9DC0-4511-93F8-994B12433AEA}" type="pres">
      <dgm:prSet presAssocID="{EB2F3059-6CC2-4632-8E6F-1E9016E5C6AE}" presName="space" presStyleCnt="0"/>
      <dgm:spPr/>
    </dgm:pt>
    <dgm:pt modelId="{A25CE153-08FD-404A-960F-61F3842773E0}" type="pres">
      <dgm:prSet presAssocID="{9459B824-42BA-4072-BB82-A0616F2580DA}" presName="compositeB" presStyleCnt="0"/>
      <dgm:spPr/>
    </dgm:pt>
    <dgm:pt modelId="{862568ED-9B2A-4C05-AE06-241EEC545FDE}" type="pres">
      <dgm:prSet presAssocID="{9459B824-42BA-4072-BB82-A0616F2580DA}" presName="textB" presStyleLbl="revTx" presStyleIdx="3" presStyleCnt="5" custLinFactY="-5661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626389-039F-44D8-9C5A-4115D2AF472F}" type="pres">
      <dgm:prSet presAssocID="{9459B824-42BA-4072-BB82-A0616F2580DA}" presName="circleB" presStyleLbl="node1" presStyleIdx="3" presStyleCnt="5"/>
      <dgm:spPr/>
    </dgm:pt>
    <dgm:pt modelId="{DB6AF891-D5C7-4D02-9DCD-51329F45C183}" type="pres">
      <dgm:prSet presAssocID="{9459B824-42BA-4072-BB82-A0616F2580DA}" presName="spaceB" presStyleCnt="0"/>
      <dgm:spPr/>
    </dgm:pt>
    <dgm:pt modelId="{8F665A9B-076F-45DE-AB66-883E39B11522}" type="pres">
      <dgm:prSet presAssocID="{D7261C5F-63E9-4064-A5DB-F565CC5C7F9F}" presName="space" presStyleCnt="0"/>
      <dgm:spPr/>
    </dgm:pt>
    <dgm:pt modelId="{EDD958D8-83EB-44A9-AF67-CCCC83F14909}" type="pres">
      <dgm:prSet presAssocID="{4ED0B7B4-CED6-4B42-A320-8B775A8288E0}" presName="compositeA" presStyleCnt="0"/>
      <dgm:spPr/>
    </dgm:pt>
    <dgm:pt modelId="{72B2DF12-3C88-43D3-BC53-927DB3B49E22}" type="pres">
      <dgm:prSet presAssocID="{4ED0B7B4-CED6-4B42-A320-8B775A8288E0}" presName="textA" presStyleLbl="revTx" presStyleIdx="4" presStyleCnt="5" custLinFactNeighborX="192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8C562-5A56-454C-9200-BEA14CCADB8A}" type="pres">
      <dgm:prSet presAssocID="{4ED0B7B4-CED6-4B42-A320-8B775A8288E0}" presName="circleA" presStyleLbl="node1" presStyleIdx="4" presStyleCnt="5"/>
      <dgm:spPr/>
    </dgm:pt>
    <dgm:pt modelId="{843EBE1A-DF39-46DE-810C-D68CC1B823C3}" type="pres">
      <dgm:prSet presAssocID="{4ED0B7B4-CED6-4B42-A320-8B775A8288E0}" presName="spaceA" presStyleCnt="0"/>
      <dgm:spPr/>
    </dgm:pt>
  </dgm:ptLst>
  <dgm:cxnLst>
    <dgm:cxn modelId="{C7EAD910-62D6-487C-A6F4-268B88250FF1}" srcId="{C9F98E2C-73C2-49A1-9DCB-4A8B3B8D5CE9}" destId="{48B0403C-9C49-401F-BEAD-69854D9F8569}" srcOrd="2" destOrd="0" parTransId="{4ADB9368-6806-47AE-B474-CDA09C614BD8}" sibTransId="{EB2F3059-6CC2-4632-8E6F-1E9016E5C6AE}"/>
    <dgm:cxn modelId="{379EC2F0-E41D-41FC-8C5E-6BDF82160AAA}" srcId="{C9F98E2C-73C2-49A1-9DCB-4A8B3B8D5CE9}" destId="{4ED0B7B4-CED6-4B42-A320-8B775A8288E0}" srcOrd="4" destOrd="0" parTransId="{6CB6BFC5-0C22-4B20-9FC0-B1BF732B5F68}" sibTransId="{51644610-66FB-4817-B18E-B779E0328CEC}"/>
    <dgm:cxn modelId="{7A30EAEA-8509-4B7B-897C-4F3D5B42E1CF}" type="presOf" srcId="{9459B824-42BA-4072-BB82-A0616F2580DA}" destId="{862568ED-9B2A-4C05-AE06-241EEC545FDE}" srcOrd="0" destOrd="0" presId="urn:microsoft.com/office/officeart/2005/8/layout/hProcess11"/>
    <dgm:cxn modelId="{F980618D-AACC-4130-A56A-1A74D0936556}" srcId="{C9F98E2C-73C2-49A1-9DCB-4A8B3B8D5CE9}" destId="{9459B824-42BA-4072-BB82-A0616F2580DA}" srcOrd="3" destOrd="0" parTransId="{47908ABA-B141-4B3E-8E5F-7B0BEDD023C5}" sibTransId="{D7261C5F-63E9-4064-A5DB-F565CC5C7F9F}"/>
    <dgm:cxn modelId="{25849657-2800-4600-A2DC-CF515BBA6E45}" type="presOf" srcId="{1C143793-0667-4883-85EC-F207548BC1A0}" destId="{92240982-1C2A-4A09-9654-6DAA84D5047B}" srcOrd="0" destOrd="0" presId="urn:microsoft.com/office/officeart/2005/8/layout/hProcess11"/>
    <dgm:cxn modelId="{384F4018-96B7-4987-A5E5-56391EF0E14A}" type="presOf" srcId="{4ED0B7B4-CED6-4B42-A320-8B775A8288E0}" destId="{72B2DF12-3C88-43D3-BC53-927DB3B49E22}" srcOrd="0" destOrd="0" presId="urn:microsoft.com/office/officeart/2005/8/layout/hProcess11"/>
    <dgm:cxn modelId="{C3B6B5E4-30EE-4ED1-AD14-CA0F59BC237B}" srcId="{C9F98E2C-73C2-49A1-9DCB-4A8B3B8D5CE9}" destId="{317FB5CA-DA7C-4780-AC66-28AF915A02F5}" srcOrd="1" destOrd="0" parTransId="{E11E59CC-7840-4867-A931-304407BE9B4D}" sibTransId="{9D6EF45E-C87B-4114-8CCC-70CED3CC06C4}"/>
    <dgm:cxn modelId="{A45A4F91-33A1-426E-A2A6-2A9926D1F2BC}" type="presOf" srcId="{48B0403C-9C49-401F-BEAD-69854D9F8569}" destId="{93C7AEF2-C221-487A-92C2-1F277CAF808E}" srcOrd="0" destOrd="0" presId="urn:microsoft.com/office/officeart/2005/8/layout/hProcess11"/>
    <dgm:cxn modelId="{1B6953F6-2005-478B-A2A7-529FFBCD4564}" type="presOf" srcId="{C9F98E2C-73C2-49A1-9DCB-4A8B3B8D5CE9}" destId="{9A893E4D-F1E0-4154-9842-4F0FDF95C4B0}" srcOrd="0" destOrd="0" presId="urn:microsoft.com/office/officeart/2005/8/layout/hProcess11"/>
    <dgm:cxn modelId="{6C8F22AF-83A3-4C89-B344-D7BB6DD7F05C}" srcId="{C9F98E2C-73C2-49A1-9DCB-4A8B3B8D5CE9}" destId="{1C143793-0667-4883-85EC-F207548BC1A0}" srcOrd="0" destOrd="0" parTransId="{DEAC1275-7D78-41A0-B0DA-5060D9B8A730}" sibTransId="{0B9A47CE-1EAA-4328-B121-1EE4DCD1D829}"/>
    <dgm:cxn modelId="{C2A840DE-6D53-4810-B0B6-616E2EF3CA61}" type="presOf" srcId="{317FB5CA-DA7C-4780-AC66-28AF915A02F5}" destId="{5494E5E2-9284-49B2-B929-942862B64C99}" srcOrd="0" destOrd="0" presId="urn:microsoft.com/office/officeart/2005/8/layout/hProcess11"/>
    <dgm:cxn modelId="{8D9091EC-23B2-42B8-9EC3-8A12EA02A0CD}" type="presParOf" srcId="{9A893E4D-F1E0-4154-9842-4F0FDF95C4B0}" destId="{BA35677B-7E71-4A61-849C-EB5111C87BE3}" srcOrd="0" destOrd="0" presId="urn:microsoft.com/office/officeart/2005/8/layout/hProcess11"/>
    <dgm:cxn modelId="{D2DF44F4-ACBC-4860-AA30-58559C116E06}" type="presParOf" srcId="{9A893E4D-F1E0-4154-9842-4F0FDF95C4B0}" destId="{0C265D55-1A3C-47D1-9FB1-A0E6982F25BC}" srcOrd="1" destOrd="0" presId="urn:microsoft.com/office/officeart/2005/8/layout/hProcess11"/>
    <dgm:cxn modelId="{26E29D60-3D75-421D-BE1C-6D633006EA86}" type="presParOf" srcId="{0C265D55-1A3C-47D1-9FB1-A0E6982F25BC}" destId="{C765CBAF-359D-4E36-83E5-077F032E1CF6}" srcOrd="0" destOrd="0" presId="urn:microsoft.com/office/officeart/2005/8/layout/hProcess11"/>
    <dgm:cxn modelId="{565D40AC-9951-4EEB-ACEC-74D1D2835A84}" type="presParOf" srcId="{C765CBAF-359D-4E36-83E5-077F032E1CF6}" destId="{92240982-1C2A-4A09-9654-6DAA84D5047B}" srcOrd="0" destOrd="0" presId="urn:microsoft.com/office/officeart/2005/8/layout/hProcess11"/>
    <dgm:cxn modelId="{F7F2EE68-FD7A-47EF-8716-CD91B80ADB53}" type="presParOf" srcId="{C765CBAF-359D-4E36-83E5-077F032E1CF6}" destId="{E5F9A9EA-B34E-419E-9662-D7BF3F62DC15}" srcOrd="1" destOrd="0" presId="urn:microsoft.com/office/officeart/2005/8/layout/hProcess11"/>
    <dgm:cxn modelId="{155B40BB-58A1-4B09-BE2B-71AF8FC546CE}" type="presParOf" srcId="{C765CBAF-359D-4E36-83E5-077F032E1CF6}" destId="{A276DE73-4E9C-4DCF-94BF-6843700EF104}" srcOrd="2" destOrd="0" presId="urn:microsoft.com/office/officeart/2005/8/layout/hProcess11"/>
    <dgm:cxn modelId="{BE6A450D-4617-49C0-BA5D-03AF64646762}" type="presParOf" srcId="{0C265D55-1A3C-47D1-9FB1-A0E6982F25BC}" destId="{6914FA16-78F3-4476-A667-11403B4D0E00}" srcOrd="1" destOrd="0" presId="urn:microsoft.com/office/officeart/2005/8/layout/hProcess11"/>
    <dgm:cxn modelId="{B3F685F4-9CCE-4C5A-9947-B3312388A4CC}" type="presParOf" srcId="{0C265D55-1A3C-47D1-9FB1-A0E6982F25BC}" destId="{45A90013-ACE0-4E5A-8698-BB509C977C55}" srcOrd="2" destOrd="0" presId="urn:microsoft.com/office/officeart/2005/8/layout/hProcess11"/>
    <dgm:cxn modelId="{C9C69DB1-6157-4DEE-9F53-DC92456F13D8}" type="presParOf" srcId="{45A90013-ACE0-4E5A-8698-BB509C977C55}" destId="{5494E5E2-9284-49B2-B929-942862B64C99}" srcOrd="0" destOrd="0" presId="urn:microsoft.com/office/officeart/2005/8/layout/hProcess11"/>
    <dgm:cxn modelId="{092A2711-F34C-483E-98AA-5B7E5F52A9D7}" type="presParOf" srcId="{45A90013-ACE0-4E5A-8698-BB509C977C55}" destId="{976B1E2E-7646-4E52-8967-7148BA8EDCBD}" srcOrd="1" destOrd="0" presId="urn:microsoft.com/office/officeart/2005/8/layout/hProcess11"/>
    <dgm:cxn modelId="{0226A1F8-E133-4B8B-B193-7E62FCF291E9}" type="presParOf" srcId="{45A90013-ACE0-4E5A-8698-BB509C977C55}" destId="{341D80C6-3EF4-4A1B-B127-6923234546B9}" srcOrd="2" destOrd="0" presId="urn:microsoft.com/office/officeart/2005/8/layout/hProcess11"/>
    <dgm:cxn modelId="{3733B8A6-0563-46CB-A9B5-3EE9879040AE}" type="presParOf" srcId="{0C265D55-1A3C-47D1-9FB1-A0E6982F25BC}" destId="{8292CD9F-14CC-4FC7-B871-582FD05ECB9E}" srcOrd="3" destOrd="0" presId="urn:microsoft.com/office/officeart/2005/8/layout/hProcess11"/>
    <dgm:cxn modelId="{696320DA-4D56-4B7F-9C3B-9EFAE0580690}" type="presParOf" srcId="{0C265D55-1A3C-47D1-9FB1-A0E6982F25BC}" destId="{5111A5E1-84F0-4223-965A-9E10C8B7C7AA}" srcOrd="4" destOrd="0" presId="urn:microsoft.com/office/officeart/2005/8/layout/hProcess11"/>
    <dgm:cxn modelId="{A51F9637-D33B-4049-BDB0-F2929F9CD385}" type="presParOf" srcId="{5111A5E1-84F0-4223-965A-9E10C8B7C7AA}" destId="{93C7AEF2-C221-487A-92C2-1F277CAF808E}" srcOrd="0" destOrd="0" presId="urn:microsoft.com/office/officeart/2005/8/layout/hProcess11"/>
    <dgm:cxn modelId="{8B604064-2F38-4461-9905-3E89B4410A54}" type="presParOf" srcId="{5111A5E1-84F0-4223-965A-9E10C8B7C7AA}" destId="{6F699070-72A7-41B3-8083-F636D3D9E87B}" srcOrd="1" destOrd="0" presId="urn:microsoft.com/office/officeart/2005/8/layout/hProcess11"/>
    <dgm:cxn modelId="{F749F57A-3AD3-40DE-AFE0-3AF8E939E45C}" type="presParOf" srcId="{5111A5E1-84F0-4223-965A-9E10C8B7C7AA}" destId="{ACC21A47-5B16-4E62-88C7-0AA97F19C69D}" srcOrd="2" destOrd="0" presId="urn:microsoft.com/office/officeart/2005/8/layout/hProcess11"/>
    <dgm:cxn modelId="{FD3CEC4F-4FB4-4282-8501-86C602B8E26F}" type="presParOf" srcId="{0C265D55-1A3C-47D1-9FB1-A0E6982F25BC}" destId="{99C7A4EA-9DC0-4511-93F8-994B12433AEA}" srcOrd="5" destOrd="0" presId="urn:microsoft.com/office/officeart/2005/8/layout/hProcess11"/>
    <dgm:cxn modelId="{85B497C7-B87E-438C-BDB0-98C67D859F71}" type="presParOf" srcId="{0C265D55-1A3C-47D1-9FB1-A0E6982F25BC}" destId="{A25CE153-08FD-404A-960F-61F3842773E0}" srcOrd="6" destOrd="0" presId="urn:microsoft.com/office/officeart/2005/8/layout/hProcess11"/>
    <dgm:cxn modelId="{472EFD6F-8CE8-4C95-98D4-6DA46FAC5277}" type="presParOf" srcId="{A25CE153-08FD-404A-960F-61F3842773E0}" destId="{862568ED-9B2A-4C05-AE06-241EEC545FDE}" srcOrd="0" destOrd="0" presId="urn:microsoft.com/office/officeart/2005/8/layout/hProcess11"/>
    <dgm:cxn modelId="{7CD7A487-FF01-4F6E-9008-F4937903C89E}" type="presParOf" srcId="{A25CE153-08FD-404A-960F-61F3842773E0}" destId="{FB626389-039F-44D8-9C5A-4115D2AF472F}" srcOrd="1" destOrd="0" presId="urn:microsoft.com/office/officeart/2005/8/layout/hProcess11"/>
    <dgm:cxn modelId="{EF54AAD3-4D41-46D6-89A3-D532D27F7B1C}" type="presParOf" srcId="{A25CE153-08FD-404A-960F-61F3842773E0}" destId="{DB6AF891-D5C7-4D02-9DCD-51329F45C183}" srcOrd="2" destOrd="0" presId="urn:microsoft.com/office/officeart/2005/8/layout/hProcess11"/>
    <dgm:cxn modelId="{1C823234-1453-4690-B7DB-9BF3EF216E97}" type="presParOf" srcId="{0C265D55-1A3C-47D1-9FB1-A0E6982F25BC}" destId="{8F665A9B-076F-45DE-AB66-883E39B11522}" srcOrd="7" destOrd="0" presId="urn:microsoft.com/office/officeart/2005/8/layout/hProcess11"/>
    <dgm:cxn modelId="{1EFA3F01-D367-4994-96E6-1775A8B9DFB2}" type="presParOf" srcId="{0C265D55-1A3C-47D1-9FB1-A0E6982F25BC}" destId="{EDD958D8-83EB-44A9-AF67-CCCC83F14909}" srcOrd="8" destOrd="0" presId="urn:microsoft.com/office/officeart/2005/8/layout/hProcess11"/>
    <dgm:cxn modelId="{550B05A7-F9DC-40AB-BFFD-D018AB70B3DD}" type="presParOf" srcId="{EDD958D8-83EB-44A9-AF67-CCCC83F14909}" destId="{72B2DF12-3C88-43D3-BC53-927DB3B49E22}" srcOrd="0" destOrd="0" presId="urn:microsoft.com/office/officeart/2005/8/layout/hProcess11"/>
    <dgm:cxn modelId="{486B6AA1-4C4C-472F-8B0E-F1FA9AA20087}" type="presParOf" srcId="{EDD958D8-83EB-44A9-AF67-CCCC83F14909}" destId="{1F48C562-5A56-454C-9200-BEA14CCADB8A}" srcOrd="1" destOrd="0" presId="urn:microsoft.com/office/officeart/2005/8/layout/hProcess11"/>
    <dgm:cxn modelId="{EC1968D2-5037-44FE-B1F2-F7716E30183A}" type="presParOf" srcId="{EDD958D8-83EB-44A9-AF67-CCCC83F14909}" destId="{843EBE1A-DF39-46DE-810C-D68CC1B823C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CFEB3-CC6C-4E95-98D7-A0F7BE6AEA61}">
      <dsp:nvSpPr>
        <dsp:cNvPr id="0" name=""/>
        <dsp:cNvSpPr/>
      </dsp:nvSpPr>
      <dsp:spPr>
        <a:xfrm>
          <a:off x="1718" y="1362171"/>
          <a:ext cx="2550424" cy="108565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Generate Ideas</a:t>
          </a:r>
          <a:br>
            <a:rPr lang="en-US" sz="2200" b="1" kern="1200" dirty="0"/>
          </a:br>
          <a:r>
            <a:rPr lang="en-US" sz="1400" b="1" kern="1200" dirty="0"/>
            <a:t>from Community</a:t>
          </a:r>
          <a:br>
            <a:rPr lang="en-US" sz="1400" b="1" kern="1200" dirty="0"/>
          </a:br>
          <a:r>
            <a:rPr lang="en-US" sz="2200" b="1" kern="1200" dirty="0"/>
            <a:t>Stakeholders</a:t>
          </a:r>
        </a:p>
      </dsp:txBody>
      <dsp:txXfrm>
        <a:off x="1718" y="1362171"/>
        <a:ext cx="2279010" cy="1085656"/>
      </dsp:txXfrm>
    </dsp:sp>
    <dsp:sp modelId="{63546B67-5759-4469-A5CD-4DE96B4BC4E2}">
      <dsp:nvSpPr>
        <dsp:cNvPr id="0" name=""/>
        <dsp:cNvSpPr/>
      </dsp:nvSpPr>
      <dsp:spPr>
        <a:xfrm>
          <a:off x="2009314" y="1362171"/>
          <a:ext cx="2714141" cy="1085656"/>
        </a:xfrm>
        <a:prstGeom prst="chevron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Gather</a:t>
          </a:r>
          <a:br>
            <a:rPr lang="en-US" sz="2200" b="1" kern="1200" dirty="0"/>
          </a:br>
          <a:r>
            <a:rPr lang="en-US" sz="2200" b="1" kern="1200" dirty="0"/>
            <a:t>Ideas </a:t>
          </a:r>
          <a:r>
            <a:rPr lang="en-US" sz="1400" b="1" kern="1200" dirty="0"/>
            <a:t>from</a:t>
          </a:r>
          <a:br>
            <a:rPr lang="en-US" sz="1400" b="1" kern="1200" dirty="0"/>
          </a:br>
          <a:r>
            <a:rPr lang="en-US" sz="1400" b="1" kern="1200" dirty="0"/>
            <a:t>the Public</a:t>
          </a:r>
        </a:p>
      </dsp:txBody>
      <dsp:txXfrm>
        <a:off x="2552142" y="1362171"/>
        <a:ext cx="1628485" cy="1085656"/>
      </dsp:txXfrm>
    </dsp:sp>
    <dsp:sp modelId="{8A33258A-34FF-48A6-82ED-4A250E163626}">
      <dsp:nvSpPr>
        <dsp:cNvPr id="0" name=""/>
        <dsp:cNvSpPr/>
      </dsp:nvSpPr>
      <dsp:spPr>
        <a:xfrm>
          <a:off x="4180627" y="1362171"/>
          <a:ext cx="2714141" cy="1085656"/>
        </a:xfrm>
        <a:prstGeom prst="chevron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Prioritize &amp; Implement</a:t>
          </a:r>
          <a:r>
            <a:rPr lang="en-US" sz="1400" b="1" kern="1200" dirty="0"/>
            <a:t/>
          </a:r>
          <a:br>
            <a:rPr lang="en-US" sz="1400" b="1" kern="1200" dirty="0"/>
          </a:br>
          <a:r>
            <a:rPr lang="en-US" sz="1400" b="1" kern="1200" dirty="0"/>
            <a:t>Non-Master Plan Projects*</a:t>
          </a:r>
          <a:endParaRPr lang="en-US" sz="1100" kern="1200" dirty="0"/>
        </a:p>
      </dsp:txBody>
      <dsp:txXfrm>
        <a:off x="4723455" y="1362171"/>
        <a:ext cx="1628485" cy="1085656"/>
      </dsp:txXfrm>
    </dsp:sp>
    <dsp:sp modelId="{2B5A5AE5-BE17-492D-B5CE-A7B07D04BC1B}">
      <dsp:nvSpPr>
        <dsp:cNvPr id="0" name=""/>
        <dsp:cNvSpPr/>
      </dsp:nvSpPr>
      <dsp:spPr>
        <a:xfrm>
          <a:off x="6351940" y="1362171"/>
          <a:ext cx="2714141" cy="1085656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Develop</a:t>
          </a:r>
          <a:br>
            <a:rPr lang="en-US" sz="2200" b="1" kern="1200" dirty="0"/>
          </a:br>
          <a:r>
            <a:rPr lang="en-US" sz="2200" b="1" kern="1200" dirty="0"/>
            <a:t>Master Plan</a:t>
          </a:r>
          <a:r>
            <a:rPr lang="en-US" sz="1400" b="1" kern="1200" dirty="0"/>
            <a:t/>
          </a:r>
          <a:br>
            <a:rPr lang="en-US" sz="1400" b="1" kern="1200" dirty="0"/>
          </a:br>
          <a:r>
            <a:rPr lang="en-US" sz="1400" b="1" kern="1200" dirty="0"/>
            <a:t>for the Watershed with Public Input</a:t>
          </a:r>
        </a:p>
      </dsp:txBody>
      <dsp:txXfrm>
        <a:off x="6894768" y="1362171"/>
        <a:ext cx="1628485" cy="10856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4BBE2-1BF4-4D02-998F-13F65F01DA3A}">
      <dsp:nvSpPr>
        <dsp:cNvPr id="0" name=""/>
        <dsp:cNvSpPr/>
      </dsp:nvSpPr>
      <dsp:spPr>
        <a:xfrm>
          <a:off x="-3426891" y="-508166"/>
          <a:ext cx="4085976" cy="4085976"/>
        </a:xfrm>
        <a:prstGeom prst="blockArc">
          <a:avLst>
            <a:gd name="adj1" fmla="val 18900000"/>
            <a:gd name="adj2" fmla="val 2700000"/>
            <a:gd name="adj3" fmla="val 529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A5F60-1E26-4F82-89E3-16D0503A3D37}">
      <dsp:nvSpPr>
        <dsp:cNvPr id="0" name=""/>
        <dsp:cNvSpPr/>
      </dsp:nvSpPr>
      <dsp:spPr>
        <a:xfrm>
          <a:off x="345584" y="5364"/>
          <a:ext cx="5787726" cy="959470"/>
        </a:xfrm>
        <a:prstGeom prst="right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25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Tiber Hudson Corridor Assessment</a:t>
          </a:r>
        </a:p>
      </dsp:txBody>
      <dsp:txXfrm>
        <a:off x="345584" y="245232"/>
        <a:ext cx="5547859" cy="479735"/>
      </dsp:txXfrm>
    </dsp:sp>
    <dsp:sp modelId="{A74FD4A0-2654-400F-8AE3-49C42F339ACF}">
      <dsp:nvSpPr>
        <dsp:cNvPr id="0" name=""/>
        <dsp:cNvSpPr/>
      </dsp:nvSpPr>
      <dsp:spPr>
        <a:xfrm>
          <a:off x="54045" y="193560"/>
          <a:ext cx="583077" cy="5830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9F6EB-DBCF-4CC7-862C-C9051063B4EE}">
      <dsp:nvSpPr>
        <dsp:cNvPr id="0" name=""/>
        <dsp:cNvSpPr/>
      </dsp:nvSpPr>
      <dsp:spPr>
        <a:xfrm>
          <a:off x="613017" y="717752"/>
          <a:ext cx="5520293" cy="934323"/>
        </a:xfrm>
        <a:prstGeom prst="rightArrow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25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Flood Case Study</a:t>
          </a:r>
        </a:p>
      </dsp:txBody>
      <dsp:txXfrm>
        <a:off x="613017" y="951333"/>
        <a:ext cx="5286712" cy="467161"/>
      </dsp:txXfrm>
    </dsp:sp>
    <dsp:sp modelId="{89676552-042B-431D-BA34-AB740E3D3F9E}">
      <dsp:nvSpPr>
        <dsp:cNvPr id="0" name=""/>
        <dsp:cNvSpPr/>
      </dsp:nvSpPr>
      <dsp:spPr>
        <a:xfrm>
          <a:off x="321478" y="893375"/>
          <a:ext cx="583077" cy="5830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DEB4FF-979C-4E8B-9EFF-8AE5B8FDE457}">
      <dsp:nvSpPr>
        <dsp:cNvPr id="0" name=""/>
        <dsp:cNvSpPr/>
      </dsp:nvSpPr>
      <dsp:spPr>
        <a:xfrm>
          <a:off x="613017" y="1428495"/>
          <a:ext cx="5520293" cy="912465"/>
        </a:xfrm>
        <a:prstGeom prst="rightArrow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25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/>
            <a:t>Hydrology and Hydraulic Study</a:t>
          </a:r>
        </a:p>
      </dsp:txBody>
      <dsp:txXfrm>
        <a:off x="613017" y="1656611"/>
        <a:ext cx="5292177" cy="456233"/>
      </dsp:txXfrm>
    </dsp:sp>
    <dsp:sp modelId="{7BA9F2CF-2097-45BB-AE6B-C30210A62D85}">
      <dsp:nvSpPr>
        <dsp:cNvPr id="0" name=""/>
        <dsp:cNvSpPr/>
      </dsp:nvSpPr>
      <dsp:spPr>
        <a:xfrm>
          <a:off x="321478" y="1593189"/>
          <a:ext cx="583077" cy="5830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0690F-1C63-44D9-96A5-603452C17F47}">
      <dsp:nvSpPr>
        <dsp:cNvPr id="0" name=""/>
        <dsp:cNvSpPr/>
      </dsp:nvSpPr>
      <dsp:spPr>
        <a:xfrm>
          <a:off x="345584" y="2142325"/>
          <a:ext cx="5787726" cy="884435"/>
        </a:xfrm>
        <a:prstGeom prst="rightArrow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25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/>
            <a:t>Community Engagement</a:t>
          </a:r>
        </a:p>
      </dsp:txBody>
      <dsp:txXfrm>
        <a:off x="345584" y="2363434"/>
        <a:ext cx="5566617" cy="442217"/>
      </dsp:txXfrm>
    </dsp:sp>
    <dsp:sp modelId="{4DF4B25C-723E-4F01-A5C9-A8C0EF8DAD80}">
      <dsp:nvSpPr>
        <dsp:cNvPr id="0" name=""/>
        <dsp:cNvSpPr/>
      </dsp:nvSpPr>
      <dsp:spPr>
        <a:xfrm>
          <a:off x="54045" y="2293004"/>
          <a:ext cx="583077" cy="5830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15D23-30D1-4849-809B-97907DC23ED3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55CB2-F6FD-4741-AF09-B6EAEF226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18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55CB2-F6FD-4741-AF09-B6EAEF2261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76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09200-9487-40B7-9460-018E37DB732A}" type="slidenum">
              <a:rPr lang="en-US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74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09200-9487-40B7-9460-018E37DB732A}" type="slidenum">
              <a:rPr lang="en-US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698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09200-9487-40B7-9460-018E37DB732A}" type="slidenum">
              <a:rPr lang="en-US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773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09200-9487-40B7-9460-018E37DB732A}" type="slidenum">
              <a:rPr lang="en-US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66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6958" y="686346"/>
            <a:ext cx="4544084" cy="342861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09200-9487-40B7-9460-018E37DB732A}" type="slidenum">
              <a:rPr lang="en-US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131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F0B3F-B535-4705-970F-203AEA8AFDA6}" type="slidenum">
              <a:rPr lang="en-US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75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F0B3F-B535-4705-970F-203AEA8AFDA6}" type="slidenum">
              <a:rPr lang="en-US">
                <a:solidFill>
                  <a:srgbClr val="000000"/>
                </a:solidFill>
              </a:rPr>
              <a:pPr/>
              <a:t>31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22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09200-9487-40B7-9460-018E37DB732A}" type="slidenum">
              <a:rPr lang="en-US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863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BB0B7-09CE-4249-BE50-9CB8267B189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88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97F7B-2684-42C7-BD19-B34000645B1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4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97F7B-2684-42C7-BD19-B34000645B1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28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97F7B-2684-42C7-BD19-B34000645B1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28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582EBA-52B3-4107-897A-8F7E1EBBAAAB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6958" y="686346"/>
            <a:ext cx="4544084" cy="342861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434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09200-9487-40B7-9460-018E37DB732A}" type="slidenum">
              <a:rPr lang="en-US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35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09200-9487-40B7-9460-018E37DB732A}" type="slidenum">
              <a:rPr lang="en-US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574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6958" y="686346"/>
            <a:ext cx="4544084" cy="342861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F0B3F-B535-4705-970F-203AEA8AFDA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42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36027" indent="-336027">
              <a:buFont typeface="Arial" panose="020B0604020202020204" pitchFamily="34" charset="0"/>
              <a:buChar char="•"/>
            </a:pPr>
            <a:r>
              <a:rPr lang="en-US" dirty="0"/>
              <a:t>EPA and FEMA brought together a team of national experts in land use planning and disaster recovery and resilience to assess state and local plans and policies</a:t>
            </a:r>
            <a:endParaRPr lang="en-US" dirty="0">
              <a:solidFill>
                <a:srgbClr val="FF0000"/>
              </a:solidFill>
            </a:endParaRPr>
          </a:p>
          <a:p>
            <a:pPr marL="336027" indent="-336027">
              <a:buFont typeface="Arial" panose="020B0604020202020204" pitchFamily="34" charset="0"/>
              <a:buChar char="•"/>
            </a:pPr>
            <a:endParaRPr lang="en-US" dirty="0"/>
          </a:p>
          <a:p>
            <a:pPr marL="336027" indent="-336027">
              <a:buFont typeface="Arial" panose="020B0604020202020204" pitchFamily="34" charset="0"/>
              <a:buChar char="•"/>
            </a:pPr>
            <a:r>
              <a:rPr lang="en-US" dirty="0"/>
              <a:t>In October 2012, toured flood-affected communities in the Mad River Valley and participated in a community workshop and meetings with state agencies to present initial ideas</a:t>
            </a:r>
          </a:p>
          <a:p>
            <a:pPr marL="336027" indent="-336027">
              <a:buFont typeface="Arial" panose="020B0604020202020204" pitchFamily="34" charset="0"/>
              <a:buChar char="•"/>
            </a:pPr>
            <a:endParaRPr lang="en-US" dirty="0"/>
          </a:p>
          <a:p>
            <a:pPr marL="336027" indent="-336027">
              <a:buFont typeface="Arial" panose="020B0604020202020204" pitchFamily="34" charset="0"/>
              <a:buChar char="•"/>
            </a:pPr>
            <a:r>
              <a:rPr lang="en-US" dirty="0"/>
              <a:t>Refined/developed policy options in the final report, Flood Resilience Checklist, and state agency report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F0B3F-B535-4705-970F-203AEA8AFDA6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82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09200-9487-40B7-9460-018E37DB732A}" type="slidenum">
              <a:rPr lang="en-US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7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13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8112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977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200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85743" y="1245555"/>
            <a:ext cx="7653528" cy="29491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85261" y="155468"/>
            <a:ext cx="7521843" cy="229791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dirty="0"/>
              <a:t>Presentation Header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443873" y="4696890"/>
            <a:ext cx="560773" cy="446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fld id="{35A9F5C5-FF6F-5B41-AB53-FB3264C53D0D}" type="slidenum">
              <a:rPr lang="en-US" sz="800" smtClean="0">
                <a:solidFill>
                  <a:prstClr val="black"/>
                </a:solidFill>
                <a:latin typeface="Arial"/>
                <a:cs typeface="Arial"/>
              </a:rPr>
              <a:pPr algn="ctr"/>
              <a:t>‹#›</a:t>
            </a:fld>
            <a:endParaRPr lang="en-US"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10419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6998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122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1"/>
            <a:ext cx="8229600" cy="28801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438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589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4110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5355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19673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073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9924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982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977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200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85743" y="1245555"/>
            <a:ext cx="7653528" cy="29491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85261" y="155468"/>
            <a:ext cx="7521843" cy="229791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dirty="0"/>
              <a:t>Presentation Header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443857" y="4696882"/>
            <a:ext cx="560773" cy="446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fld id="{35A9F5C5-FF6F-5B41-AB53-FB3264C53D0D}" type="slidenum">
              <a:rPr lang="en-US" sz="800" smtClean="0">
                <a:solidFill>
                  <a:prstClr val="black"/>
                </a:solidFill>
                <a:latin typeface="Arial"/>
                <a:cs typeface="Arial"/>
              </a:rPr>
              <a:pPr algn="ctr"/>
              <a:t>‹#›</a:t>
            </a:fld>
            <a:endParaRPr lang="en-US"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104198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699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0498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1"/>
            <a:ext cx="8229600" cy="28801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18835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43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85743" y="1245555"/>
            <a:ext cx="7653528" cy="29491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85261" y="155468"/>
            <a:ext cx="7521843" cy="229791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dirty="0"/>
              <a:t>Presentation Header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443935" y="4696921"/>
            <a:ext cx="560773" cy="446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fld id="{35A9F5C5-FF6F-5B41-AB53-FB3264C53D0D}" type="slidenum">
              <a:rPr lang="en-US" sz="800" smtClean="0">
                <a:solidFill>
                  <a:prstClr val="black"/>
                </a:solidFill>
                <a:latin typeface="Arial"/>
                <a:cs typeface="Arial"/>
              </a:rPr>
              <a:pPr algn="ctr"/>
              <a:t>‹#›</a:t>
            </a:fld>
            <a:endParaRPr lang="en-US"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344738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117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20238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1010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2085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4309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21784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0428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6415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85743" y="1245553"/>
            <a:ext cx="7653528" cy="29491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85227" y="155468"/>
            <a:ext cx="7521843" cy="229791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dirty="0"/>
              <a:t>Presentation Header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443815" y="4696861"/>
            <a:ext cx="560773" cy="446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fld id="{35A9F5C5-FF6F-5B41-AB53-FB3264C53D0D}" type="slidenum">
              <a:rPr lang="en-US" sz="800" smtClean="0">
                <a:solidFill>
                  <a:prstClr val="black"/>
                </a:solidFill>
                <a:latin typeface="Arial"/>
                <a:cs typeface="Arial"/>
              </a:rPr>
              <a:pPr algn="ctr"/>
              <a:t>‹#›</a:t>
            </a:fld>
            <a:endParaRPr lang="en-US"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21702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0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7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2465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257300"/>
            <a:ext cx="4876800" cy="336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14500"/>
            <a:ext cx="7772400" cy="857250"/>
          </a:xfrm>
        </p:spPr>
        <p:txBody>
          <a:bodyPr/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C7C405-6B30-4BF1-8759-F56E4DFA68D8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11/15/2016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3810000" cy="342900"/>
          </a:xfrm>
        </p:spPr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799F1E-1122-4E8E-81FF-D296C06818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6594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57150"/>
            <a:ext cx="9906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0D4D5A-34EA-4764-A7AB-337E2AD7D196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E00B67-AE1C-433D-A76B-BAACD9B94E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4428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57150"/>
            <a:ext cx="9906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8D3F00-2A4B-4B9A-AF6D-62D1264000FB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329D31-ECF3-42C4-921B-7F71822A6A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1741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57150"/>
            <a:ext cx="9906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00250"/>
            <a:ext cx="3810000" cy="257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250"/>
            <a:ext cx="3810000" cy="257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72557A-2432-4DD3-B2A5-617AA12F478F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9F8C67-2B23-4B16-861F-F14D4D1EB2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9040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57150"/>
            <a:ext cx="9906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71C9A5-047E-45FD-A5A1-35C126389799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22E0F0-4BAB-41FE-9436-5D08661CEC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09620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57150"/>
            <a:ext cx="9906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D974F7-9A48-4B06-B272-3C92FBB7F5B2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7C14DC-599E-4D10-9FC7-8165EF6E4F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24370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57150"/>
            <a:ext cx="9906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913311-7E31-4C39-9250-84433B8BD1FB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6CDC29-CCA5-4B98-AE9A-479F8108E2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50309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57150"/>
            <a:ext cx="9906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308DC4-46F3-450A-AD69-F5F26A3081F8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87B55E-C224-46CB-8884-BFA35F97FC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49689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57150"/>
            <a:ext cx="9906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830B4B-02A1-48B4-845F-77BC9EAB838D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CB5070-9364-4ABC-84E2-A896D858DB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9949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57150"/>
            <a:ext cx="9906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</a:t>
            </a:r>
            <a:r>
              <a:rPr lang="en-US" dirty="0" err="1" smtClean="0"/>
              <a:t>lev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AF1F0F-7D92-4051-8800-E21D844B0BE6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66217B-246E-415C-8782-C9FCD359BD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66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1"/>
            <a:ext cx="8229600" cy="28801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09801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57150"/>
            <a:ext cx="9906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200150"/>
            <a:ext cx="1943100" cy="3371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00150"/>
            <a:ext cx="5676900" cy="3371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A8571A-37C2-4419-8677-53FEA5004497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209E7A-19BC-4C9E-98B3-C031824A3F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9864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171450"/>
            <a:ext cx="9906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00150"/>
            <a:ext cx="76200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000250"/>
            <a:ext cx="3810000" cy="25717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000250"/>
            <a:ext cx="3810000" cy="257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7DFCBA-0BFF-4FCA-B4C4-C883DA695C68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A118F5-B467-42E8-85E4-BA886F5594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3563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57150"/>
            <a:ext cx="9906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00150"/>
            <a:ext cx="76200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2000250"/>
            <a:ext cx="7772400" cy="25717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4C5535-07A5-4686-B520-DC59EFFF99C4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AAD89A-DE9F-4AC3-89C8-440F44A425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496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57150"/>
            <a:ext cx="9906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00150"/>
            <a:ext cx="76200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00250"/>
            <a:ext cx="3810000" cy="257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250"/>
            <a:ext cx="3810000" cy="257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4BE3CB-7619-48BC-8CFB-99C64CDF088F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B9B9F-AC62-4CA8-B3E0-A66C2D8210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77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57150"/>
            <a:ext cx="9906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200150"/>
            <a:ext cx="7772400" cy="3371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ED9CB5-8A5F-43DC-9F1C-FA016496BEA1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DFF536-793B-46F9-8BC7-B8BAF82D8E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21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88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0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42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36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43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1"/>
            <a:ext cx="8229600" cy="28801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01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4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28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6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25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275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217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85743" y="1245555"/>
            <a:ext cx="7653528" cy="29491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85261" y="155468"/>
            <a:ext cx="7521843" cy="229791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dirty="0"/>
              <a:t>Presentation Header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443931" y="4696919"/>
            <a:ext cx="560773" cy="446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fld id="{35A9F5C5-FF6F-5B41-AB53-FB3264C53D0D}" type="slidenum">
              <a:rPr lang="en-US" sz="800" smtClean="0">
                <a:solidFill>
                  <a:prstClr val="black"/>
                </a:solidFill>
                <a:latin typeface="Arial"/>
                <a:cs typeface="Arial"/>
              </a:rPr>
              <a:pPr algn="ctr"/>
              <a:t>‹#›</a:t>
            </a:fld>
            <a:endParaRPr lang="en-US"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589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549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7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441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1"/>
            <a:ext cx="8229600" cy="28801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22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479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23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343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83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8784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60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4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1058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5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4252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980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685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85743" y="1245555"/>
            <a:ext cx="7653528" cy="29491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85261" y="155468"/>
            <a:ext cx="7521843" cy="229791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dirty="0"/>
              <a:t>Presentation Header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443925" y="4696916"/>
            <a:ext cx="560773" cy="446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fld id="{35A9F5C5-FF6F-5B41-AB53-FB3264C53D0D}" type="slidenum">
              <a:rPr lang="en-US" sz="800" smtClean="0">
                <a:solidFill>
                  <a:prstClr val="black"/>
                </a:solidFill>
                <a:latin typeface="Arial"/>
                <a:cs typeface="Arial"/>
              </a:rPr>
              <a:pPr algn="ctr"/>
              <a:t>‹#›</a:t>
            </a:fld>
            <a:endParaRPr lang="en-US"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79408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827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7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77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6842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1"/>
            <a:ext cx="8229600" cy="28801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988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6327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356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36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1532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920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4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654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5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071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544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70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407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85743" y="1245555"/>
            <a:ext cx="7653528" cy="29491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85261" y="155468"/>
            <a:ext cx="7521843" cy="229791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dirty="0"/>
              <a:t>Presentation Header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443919" y="4696913"/>
            <a:ext cx="560773" cy="446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fld id="{35A9F5C5-FF6F-5B41-AB53-FB3264C53D0D}" type="slidenum">
              <a:rPr lang="en-US" sz="800" smtClean="0">
                <a:solidFill>
                  <a:prstClr val="black"/>
                </a:solidFill>
                <a:latin typeface="Arial"/>
                <a:cs typeface="Arial"/>
              </a:rPr>
              <a:pPr algn="ctr"/>
              <a:t>‹#›</a:t>
            </a:fld>
            <a:endParaRPr lang="en-US"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66805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3335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6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733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1"/>
            <a:ext cx="8229600" cy="28801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094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258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455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808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3560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556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3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73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983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5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890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729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889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85743" y="1245555"/>
            <a:ext cx="7653528" cy="29491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85261" y="155468"/>
            <a:ext cx="7521843" cy="229791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dirty="0"/>
              <a:t>Presentation Header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443911" y="4696909"/>
            <a:ext cx="560773" cy="446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fld id="{35A9F5C5-FF6F-5B41-AB53-FB3264C53D0D}" type="slidenum">
              <a:rPr lang="en-US" sz="800" smtClean="0">
                <a:solidFill>
                  <a:prstClr val="black"/>
                </a:solidFill>
                <a:latin typeface="Arial"/>
                <a:cs typeface="Arial"/>
              </a:rPr>
              <a:pPr algn="ctr"/>
              <a:t>‹#›</a:t>
            </a:fld>
            <a:endParaRPr lang="en-US"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33246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822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6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5492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1"/>
            <a:ext cx="8229600" cy="28801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1467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213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156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712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7773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7563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3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339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914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379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878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85743" y="1245555"/>
            <a:ext cx="7653528" cy="29491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85261" y="155468"/>
            <a:ext cx="7521843" cy="229791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dirty="0"/>
              <a:t>Presentation Header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443901" y="4696904"/>
            <a:ext cx="560773" cy="446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fld id="{35A9F5C5-FF6F-5B41-AB53-FB3264C53D0D}" type="slidenum">
              <a:rPr lang="en-US" sz="800" smtClean="0">
                <a:solidFill>
                  <a:prstClr val="black"/>
                </a:solidFill>
                <a:latin typeface="Arial"/>
                <a:cs typeface="Arial"/>
              </a:rPr>
              <a:pPr algn="ctr"/>
              <a:t>‹#›</a:t>
            </a:fld>
            <a:endParaRPr lang="en-US"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67133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018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6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5315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1"/>
            <a:ext cx="8229600" cy="28801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9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4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218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0121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9741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562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272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823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2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017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041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343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3808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85743" y="1245555"/>
            <a:ext cx="7653528" cy="29491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85261" y="155468"/>
            <a:ext cx="7521843" cy="229791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dirty="0"/>
              <a:t>Presentation Header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443889" y="4696898"/>
            <a:ext cx="560773" cy="446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fld id="{35A9F5C5-FF6F-5B41-AB53-FB3264C53D0D}" type="slidenum">
              <a:rPr lang="en-US" sz="800" smtClean="0">
                <a:solidFill>
                  <a:prstClr val="black"/>
                </a:solidFill>
                <a:latin typeface="Arial"/>
                <a:cs typeface="Arial"/>
              </a:rPr>
              <a:pPr algn="ctr"/>
              <a:t>‹#›</a:t>
            </a:fld>
            <a:endParaRPr lang="en-US"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186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6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9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204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8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122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1"/>
            <a:ext cx="8229600" cy="28801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438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589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41101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535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05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073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992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9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tiff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image" Target="../media/image3.tiff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11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1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tif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3.tiff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image" Target="../media/image3.tiff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image" Target="../media/image3.tiff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image" Target="../media/image3.tiff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6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image" Target="../media/image3.tiff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image" Target="../media/image3.tiff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9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image" Target="../media/image3.tiff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10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13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3973" y="1"/>
            <a:ext cx="9167973" cy="10272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27327"/>
            <a:ext cx="8229600" cy="515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43051"/>
            <a:ext cx="8229600" cy="3051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89" y="-1037"/>
            <a:ext cx="4560013" cy="10240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14300"/>
            <a:ext cx="882759" cy="742950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C:\Users\lkenney\Desktop\rEcovery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1804" y="114360"/>
            <a:ext cx="3396005" cy="43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43600" y="62871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REBUILDING ELLICOTT CITY:</a:t>
            </a:r>
          </a:p>
          <a:p>
            <a:pPr algn="ctr"/>
            <a:r>
              <a:rPr lang="en-US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RESILIENT COMMUNITY</a:t>
            </a:r>
          </a:p>
        </p:txBody>
      </p:sp>
    </p:spTree>
    <p:extLst>
      <p:ext uri="{BB962C8B-B14F-4D97-AF65-F5344CB8AC3E}">
        <p14:creationId xmlns:p14="http://schemas.microsoft.com/office/powerpoint/2010/main" val="397353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3973" y="0"/>
            <a:ext cx="9167973" cy="10272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27267"/>
            <a:ext cx="8229600" cy="515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43051"/>
            <a:ext cx="8229600" cy="3051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88" y="-1037"/>
            <a:ext cx="4560013" cy="10240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14300"/>
            <a:ext cx="882759" cy="742950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C:\Users\lkenney\Desktop\rEcovery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1795" y="114300"/>
            <a:ext cx="3396005" cy="43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43600" y="62865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REBUILDING ELLICOTT CITY:</a:t>
            </a:r>
          </a:p>
          <a:p>
            <a:pPr algn="ctr"/>
            <a:r>
              <a:rPr lang="en-US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RESILIENT COMMUNITY</a:t>
            </a:r>
          </a:p>
        </p:txBody>
      </p:sp>
    </p:spTree>
    <p:extLst>
      <p:ext uri="{BB962C8B-B14F-4D97-AF65-F5344CB8AC3E}">
        <p14:creationId xmlns:p14="http://schemas.microsoft.com/office/powerpoint/2010/main" val="257728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200150"/>
            <a:ext cx="7620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00250"/>
            <a:ext cx="77724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FE01064-6B93-48E5-A53A-130C809D79FE}" type="datetime1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11/15/2016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4686300"/>
            <a:ext cx="5486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2CD660-6A71-47A0-A019-5036DA266429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5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3973" y="1"/>
            <a:ext cx="9167973" cy="10272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27325"/>
            <a:ext cx="8229600" cy="515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43051"/>
            <a:ext cx="8229600" cy="3051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89" y="-1037"/>
            <a:ext cx="4560013" cy="10240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14300"/>
            <a:ext cx="882759" cy="742950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C:\Users\lkenney\Desktop\rEcovery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1804" y="114358"/>
            <a:ext cx="3396005" cy="43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43600" y="628708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REBUILDING ELLICOTT CITY:</a:t>
            </a:r>
          </a:p>
          <a:p>
            <a:pPr algn="ctr"/>
            <a:r>
              <a:rPr lang="en-US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RESILIENT COMMUNITY</a:t>
            </a:r>
          </a:p>
        </p:txBody>
      </p:sp>
    </p:spTree>
    <p:extLst>
      <p:ext uri="{BB962C8B-B14F-4D97-AF65-F5344CB8AC3E}">
        <p14:creationId xmlns:p14="http://schemas.microsoft.com/office/powerpoint/2010/main" val="87265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3973" y="1"/>
            <a:ext cx="9167973" cy="10272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27322"/>
            <a:ext cx="8229600" cy="515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43051"/>
            <a:ext cx="8229600" cy="3051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89" y="-1037"/>
            <a:ext cx="4560013" cy="10240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14300"/>
            <a:ext cx="882759" cy="742950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C:\Users\lkenney\Desktop\rEcovery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1804" y="114355"/>
            <a:ext cx="3396005" cy="43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43600" y="62870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REBUILDING ELLICOTT CITY:</a:t>
            </a:r>
          </a:p>
          <a:p>
            <a:pPr algn="ctr"/>
            <a:r>
              <a:rPr lang="en-US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RESILIENT COMMUNITY</a:t>
            </a:r>
          </a:p>
        </p:txBody>
      </p:sp>
    </p:spTree>
    <p:extLst>
      <p:ext uri="{BB962C8B-B14F-4D97-AF65-F5344CB8AC3E}">
        <p14:creationId xmlns:p14="http://schemas.microsoft.com/office/powerpoint/2010/main" val="167919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3973" y="1"/>
            <a:ext cx="9167973" cy="10272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27319"/>
            <a:ext cx="8229600" cy="515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43051"/>
            <a:ext cx="8229600" cy="3051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89" y="-1037"/>
            <a:ext cx="4560013" cy="10240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14300"/>
            <a:ext cx="882759" cy="742950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C:\Users\lkenney\Desktop\rEcovery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1804" y="114352"/>
            <a:ext cx="3396005" cy="43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43600" y="628702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REBUILDING ELLICOTT CITY:</a:t>
            </a:r>
          </a:p>
          <a:p>
            <a:pPr algn="ctr"/>
            <a:r>
              <a:rPr lang="en-US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RESILIENT COMMUNITY</a:t>
            </a:r>
          </a:p>
        </p:txBody>
      </p:sp>
    </p:spTree>
    <p:extLst>
      <p:ext uri="{BB962C8B-B14F-4D97-AF65-F5344CB8AC3E}">
        <p14:creationId xmlns:p14="http://schemas.microsoft.com/office/powerpoint/2010/main" val="37384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3973" y="1"/>
            <a:ext cx="9167973" cy="10272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27315"/>
            <a:ext cx="8229600" cy="515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43051"/>
            <a:ext cx="8229600" cy="3051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89" y="-1037"/>
            <a:ext cx="4560013" cy="10240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14300"/>
            <a:ext cx="882759" cy="742950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C:\Users\lkenney\Desktop\rEcovery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1804" y="114348"/>
            <a:ext cx="3396005" cy="43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43600" y="628698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REBUILDING ELLICOTT CITY:</a:t>
            </a:r>
          </a:p>
          <a:p>
            <a:pPr algn="ctr"/>
            <a:r>
              <a:rPr lang="en-US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RESILIENT COMMUNITY</a:t>
            </a:r>
          </a:p>
        </p:txBody>
      </p:sp>
    </p:spTree>
    <p:extLst>
      <p:ext uri="{BB962C8B-B14F-4D97-AF65-F5344CB8AC3E}">
        <p14:creationId xmlns:p14="http://schemas.microsoft.com/office/powerpoint/2010/main" val="381479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3973" y="1"/>
            <a:ext cx="9167973" cy="10272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27310"/>
            <a:ext cx="8229600" cy="515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43051"/>
            <a:ext cx="8229600" cy="3051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89" y="-1037"/>
            <a:ext cx="4560013" cy="10240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14300"/>
            <a:ext cx="882759" cy="742950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C:\Users\lkenney\Desktop\rEcovery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1804" y="114343"/>
            <a:ext cx="3396005" cy="43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43600" y="628693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REBUILDING ELLICOTT CITY:</a:t>
            </a:r>
          </a:p>
          <a:p>
            <a:pPr algn="ctr"/>
            <a:r>
              <a:rPr lang="en-US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RESILIENT COMMUNITY</a:t>
            </a:r>
          </a:p>
        </p:txBody>
      </p:sp>
    </p:spTree>
    <p:extLst>
      <p:ext uri="{BB962C8B-B14F-4D97-AF65-F5344CB8AC3E}">
        <p14:creationId xmlns:p14="http://schemas.microsoft.com/office/powerpoint/2010/main" val="308793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3973" y="1"/>
            <a:ext cx="9167973" cy="10272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27304"/>
            <a:ext cx="8229600" cy="515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43051"/>
            <a:ext cx="8229600" cy="3051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89" y="-1037"/>
            <a:ext cx="4560013" cy="10240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14300"/>
            <a:ext cx="882759" cy="742950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C:\Users\lkenney\Desktop\rEcovery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1804" y="114337"/>
            <a:ext cx="3396005" cy="43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43600" y="628687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REBUILDING ELLICOTT CITY:</a:t>
            </a:r>
          </a:p>
          <a:p>
            <a:pPr algn="ctr"/>
            <a:r>
              <a:rPr lang="en-US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RESILIENT COMMUNITY</a:t>
            </a:r>
          </a:p>
        </p:txBody>
      </p:sp>
    </p:spTree>
    <p:extLst>
      <p:ext uri="{BB962C8B-B14F-4D97-AF65-F5344CB8AC3E}">
        <p14:creationId xmlns:p14="http://schemas.microsoft.com/office/powerpoint/2010/main" val="100899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3973" y="1"/>
            <a:ext cx="9167973" cy="10272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27296"/>
            <a:ext cx="8229600" cy="515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43051"/>
            <a:ext cx="8229600" cy="3051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89" y="-1037"/>
            <a:ext cx="4560013" cy="10240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14300"/>
            <a:ext cx="882759" cy="742950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C:\Users\lkenney\Desktop\rEcovery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1804" y="114329"/>
            <a:ext cx="3396005" cy="43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43600" y="628679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REBUILDING ELLICOTT CITY:</a:t>
            </a:r>
          </a:p>
          <a:p>
            <a:pPr algn="ctr"/>
            <a:r>
              <a:rPr lang="en-US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RESILIENT COMMUNITY</a:t>
            </a:r>
          </a:p>
        </p:txBody>
      </p:sp>
    </p:spTree>
    <p:extLst>
      <p:ext uri="{BB962C8B-B14F-4D97-AF65-F5344CB8AC3E}">
        <p14:creationId xmlns:p14="http://schemas.microsoft.com/office/powerpoint/2010/main" val="270401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3973" y="1"/>
            <a:ext cx="9167973" cy="10272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27288"/>
            <a:ext cx="8229600" cy="515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43051"/>
            <a:ext cx="8229600" cy="3051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65F9B-4AAF-411D-8AB4-703AEBB7A2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E2844-F03F-4A5F-A4B1-6AE393F9E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89" y="-1037"/>
            <a:ext cx="4560013" cy="10240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14300"/>
            <a:ext cx="882759" cy="742950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C:\Users\lkenney\Desktop\rEcovery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1804" y="114321"/>
            <a:ext cx="3396005" cy="43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43600" y="62867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REBUILDING ELLICOTT CITY:</a:t>
            </a:r>
          </a:p>
          <a:p>
            <a:pPr algn="ctr"/>
            <a:r>
              <a:rPr lang="en-US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RESILIENT COMMUNITY</a:t>
            </a:r>
          </a:p>
        </p:txBody>
      </p:sp>
    </p:spTree>
    <p:extLst>
      <p:ext uri="{BB962C8B-B14F-4D97-AF65-F5344CB8AC3E}">
        <p14:creationId xmlns:p14="http://schemas.microsoft.com/office/powerpoint/2010/main" val="270401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0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1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51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16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64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9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20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9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77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9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24.xml"/><Relationship Id="rId7" Type="http://schemas.openxmlformats.org/officeDocument/2006/relationships/oleObject" Target="../embeddings/oleObject4.bin"/><Relationship Id="rId2" Type="http://schemas.openxmlformats.org/officeDocument/2006/relationships/tags" Target="../tags/tag23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90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28.xml"/><Relationship Id="rId7" Type="http://schemas.openxmlformats.org/officeDocument/2006/relationships/oleObject" Target="../embeddings/oleObject5.bin"/><Relationship Id="rId2" Type="http://schemas.openxmlformats.org/officeDocument/2006/relationships/tags" Target="../tags/tag27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90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93.xml"/><Relationship Id="rId1" Type="http://schemas.openxmlformats.org/officeDocument/2006/relationships/tags" Target="../tags/tag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3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3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hyperlink" Target="https://www.epa.gov/sites/production/files/2016-06/documents/city_green_0.pdf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3.xml"/><Relationship Id="rId5" Type="http://schemas.openxmlformats.org/officeDocument/2006/relationships/hyperlink" Target="https://www.epa.gov/sites/production/files/documents/iowa_climate_adaptation_report.pdf" TargetMode="Externa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93.xml"/><Relationship Id="rId1" Type="http://schemas.openxmlformats.org/officeDocument/2006/relationships/tags" Target="../tags/tag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06.xml"/><Relationship Id="rId1" Type="http://schemas.openxmlformats.org/officeDocument/2006/relationships/tags" Target="../tags/tag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06.xml"/><Relationship Id="rId1" Type="http://schemas.openxmlformats.org/officeDocument/2006/relationships/tags" Target="../tags/tag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06.xml"/><Relationship Id="rId1" Type="http://schemas.openxmlformats.org/officeDocument/2006/relationships/tags" Target="../tags/tag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06.xml"/><Relationship Id="rId1" Type="http://schemas.openxmlformats.org/officeDocument/2006/relationships/tags" Target="../tags/tag38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3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4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0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06.xml"/><Relationship Id="rId1" Type="http://schemas.openxmlformats.org/officeDocument/2006/relationships/tags" Target="../tags/tag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06.xml"/><Relationship Id="rId1" Type="http://schemas.openxmlformats.org/officeDocument/2006/relationships/tags" Target="../tags/tag4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tags" Target="../tags/tag47.xml"/><Relationship Id="rId7" Type="http://schemas.openxmlformats.org/officeDocument/2006/relationships/oleObject" Target="../embeddings/oleObject6.bin"/><Relationship Id="rId2" Type="http://schemas.openxmlformats.org/officeDocument/2006/relationships/tags" Target="../tags/tag46.xml"/><Relationship Id="rId1" Type="http://schemas.openxmlformats.org/officeDocument/2006/relationships/vmlDrawing" Target="../drawings/vmlDrawing6.vml"/><Relationship Id="rId6" Type="http://schemas.openxmlformats.org/officeDocument/2006/relationships/slideLayout" Target="../slideLayouts/slideLayout90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tags" Target="../tags/tag51.xml"/><Relationship Id="rId7" Type="http://schemas.openxmlformats.org/officeDocument/2006/relationships/oleObject" Target="../embeddings/oleObject7.bin"/><Relationship Id="rId2" Type="http://schemas.openxmlformats.org/officeDocument/2006/relationships/tags" Target="../tags/tag50.xml"/><Relationship Id="rId1" Type="http://schemas.openxmlformats.org/officeDocument/2006/relationships/vmlDrawing" Target="../drawings/vmlDrawing7.vml"/><Relationship Id="rId6" Type="http://schemas.openxmlformats.org/officeDocument/2006/relationships/slideLayout" Target="../slideLayouts/slideLayout5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5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5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19.xml"/><Relationship Id="rId1" Type="http://schemas.openxmlformats.org/officeDocument/2006/relationships/tags" Target="../tags/tag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266950"/>
            <a:ext cx="8839200" cy="17907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Rebuilding #</a:t>
            </a:r>
            <a:r>
              <a:rPr lang="en-US" b="1" dirty="0" err="1"/>
              <a:t>ECStrong</a:t>
            </a:r>
            <a:r>
              <a:rPr lang="en-US" b="1" dirty="0"/>
              <a:t>: </a:t>
            </a:r>
            <a:br>
              <a:rPr lang="en-US" b="1" dirty="0"/>
            </a:br>
            <a:r>
              <a:rPr lang="en-US" b="1" dirty="0"/>
              <a:t>Working Together on a Path to </a:t>
            </a:r>
            <a:r>
              <a:rPr lang="en-US" b="1" dirty="0" err="1"/>
              <a:t>rECovery</a:t>
            </a:r>
            <a:r>
              <a:rPr lang="en-US" i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Community Forum on </a:t>
            </a:r>
            <a:br>
              <a:rPr lang="en-US" dirty="0"/>
            </a:br>
            <a:r>
              <a:rPr lang="en-US" dirty="0"/>
              <a:t>Rebuilding and the Environment</a:t>
            </a:r>
          </a:p>
        </p:txBody>
      </p:sp>
      <p:pic>
        <p:nvPicPr>
          <p:cNvPr id="4" name="Picture 3" descr="T:\Shared\DCCP\Community Plans\Ellicott City\2016 ECMP\PEA\PPTs\rECovery header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526" y="-7143"/>
            <a:ext cx="9153525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491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6" y="1028700"/>
            <a:ext cx="8229600" cy="857250"/>
          </a:xfrm>
        </p:spPr>
        <p:txBody>
          <a:bodyPr/>
          <a:lstStyle/>
          <a:p>
            <a:r>
              <a:rPr lang="en-US" dirty="0"/>
              <a:t>Table 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09750"/>
            <a:ext cx="8763000" cy="333375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dirty="0"/>
              <a:t>Share your answers to THREE Questions: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What is your name?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Where do you live?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do you </a:t>
            </a:r>
            <a:r>
              <a:rPr lang="en-US" sz="2800" u="sng" dirty="0"/>
              <a:t>love most </a:t>
            </a:r>
            <a:r>
              <a:rPr lang="en-US" sz="2800" dirty="0"/>
              <a:t>about Ellicott City?</a:t>
            </a:r>
          </a:p>
          <a:p>
            <a:pPr marL="0" indent="0">
              <a:buNone/>
              <a:tabLst>
                <a:tab pos="1720850" algn="l"/>
                <a:tab pos="2057400" algn="l"/>
              </a:tabLst>
            </a:pPr>
            <a:endParaRPr lang="en-US" sz="1800" b="1" dirty="0"/>
          </a:p>
          <a:p>
            <a:pPr marL="0" indent="0">
              <a:buNone/>
            </a:pPr>
            <a:r>
              <a:rPr lang="en-US" sz="2400" b="1" dirty="0"/>
              <a:t>START</a:t>
            </a:r>
            <a:r>
              <a:rPr lang="en-US" sz="2400" dirty="0"/>
              <a:t> BY SILENTLY WRITING YOUR RESPONSE TO #3 ON A SINGLE POST-IT NOTE. </a:t>
            </a:r>
          </a:p>
        </p:txBody>
      </p:sp>
      <p:pic>
        <p:nvPicPr>
          <p:cNvPr id="4" name="Picture 3" descr="T:\Shared\DCCP\Community Plans\Ellicott City\2016 ECMP\PEA\PPTs\rECovery header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526" y="-7143"/>
            <a:ext cx="9153525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981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04900"/>
            <a:ext cx="8229600" cy="857250"/>
          </a:xfrm>
        </p:spPr>
        <p:txBody>
          <a:bodyPr/>
          <a:lstStyle/>
          <a:p>
            <a:r>
              <a:rPr lang="en-US" dirty="0"/>
              <a:t>Using Your Keypad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352800" y="2061007"/>
            <a:ext cx="4816448" cy="2949143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b="0" dirty="0"/>
              <a:t>Press the button of your choice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b="0" dirty="0"/>
              <a:t>When you get the green light, you vote has been received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b="0" dirty="0"/>
              <a:t>If you make a mistake, just vote again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b="0" dirty="0"/>
              <a:t>For multiple-choice votes, enter all choices, one after the other, with a green light after each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b="0" dirty="0"/>
              <a:t>For ‘‘10’’, press 0</a:t>
            </a:r>
          </a:p>
        </p:txBody>
      </p:sp>
      <p:pic>
        <p:nvPicPr>
          <p:cNvPr id="4" name="Picture 3" descr="Keypad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2" y="1714500"/>
            <a:ext cx="2567103" cy="3371850"/>
          </a:xfrm>
          <a:prstGeom prst="rect">
            <a:avLst/>
          </a:prstGeom>
          <a:noFill/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62000" y="3906619"/>
            <a:ext cx="3397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743159" y="3906619"/>
            <a:ext cx="3142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7" name="Picture 6" descr="T:\Shared\DCCP\Community Plans\Ellicott City\2016 ECMP\PEA\PPTs\rECovery header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526" y="-7143"/>
            <a:ext cx="9153525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093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81000" y="361950"/>
            <a:ext cx="82296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your relationship to Ellicott City? (press all that apply)</a:t>
            </a:r>
          </a:p>
        </p:txBody>
      </p:sp>
      <p:graphicFrame>
        <p:nvGraphicFramePr>
          <p:cNvPr id="4" name="TPChart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45140245"/>
              </p:ext>
            </p:extLst>
          </p:nvPr>
        </p:nvGraphicFramePr>
        <p:xfrm>
          <a:off x="406400" y="1390650"/>
          <a:ext cx="8890000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Chart" r:id="rId7" imgW="9144000" imgH="3609885" progId="MSGraph.Chart.8">
                  <p:embed followColorScheme="full"/>
                </p:oleObj>
              </mc:Choice>
              <mc:Fallback>
                <p:oleObj name="Chart" r:id="rId7" imgW="9144000" imgH="360988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6400" y="1390650"/>
                        <a:ext cx="8890000" cy="354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397000" y="1523999"/>
            <a:ext cx="8229600" cy="3638551"/>
          </a:xfrm>
        </p:spPr>
        <p:txBody>
          <a:bodyPr tIns="45720" bIns="45720">
            <a:no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  <a:tabLst>
                <a:tab pos="1319213" algn="l"/>
              </a:tabLst>
            </a:pPr>
            <a:r>
              <a:rPr lang="en-US" sz="2600" dirty="0"/>
              <a:t>I live there</a:t>
            </a:r>
          </a:p>
          <a:p>
            <a:pPr marL="514350" indent="-514350">
              <a:buFont typeface="Arial" panose="020B0604020202020204" pitchFamily="34" charset="0"/>
              <a:buAutoNum type="arabicPeriod"/>
              <a:tabLst>
                <a:tab pos="1319213" algn="l"/>
              </a:tabLst>
            </a:pPr>
            <a:r>
              <a:rPr lang="en-US" sz="2600" dirty="0"/>
              <a:t>I work there</a:t>
            </a:r>
          </a:p>
          <a:p>
            <a:pPr marL="514350" indent="-514350">
              <a:buFont typeface="Arial" panose="020B0604020202020204" pitchFamily="34" charset="0"/>
              <a:buAutoNum type="arabicPeriod"/>
              <a:tabLst>
                <a:tab pos="1319213" algn="l"/>
              </a:tabLst>
            </a:pPr>
            <a:r>
              <a:rPr lang="en-US" sz="2600" dirty="0"/>
              <a:t>I own a business there</a:t>
            </a:r>
          </a:p>
          <a:p>
            <a:pPr marL="514350" indent="-514350">
              <a:buFont typeface="Arial" panose="020B0604020202020204" pitchFamily="34" charset="0"/>
              <a:buAutoNum type="arabicPeriod"/>
              <a:tabLst>
                <a:tab pos="1319213" algn="l"/>
              </a:tabLst>
            </a:pPr>
            <a:r>
              <a:rPr lang="en-US" sz="2600" dirty="0"/>
              <a:t>I shop there</a:t>
            </a:r>
          </a:p>
          <a:p>
            <a:pPr marL="514350" indent="-514350">
              <a:buFont typeface="Arial" panose="020B0604020202020204" pitchFamily="34" charset="0"/>
              <a:buAutoNum type="arabicPeriod"/>
              <a:tabLst>
                <a:tab pos="1319213" algn="l"/>
              </a:tabLst>
            </a:pPr>
            <a:r>
              <a:rPr lang="en-US" sz="2600" dirty="0"/>
              <a:t>I worship there</a:t>
            </a:r>
          </a:p>
          <a:p>
            <a:pPr marL="514350" indent="-514350">
              <a:buFont typeface="Arial" panose="020B0604020202020204" pitchFamily="34" charset="0"/>
              <a:buAutoNum type="arabicPeriod"/>
              <a:tabLst>
                <a:tab pos="1319213" algn="l"/>
              </a:tabLst>
            </a:pPr>
            <a:r>
              <a:rPr lang="en-US" sz="2600" dirty="0"/>
              <a:t>I own property there</a:t>
            </a:r>
          </a:p>
          <a:p>
            <a:pPr marL="514350" indent="-514350">
              <a:buFont typeface="Arial" panose="020B0604020202020204" pitchFamily="34" charset="0"/>
              <a:buAutoNum type="arabicPeriod"/>
              <a:tabLst>
                <a:tab pos="1319213" algn="l"/>
              </a:tabLst>
            </a:pPr>
            <a:r>
              <a:rPr lang="en-US" sz="2600" dirty="0"/>
              <a:t>Other</a:t>
            </a:r>
          </a:p>
        </p:txBody>
      </p:sp>
      <p:grpSp>
        <p:nvGrpSpPr>
          <p:cNvPr id="7" name="ResponseCounter" hidden="1"/>
          <p:cNvGrpSpPr/>
          <p:nvPr>
            <p:custDataLst>
              <p:tags r:id="rId5"/>
            </p:custDataLst>
          </p:nvPr>
        </p:nvGrpSpPr>
        <p:grpSpPr>
          <a:xfrm>
            <a:off x="304800" y="4857750"/>
            <a:ext cx="3683000" cy="158750"/>
            <a:chOff x="190500" y="6350000"/>
            <a:chExt cx="3860800" cy="317500"/>
          </a:xfrm>
        </p:grpSpPr>
        <p:sp>
          <p:nvSpPr>
            <p:cNvPr id="6" name="RCFill" hidden="1"/>
            <p:cNvSpPr/>
            <p:nvPr/>
          </p:nvSpPr>
          <p:spPr>
            <a:xfrm>
              <a:off x="190500" y="6388100"/>
              <a:ext cx="1998532" cy="254000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" name="RCFrame" hidden="1"/>
            <p:cNvSpPr/>
            <p:nvPr/>
          </p:nvSpPr>
          <p:spPr>
            <a:xfrm>
              <a:off x="190500" y="6350000"/>
              <a:ext cx="3860800" cy="317500"/>
            </a:xfrm>
            <a:prstGeom prst="rect">
              <a:avLst/>
            </a:prstGeom>
            <a:noFill/>
            <a:ln w="254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2057400" algn="l"/>
                </a:tabLst>
              </a:pPr>
              <a:r>
                <a:rPr lang="en-US" sz="1200" b="1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ahoma"/>
                </a:rPr>
                <a:t>44 of 85</a:t>
              </a:r>
              <a:endParaRPr lang="en-US" sz="1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65377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Do you have an Ellicott City Address?</a:t>
            </a:r>
          </a:p>
        </p:txBody>
      </p:sp>
      <p:graphicFrame>
        <p:nvGraphicFramePr>
          <p:cNvPr id="4" name="TPChart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08375982"/>
              </p:ext>
            </p:extLst>
          </p:nvPr>
        </p:nvGraphicFramePr>
        <p:xfrm>
          <a:off x="381000" y="1428750"/>
          <a:ext cx="914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Chart" r:id="rId8" imgW="9144000" imgH="1371600" progId="MSGraph.Chart.8">
                  <p:embed followColorScheme="full"/>
                </p:oleObj>
              </mc:Choice>
              <mc:Fallback>
                <p:oleObj name="Chart" r:id="rId8" imgW="9144000" imgH="13716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1000" y="1428750"/>
                        <a:ext cx="914400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ResponseCounter" hidden="1"/>
          <p:cNvGrpSpPr/>
          <p:nvPr>
            <p:custDataLst>
              <p:tags r:id="rId4"/>
            </p:custDataLst>
          </p:nvPr>
        </p:nvGrpSpPr>
        <p:grpSpPr>
          <a:xfrm>
            <a:off x="127000" y="4810127"/>
            <a:ext cx="3860800" cy="238125"/>
            <a:chOff x="190500" y="6350000"/>
            <a:chExt cx="3860800" cy="317500"/>
          </a:xfrm>
        </p:grpSpPr>
        <p:sp>
          <p:nvSpPr>
            <p:cNvPr id="6" name="RCFill" hidden="1"/>
            <p:cNvSpPr/>
            <p:nvPr/>
          </p:nvSpPr>
          <p:spPr>
            <a:xfrm>
              <a:off x="190500" y="6388100"/>
              <a:ext cx="2134795" cy="254000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RCFrame" hidden="1"/>
            <p:cNvSpPr/>
            <p:nvPr/>
          </p:nvSpPr>
          <p:spPr>
            <a:xfrm>
              <a:off x="190500" y="6350000"/>
              <a:ext cx="3860800" cy="317500"/>
            </a:xfrm>
            <a:prstGeom prst="rect">
              <a:avLst/>
            </a:prstGeom>
            <a:noFill/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mtClean="0">
                  <a:solidFill>
                    <a:srgbClr val="4F81BD">
                      <a:lumMod val="40000"/>
                      <a:lumOff val="60000"/>
                    </a:srgbClr>
                  </a:solidFill>
                  <a:latin typeface="Tahoma"/>
                </a:rPr>
                <a:t>47 of 85</a:t>
              </a:r>
              <a:endParaRPr lang="en-US" sz="1400" b="1" dirty="0">
                <a:solidFill>
                  <a:srgbClr val="4F81BD">
                    <a:lumMod val="40000"/>
                    <a:lumOff val="60000"/>
                  </a:srgbClr>
                </a:solidFill>
                <a:latin typeface="Tahoma"/>
              </a:endParaRPr>
            </a:p>
          </p:txBody>
        </p:sp>
      </p:grpSp>
      <p:sp>
        <p:nvSpPr>
          <p:cNvPr id="3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1397000" y="1581151"/>
            <a:ext cx="8229600" cy="3124199"/>
          </a:xfrm>
        </p:spPr>
        <p:txBody>
          <a:bodyPr tIns="45720" bIns="45720">
            <a:no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Yes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No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3083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28600" y="171450"/>
            <a:ext cx="8229600" cy="1714500"/>
          </a:xfrm>
        </p:spPr>
        <p:txBody>
          <a:bodyPr>
            <a:noAutofit/>
          </a:bodyPr>
          <a:lstStyle/>
          <a:p>
            <a:pPr>
              <a:tabLst>
                <a:tab pos="2171700" algn="l"/>
              </a:tabLst>
            </a:pPr>
            <a:r>
              <a:rPr lang="en-US" sz="3600" dirty="0"/>
              <a:t>How long have you lived, worked or regularly visited (shopped, dined, worshiped) in Ellicott City?</a:t>
            </a:r>
          </a:p>
        </p:txBody>
      </p:sp>
      <p:graphicFrame>
        <p:nvGraphicFramePr>
          <p:cNvPr id="4" name="TPChart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49549236"/>
              </p:ext>
            </p:extLst>
          </p:nvPr>
        </p:nvGraphicFramePr>
        <p:xfrm>
          <a:off x="127000" y="1835150"/>
          <a:ext cx="8636000" cy="307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Chart" r:id="rId8" imgW="9144000" imgH="2981235" progId="MSGraph.Chart.8">
                  <p:embed followColorScheme="full"/>
                </p:oleObj>
              </mc:Choice>
              <mc:Fallback>
                <p:oleObj name="Chart" r:id="rId8" imgW="9144000" imgH="298123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7000" y="1835150"/>
                        <a:ext cx="8636000" cy="307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ResponseCounter" hidden="1"/>
          <p:cNvGrpSpPr/>
          <p:nvPr>
            <p:custDataLst>
              <p:tags r:id="rId4"/>
            </p:custDataLst>
          </p:nvPr>
        </p:nvGrpSpPr>
        <p:grpSpPr>
          <a:xfrm>
            <a:off x="127000" y="4810127"/>
            <a:ext cx="3860800" cy="238125"/>
            <a:chOff x="190500" y="6350000"/>
            <a:chExt cx="3860800" cy="317500"/>
          </a:xfrm>
        </p:grpSpPr>
        <p:sp>
          <p:nvSpPr>
            <p:cNvPr id="6" name="RCFill" hidden="1"/>
            <p:cNvSpPr/>
            <p:nvPr/>
          </p:nvSpPr>
          <p:spPr>
            <a:xfrm>
              <a:off x="190500" y="6388100"/>
              <a:ext cx="2180217" cy="254000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RCFrame" hidden="1"/>
            <p:cNvSpPr/>
            <p:nvPr/>
          </p:nvSpPr>
          <p:spPr>
            <a:xfrm>
              <a:off x="190500" y="6350000"/>
              <a:ext cx="3860800" cy="317500"/>
            </a:xfrm>
            <a:prstGeom prst="rect">
              <a:avLst/>
            </a:prstGeom>
            <a:noFill/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mtClean="0">
                  <a:solidFill>
                    <a:srgbClr val="4F81BD">
                      <a:lumMod val="40000"/>
                      <a:lumOff val="60000"/>
                    </a:srgbClr>
                  </a:solidFill>
                  <a:latin typeface="Tahoma"/>
                </a:rPr>
                <a:t>48 of 85</a:t>
              </a:r>
              <a:endParaRPr lang="en-US" sz="1400" b="1" dirty="0">
                <a:solidFill>
                  <a:srgbClr val="4F81BD">
                    <a:lumMod val="40000"/>
                    <a:lumOff val="60000"/>
                  </a:srgbClr>
                </a:solidFill>
                <a:latin typeface="Tahoma"/>
              </a:endParaRPr>
            </a:p>
          </p:txBody>
        </p:sp>
      </p:grpSp>
      <p:sp>
        <p:nvSpPr>
          <p:cNvPr id="3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990600" y="1962150"/>
            <a:ext cx="8229600" cy="3394472"/>
          </a:xfrm>
        </p:spPr>
        <p:txBody>
          <a:bodyPr tIns="45720" bIns="45720">
            <a:no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000" dirty="0"/>
              <a:t>I don’t live, work, or regularly visit Ellicott City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000" dirty="0"/>
              <a:t>Less than 5 years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000" dirty="0"/>
              <a:t>5 – 10 years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000" dirty="0"/>
              <a:t>11 – 20 years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000" dirty="0"/>
              <a:t>More than 20 years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5979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28600" y="434578"/>
            <a:ext cx="8534400" cy="765572"/>
          </a:xfrm>
        </p:spPr>
        <p:txBody>
          <a:bodyPr>
            <a:normAutofit fontScale="90000"/>
          </a:bodyPr>
          <a:lstStyle/>
          <a:p>
            <a:r>
              <a:rPr lang="en-US" dirty="0"/>
              <a:t>How often do you visit Old Ellicott City? </a:t>
            </a:r>
          </a:p>
        </p:txBody>
      </p:sp>
      <p:graphicFrame>
        <p:nvGraphicFramePr>
          <p:cNvPr id="4" name="TPChart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32390746"/>
              </p:ext>
            </p:extLst>
          </p:nvPr>
        </p:nvGraphicFramePr>
        <p:xfrm>
          <a:off x="381000" y="1190625"/>
          <a:ext cx="9144000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Chart" r:id="rId7" imgW="9144000" imgH="3724185" progId="MSGraph.Chart.8">
                  <p:embed followColorScheme="full"/>
                </p:oleObj>
              </mc:Choice>
              <mc:Fallback>
                <p:oleObj name="Chart" r:id="rId7" imgW="9144000" imgH="372418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000" y="1190625"/>
                        <a:ext cx="9144000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ResponseCounter" hidden="1"/>
          <p:cNvGrpSpPr/>
          <p:nvPr>
            <p:custDataLst>
              <p:tags r:id="rId4"/>
            </p:custDataLst>
          </p:nvPr>
        </p:nvGrpSpPr>
        <p:grpSpPr>
          <a:xfrm>
            <a:off x="127000" y="4810127"/>
            <a:ext cx="3860800" cy="238125"/>
            <a:chOff x="190500" y="6350000"/>
            <a:chExt cx="3860800" cy="317500"/>
          </a:xfrm>
        </p:grpSpPr>
        <p:sp>
          <p:nvSpPr>
            <p:cNvPr id="6" name="RCFill" hidden="1"/>
            <p:cNvSpPr/>
            <p:nvPr/>
          </p:nvSpPr>
          <p:spPr>
            <a:xfrm>
              <a:off x="190500" y="6388100"/>
              <a:ext cx="2134795" cy="254000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RCFrame" hidden="1"/>
            <p:cNvSpPr/>
            <p:nvPr/>
          </p:nvSpPr>
          <p:spPr>
            <a:xfrm>
              <a:off x="190500" y="6350000"/>
              <a:ext cx="3860800" cy="317500"/>
            </a:xfrm>
            <a:prstGeom prst="rect">
              <a:avLst/>
            </a:prstGeom>
            <a:noFill/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mtClean="0">
                  <a:solidFill>
                    <a:srgbClr val="4F81BD">
                      <a:lumMod val="40000"/>
                      <a:lumOff val="60000"/>
                    </a:srgbClr>
                  </a:solidFill>
                  <a:latin typeface="Tahoma"/>
                </a:rPr>
                <a:t>47 of 85</a:t>
              </a:r>
              <a:endParaRPr lang="en-US" sz="1400" b="1" dirty="0">
                <a:solidFill>
                  <a:srgbClr val="4F81BD">
                    <a:lumMod val="40000"/>
                    <a:lumOff val="60000"/>
                  </a:srgbClr>
                </a:solidFill>
                <a:latin typeface="Tahoma"/>
              </a:endParaRPr>
            </a:p>
          </p:txBody>
        </p:sp>
      </p:grpSp>
      <p:sp>
        <p:nvSpPr>
          <p:cNvPr id="3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1397000" y="1310878"/>
            <a:ext cx="8229600" cy="3394472"/>
          </a:xfrm>
        </p:spPr>
        <p:txBody>
          <a:bodyPr tIns="45720" bIns="45720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Daily - I live or work there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 visit weekly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 visit 2-3 times per month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 visit every few 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 visit a couple of times a year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 visit rarely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3366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510778"/>
            <a:ext cx="85344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How important is it to you to rebuild  Old Ellicott City?  </a:t>
            </a:r>
          </a:p>
        </p:txBody>
      </p:sp>
      <p:graphicFrame>
        <p:nvGraphicFramePr>
          <p:cNvPr id="4" name="TPChart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07111319"/>
              </p:ext>
            </p:extLst>
          </p:nvPr>
        </p:nvGraphicFramePr>
        <p:xfrm>
          <a:off x="228600" y="1649412"/>
          <a:ext cx="9144000" cy="259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Chart" r:id="rId7" imgW="9144000" imgH="2533740" progId="MSGraph.Chart.8">
                  <p:embed followColorScheme="full"/>
                </p:oleObj>
              </mc:Choice>
              <mc:Fallback>
                <p:oleObj name="Chart" r:id="rId7" imgW="9144000" imgH="253374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8600" y="1649412"/>
                        <a:ext cx="9144000" cy="2598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ResponseCounter" hidden="1"/>
          <p:cNvGrpSpPr/>
          <p:nvPr>
            <p:custDataLst>
              <p:tags r:id="rId4"/>
            </p:custDataLst>
          </p:nvPr>
        </p:nvGrpSpPr>
        <p:grpSpPr>
          <a:xfrm>
            <a:off x="127000" y="4810127"/>
            <a:ext cx="3860800" cy="238125"/>
            <a:chOff x="190500" y="6350000"/>
            <a:chExt cx="3860800" cy="317500"/>
          </a:xfrm>
        </p:grpSpPr>
        <p:sp>
          <p:nvSpPr>
            <p:cNvPr id="6" name="RCFill" hidden="1"/>
            <p:cNvSpPr/>
            <p:nvPr/>
          </p:nvSpPr>
          <p:spPr>
            <a:xfrm>
              <a:off x="190500" y="6388100"/>
              <a:ext cx="1953111" cy="254000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RCFrame" hidden="1"/>
            <p:cNvSpPr/>
            <p:nvPr/>
          </p:nvSpPr>
          <p:spPr>
            <a:xfrm>
              <a:off x="190500" y="6350000"/>
              <a:ext cx="3860800" cy="317500"/>
            </a:xfrm>
            <a:prstGeom prst="rect">
              <a:avLst/>
            </a:prstGeom>
            <a:noFill/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mtClean="0">
                  <a:solidFill>
                    <a:srgbClr val="4F81BD">
                      <a:lumMod val="40000"/>
                      <a:lumOff val="60000"/>
                    </a:srgbClr>
                  </a:solidFill>
                  <a:latin typeface="Tahoma"/>
                </a:rPr>
                <a:t>43 of 85</a:t>
              </a:r>
              <a:endParaRPr lang="en-US" sz="1400" b="1" dirty="0">
                <a:solidFill>
                  <a:srgbClr val="4F81BD">
                    <a:lumMod val="40000"/>
                    <a:lumOff val="60000"/>
                  </a:srgbClr>
                </a:solidFill>
                <a:latin typeface="Tahoma"/>
              </a:endParaRPr>
            </a:p>
          </p:txBody>
        </p:sp>
      </p:grpSp>
      <p:sp>
        <p:nvSpPr>
          <p:cNvPr id="3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1397000" y="1768079"/>
            <a:ext cx="8229600" cy="2937273"/>
          </a:xfrm>
        </p:spPr>
        <p:txBody>
          <a:bodyPr tIns="45720" bIns="45720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Very Important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Moderately important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Slightly important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Not at all important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6262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Report back from Table  Introductions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:\Shared\DCCP\Community Plans\Ellicott City\2016 ECMP\PEA\PPTs\rECovery header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526" y="-7143"/>
            <a:ext cx="9153525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697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81350"/>
            <a:ext cx="8421686" cy="1704974"/>
          </a:xfrm>
        </p:spPr>
        <p:txBody>
          <a:bodyPr>
            <a:normAutofit/>
          </a:bodyPr>
          <a:lstStyle/>
          <a:p>
            <a:r>
              <a:rPr lang="en-US" sz="3200" dirty="0"/>
              <a:t>Senior Policy Analyst</a:t>
            </a:r>
            <a:br>
              <a:rPr lang="en-US" sz="3200" dirty="0"/>
            </a:br>
            <a:r>
              <a:rPr lang="en-US" sz="3200" dirty="0"/>
              <a:t>U.S. Environmental Protection Agency Office of Sustainable Communities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62151"/>
            <a:ext cx="7772400" cy="1125140"/>
          </a:xfrm>
        </p:spPr>
        <p:txBody>
          <a:bodyPr/>
          <a:lstStyle/>
          <a:p>
            <a:r>
              <a:rPr lang="en-US" sz="3600" b="1" cap="all" dirty="0">
                <a:solidFill>
                  <a:prstClr val="black"/>
                </a:solidFill>
                <a:ea typeface="+mj-ea"/>
                <a:cs typeface="+mj-cs"/>
              </a:rPr>
              <a:t>Mr. Kevin Nelson</a:t>
            </a:r>
            <a:endParaRPr lang="en-US" dirty="0"/>
          </a:p>
        </p:txBody>
      </p:sp>
      <p:pic>
        <p:nvPicPr>
          <p:cNvPr id="4" name="Picture 3" descr="T:\Shared\DCCP\Community Plans\Ellicott City\2016 ECMP\PEA\PPTs\rECovery header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526" y="-7143"/>
            <a:ext cx="9153525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291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99214" y="1200150"/>
            <a:ext cx="7772400" cy="857250"/>
          </a:xfrm>
        </p:spPr>
        <p:txBody>
          <a:bodyPr/>
          <a:lstStyle/>
          <a:p>
            <a:pPr eaLnBrk="1" hangingPunct="1"/>
            <a:r>
              <a:rPr lang="en-US" dirty="0" smtClean="0"/>
              <a:t>EPA’s Tools for Flood Recovery and Resilience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34902" y="2228850"/>
            <a:ext cx="7543800" cy="131445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Rebuilding #EC Strong: Working Together on a Path to </a:t>
            </a:r>
            <a:r>
              <a:rPr lang="en-US" sz="2400" dirty="0" err="1" smtClean="0"/>
              <a:t>rECovery</a:t>
            </a:r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November 10, 2016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2622" y="3829051"/>
            <a:ext cx="2619756" cy="122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8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Steve Brigham</a:t>
            </a:r>
            <a:br>
              <a:rPr lang="en-US" dirty="0"/>
            </a:br>
            <a:r>
              <a:rPr lang="en-US" dirty="0"/>
              <a:t>public engagement associates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:\Shared\DCCP\Community Plans\Ellicott City\2016 ECMP\PEA\PPTs\rECovery header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526" y="-7143"/>
            <a:ext cx="9153525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917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6477000" cy="74295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l"/>
            <a:r>
              <a:rPr lang="en-US" sz="2400" b="1" kern="0" dirty="0" smtClean="0">
                <a:solidFill>
                  <a:srgbClr val="FFFFFF"/>
                </a:solidFill>
              </a:rPr>
              <a:t>Flood Resilience Checklist: </a:t>
            </a:r>
          </a:p>
          <a:p>
            <a:pPr algn="l"/>
            <a:r>
              <a:rPr lang="en-US" sz="2400" b="1" kern="0" dirty="0" smtClean="0">
                <a:solidFill>
                  <a:srgbClr val="FFFFFF"/>
                </a:solidFill>
              </a:rPr>
              <a:t>A Tool for Communities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2776" y="971550"/>
            <a:ext cx="4359224" cy="10287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600" kern="0" dirty="0" smtClean="0">
                <a:solidFill>
                  <a:srgbClr val="000000"/>
                </a:solidFill>
              </a:rPr>
              <a:t>Developed from a Smart Growth Implementation Assistance project in Vermont, to assist in the wake of Tropical Storm Irene</a:t>
            </a:r>
          </a:p>
          <a:p>
            <a:endParaRPr lang="en-US" sz="700" kern="0" dirty="0" smtClean="0">
              <a:solidFill>
                <a:srgbClr val="000000"/>
              </a:solidFill>
            </a:endParaRPr>
          </a:p>
          <a:p>
            <a:r>
              <a:rPr lang="en-US" sz="1600" kern="0" dirty="0" smtClean="0">
                <a:solidFill>
                  <a:srgbClr val="000000"/>
                </a:solidFill>
              </a:rPr>
              <a:t>Based on the framework that we used to assess local plans, policies, and regulations in two Vermont communities</a:t>
            </a:r>
          </a:p>
          <a:p>
            <a:pPr marL="0" indent="0">
              <a:buFontTx/>
              <a:buNone/>
            </a:pPr>
            <a:endParaRPr lang="en-US" sz="700" kern="0" dirty="0" smtClean="0">
              <a:solidFill>
                <a:srgbClr val="000000"/>
              </a:solidFill>
            </a:endParaRPr>
          </a:p>
          <a:p>
            <a:r>
              <a:rPr lang="en-US" sz="1600" kern="0" dirty="0" smtClean="0">
                <a:solidFill>
                  <a:srgbClr val="000000"/>
                </a:solidFill>
              </a:rPr>
              <a:t>Adapted so that any community can assess whether their plans and policies will help them become more resilient</a:t>
            </a:r>
          </a:p>
          <a:p>
            <a:pPr marL="0" indent="0">
              <a:buFontTx/>
              <a:buNone/>
            </a:pPr>
            <a:endParaRPr lang="en-US" sz="700" kern="0" dirty="0" smtClean="0">
              <a:solidFill>
                <a:srgbClr val="000000"/>
              </a:solidFill>
            </a:endParaRPr>
          </a:p>
          <a:p>
            <a:r>
              <a:rPr lang="en-US" sz="1600" kern="0" dirty="0" smtClean="0">
                <a:solidFill>
                  <a:srgbClr val="000000"/>
                </a:solidFill>
              </a:rPr>
              <a:t>Tool is being refined/expanded through Building Blocks for Sustainable Communities program</a:t>
            </a:r>
            <a:endParaRPr lang="en-US" sz="1600" kern="0" dirty="0">
              <a:solidFill>
                <a:srgbClr val="000000"/>
              </a:solidFill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4800600" y="971550"/>
            <a:ext cx="4038600" cy="3770412"/>
            <a:chOff x="3216" y="1296"/>
            <a:chExt cx="2304" cy="2868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3216" y="1296"/>
              <a:ext cx="2304" cy="28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296"/>
              <a:ext cx="2308" cy="287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724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1520" y="2571751"/>
            <a:ext cx="4419600" cy="24003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1520" y="57151"/>
            <a:ext cx="4419600" cy="2485699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24" y="57150"/>
            <a:ext cx="4360079" cy="4914900"/>
          </a:xfrm>
          <a:prstGeom prst="rect">
            <a:avLst/>
          </a:prstGeom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152403" y="900274"/>
            <a:ext cx="4360079" cy="8572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In August 2011, flooding </a:t>
            </a:r>
            <a:r>
              <a:rPr lang="en-US" sz="2000" dirty="0">
                <a:solidFill>
                  <a:srgbClr val="FFFFFF"/>
                </a:solidFill>
              </a:rPr>
              <a:t>&amp; erosion from Tropical Storm Irene devastated </a:t>
            </a:r>
            <a:r>
              <a:rPr lang="en-US" sz="2000" dirty="0" smtClean="0">
                <a:solidFill>
                  <a:srgbClr val="FFFFFF"/>
                </a:solidFill>
              </a:rPr>
              <a:t>communities across Vermont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The state asked for help identifying </a:t>
            </a:r>
            <a:r>
              <a:rPr lang="en-US" sz="2000" dirty="0">
                <a:solidFill>
                  <a:srgbClr val="FFFFFF"/>
                </a:solidFill>
              </a:rPr>
              <a:t>smart growth strategies to help </a:t>
            </a:r>
            <a:r>
              <a:rPr lang="en-US" sz="2000" dirty="0" smtClean="0">
                <a:solidFill>
                  <a:srgbClr val="FFFFFF"/>
                </a:solidFill>
              </a:rPr>
              <a:t>communities </a:t>
            </a:r>
            <a:r>
              <a:rPr lang="en-US" sz="2000" dirty="0">
                <a:solidFill>
                  <a:srgbClr val="FFFFFF"/>
                </a:solidFill>
              </a:rPr>
              <a:t>become more resilient to future flooding through their </a:t>
            </a:r>
            <a:r>
              <a:rPr lang="en-US" sz="2000" b="1" dirty="0">
                <a:solidFill>
                  <a:srgbClr val="FFFFFF"/>
                </a:solidFill>
              </a:rPr>
              <a:t>local plans, policies, &amp; regulations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4972051"/>
            <a:ext cx="365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Photos: </a:t>
            </a:r>
            <a:r>
              <a:rPr lang="en-US" sz="1000" dirty="0">
                <a:solidFill>
                  <a:srgbClr val="000000"/>
                </a:solidFill>
              </a:rPr>
              <a:t>Lars </a:t>
            </a:r>
            <a:r>
              <a:rPr lang="en-US" sz="1000" dirty="0" err="1">
                <a:solidFill>
                  <a:srgbClr val="000000"/>
                </a:solidFill>
              </a:rPr>
              <a:t>Gange</a:t>
            </a:r>
            <a:r>
              <a:rPr lang="en-US" sz="1000" dirty="0">
                <a:solidFill>
                  <a:srgbClr val="000000"/>
                </a:solidFill>
              </a:rPr>
              <a:t> and Mansfield </a:t>
            </a:r>
            <a:r>
              <a:rPr lang="en-US" sz="1000" dirty="0" err="1" smtClean="0">
                <a:solidFill>
                  <a:srgbClr val="000000"/>
                </a:solidFill>
              </a:rPr>
              <a:t>Heliflight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9167" y="57151"/>
            <a:ext cx="4495800" cy="900275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l"/>
            <a:r>
              <a:rPr lang="en-US" sz="2400" b="1" kern="0" dirty="0" smtClean="0">
                <a:solidFill>
                  <a:srgbClr val="000000"/>
                </a:solidFill>
              </a:rPr>
              <a:t>Flood Resilience in Vermont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98220" y="2802405"/>
            <a:ext cx="3886200" cy="1938992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0F5A2B"/>
                </a:solidFill>
              </a:rPr>
              <a:t>Where and how we build (and rebuild) our communities will affect our ability to withstand disasters in the future.</a:t>
            </a:r>
            <a:endParaRPr lang="en-US" sz="24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5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8153400" cy="549527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EPA’s Assistance to Vermont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187536" y="928688"/>
            <a:ext cx="4419600" cy="21145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EPA’s Office of Sustainable Communities and EPA Region 1 provided assistance through the Smart Growth Implementation Assistance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Partners: FEMA (through our MOA), state agencies, Mad River Valley Planning District, Friends of the Mad River, Central Vermont Regional Planning Commission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000000">
                  <a:lumMod val="85000"/>
                </a:srgbClr>
              </a:buClr>
              <a:buFont typeface="Arial" pitchFamily="34" charset="0"/>
              <a:buChar char="•"/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000000">
                  <a:lumMod val="85000"/>
                </a:srgbClr>
              </a:buClr>
              <a:buFont typeface="Arial" pitchFamily="34" charset="0"/>
              <a:buChar char="•"/>
              <a:defRPr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578" y="4901686"/>
            <a:ext cx="37794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Photos: Richard Amore, Courtesy of the State of Vermont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928688"/>
            <a:ext cx="3429000" cy="19288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796" y="2964658"/>
            <a:ext cx="3443604" cy="193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1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8153400" cy="549527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EPA’s Assistance to Vermont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886200" y="781050"/>
            <a:ext cx="4800600" cy="42291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T</a:t>
            </a:r>
            <a:r>
              <a:rPr lang="en-US" sz="2000" dirty="0" smtClean="0">
                <a:solidFill>
                  <a:srgbClr val="000000"/>
                </a:solidFill>
              </a:rPr>
              <a:t>eam of national experts in land use planning and disaster recovery and resilience assessed state and local plans and policies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In October 2012, toured flood-affected communities in the Mad River Valley and participated in a community workshop and state agency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Refined policy options in the final report, Flood Resilience Checklist, and state agency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000000">
                  <a:lumMod val="85000"/>
                </a:srgbClr>
              </a:buClr>
              <a:buFont typeface="Arial" pitchFamily="34" charset="0"/>
              <a:buChar char="•"/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000000">
                  <a:lumMod val="85000"/>
                </a:srgbClr>
              </a:buClr>
              <a:buFont typeface="Arial" pitchFamily="34" charset="0"/>
              <a:buChar char="•"/>
              <a:defRPr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1028701"/>
            <a:ext cx="3314700" cy="18645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4800601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Photos: EPA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291" y="2930884"/>
            <a:ext cx="3323940" cy="18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3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588" y="0"/>
            <a:ext cx="5913412" cy="514350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76200" y="819150"/>
            <a:ext cx="3094012" cy="10287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800" kern="0" dirty="0" smtClean="0">
                <a:solidFill>
                  <a:srgbClr val="000000"/>
                </a:solidFill>
              </a:rPr>
              <a:t>Reviewed local plans, policies, and regulations, including:</a:t>
            </a:r>
          </a:p>
          <a:p>
            <a:pPr lvl="1"/>
            <a:r>
              <a:rPr lang="en-US" sz="1500" kern="0" dirty="0" smtClean="0">
                <a:solidFill>
                  <a:srgbClr val="000000"/>
                </a:solidFill>
              </a:rPr>
              <a:t>Local comprehensive plans</a:t>
            </a:r>
          </a:p>
          <a:p>
            <a:pPr lvl="1"/>
            <a:r>
              <a:rPr lang="en-US" sz="1500" kern="0" dirty="0" smtClean="0">
                <a:solidFill>
                  <a:srgbClr val="000000"/>
                </a:solidFill>
              </a:rPr>
              <a:t>Local Hazard </a:t>
            </a:r>
            <a:r>
              <a:rPr lang="en-US" sz="1500" kern="0" dirty="0">
                <a:solidFill>
                  <a:srgbClr val="000000"/>
                </a:solidFill>
              </a:rPr>
              <a:t>M</a:t>
            </a:r>
            <a:r>
              <a:rPr lang="en-US" sz="1500" kern="0" dirty="0" smtClean="0">
                <a:solidFill>
                  <a:srgbClr val="000000"/>
                </a:solidFill>
              </a:rPr>
              <a:t>itigation </a:t>
            </a:r>
            <a:r>
              <a:rPr lang="en-US" sz="1500" kern="0" dirty="0">
                <a:solidFill>
                  <a:srgbClr val="000000"/>
                </a:solidFill>
              </a:rPr>
              <a:t>P</a:t>
            </a:r>
            <a:r>
              <a:rPr lang="en-US" sz="1500" kern="0" dirty="0" smtClean="0">
                <a:solidFill>
                  <a:srgbClr val="000000"/>
                </a:solidFill>
              </a:rPr>
              <a:t>lans</a:t>
            </a:r>
          </a:p>
          <a:p>
            <a:pPr lvl="1"/>
            <a:r>
              <a:rPr lang="en-US" sz="1500" kern="0" dirty="0" smtClean="0">
                <a:solidFill>
                  <a:srgbClr val="000000"/>
                </a:solidFill>
              </a:rPr>
              <a:t>Development regulations </a:t>
            </a:r>
          </a:p>
          <a:p>
            <a:pPr lvl="1"/>
            <a:r>
              <a:rPr lang="en-US" sz="1500" kern="0" dirty="0" smtClean="0">
                <a:solidFill>
                  <a:srgbClr val="000000"/>
                </a:solidFill>
              </a:rPr>
              <a:t>Building codes</a:t>
            </a:r>
          </a:p>
          <a:p>
            <a:pPr lvl="1"/>
            <a:r>
              <a:rPr lang="en-US" sz="1500" kern="0" dirty="0" smtClean="0">
                <a:solidFill>
                  <a:srgbClr val="000000"/>
                </a:solidFill>
              </a:rPr>
              <a:t>Stormwater management ordinances</a:t>
            </a:r>
          </a:p>
          <a:p>
            <a:pPr lvl="1"/>
            <a:r>
              <a:rPr lang="en-US" sz="1500" kern="0" dirty="0" smtClean="0">
                <a:solidFill>
                  <a:srgbClr val="000000"/>
                </a:solidFill>
              </a:rPr>
              <a:t>Regional plans</a:t>
            </a:r>
          </a:p>
          <a:p>
            <a:r>
              <a:rPr lang="en-US" sz="1800" kern="0" dirty="0" smtClean="0">
                <a:solidFill>
                  <a:srgbClr val="000000"/>
                </a:solidFill>
              </a:rPr>
              <a:t>Developed strategies for increasing flood resilience, using a new framework</a:t>
            </a:r>
            <a:endParaRPr lang="en-US" sz="1800" kern="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endParaRPr lang="en-US" sz="2000" kern="0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endParaRPr lang="en-US" sz="2000" kern="0" dirty="0"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12776" y="1600200"/>
            <a:ext cx="2606624" cy="30007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sz="2000" kern="0" dirty="0">
              <a:solidFill>
                <a:srgbClr val="000000"/>
              </a:solidFill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0" y="0"/>
            <a:ext cx="3124200" cy="74295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l"/>
            <a:r>
              <a:rPr lang="en-US" sz="2400" b="1" kern="0" dirty="0" smtClean="0">
                <a:solidFill>
                  <a:srgbClr val="FFFFFF"/>
                </a:solidFill>
              </a:rPr>
              <a:t>Vermont SGIA: </a:t>
            </a:r>
          </a:p>
          <a:p>
            <a:pPr algn="l"/>
            <a:r>
              <a:rPr lang="en-US" sz="2400" b="1" kern="0" dirty="0" smtClean="0">
                <a:solidFill>
                  <a:srgbClr val="FFFFFF"/>
                </a:solidFill>
              </a:rPr>
              <a:t>Local Land Use Policies for Resilience</a:t>
            </a:r>
          </a:p>
        </p:txBody>
      </p:sp>
    </p:spTree>
    <p:extLst>
      <p:ext uri="{BB962C8B-B14F-4D97-AF65-F5344CB8AC3E}">
        <p14:creationId xmlns:p14="http://schemas.microsoft.com/office/powerpoint/2010/main" val="31182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588" y="0"/>
            <a:ext cx="5913412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24600" y="3257551"/>
            <a:ext cx="2819400" cy="1692771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120650" indent="-1206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rgbClr val="FFFFFF"/>
                </a:solidFill>
              </a:rPr>
              <a:t>Protect and conserve undeveloped land in river corridors through conservation easements, buyouts, and transfer of development rights programs</a:t>
            </a:r>
          </a:p>
          <a:p>
            <a:pPr marL="120650" indent="-1206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rgbClr val="FFFFFF"/>
                </a:solidFill>
              </a:rPr>
              <a:t>Use farmland management BMPs to reduce impacts to farmers and downstream communities</a:t>
            </a:r>
            <a:endParaRPr lang="en-US" sz="1300" dirty="0">
              <a:solidFill>
                <a:srgbClr val="FFFFFF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12776" y="1600200"/>
            <a:ext cx="2606624" cy="30007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sz="2000" kern="0" dirty="0">
              <a:solidFill>
                <a:srgbClr val="000000"/>
              </a:solidFill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0" y="0"/>
            <a:ext cx="3124200" cy="74295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l"/>
            <a:r>
              <a:rPr lang="en-US" sz="2400" b="1" kern="0" dirty="0" smtClean="0">
                <a:solidFill>
                  <a:srgbClr val="FFFFFF"/>
                </a:solidFill>
              </a:rPr>
              <a:t>Mad River Valley: </a:t>
            </a:r>
          </a:p>
          <a:p>
            <a:pPr algn="l"/>
            <a:r>
              <a:rPr lang="en-US" sz="2400" b="1" kern="0" dirty="0" smtClean="0">
                <a:solidFill>
                  <a:srgbClr val="FFFFFF"/>
                </a:solidFill>
              </a:rPr>
              <a:t>Local Land Use Policies for Resilience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52400" y="971550"/>
            <a:ext cx="3017812" cy="10287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 dirty="0" smtClean="0">
                <a:solidFill>
                  <a:srgbClr val="000000"/>
                </a:solidFill>
              </a:rPr>
              <a:t>River Corridors</a:t>
            </a:r>
          </a:p>
          <a:p>
            <a:pPr marL="0" indent="0">
              <a:buFontTx/>
              <a:buNone/>
            </a:pPr>
            <a:endParaRPr lang="en-US" sz="20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79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588" y="0"/>
            <a:ext cx="5913412" cy="5143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46403" y="2876550"/>
            <a:ext cx="3001988" cy="1600438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FFFF"/>
                </a:solidFill>
              </a:rPr>
              <a:t>Upgrade building codes and development regulations to better protect development in flood-prone areas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FFFF"/>
                </a:solidFill>
              </a:rPr>
              <a:t>Consider relocation if risks of staying outweigh the challenges of moving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12776" y="1600200"/>
            <a:ext cx="2606624" cy="30007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sz="2000" kern="0" dirty="0">
              <a:solidFill>
                <a:srgbClr val="000000"/>
              </a:solidFill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0" y="0"/>
            <a:ext cx="3124200" cy="74295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l"/>
            <a:r>
              <a:rPr lang="en-US" sz="2400" b="1" kern="0" dirty="0" smtClean="0">
                <a:solidFill>
                  <a:srgbClr val="FFFFFF"/>
                </a:solidFill>
              </a:rPr>
              <a:t>Mad River Valley: </a:t>
            </a:r>
          </a:p>
          <a:p>
            <a:pPr algn="l"/>
            <a:r>
              <a:rPr lang="en-US" sz="2400" b="1" kern="0" dirty="0" smtClean="0">
                <a:solidFill>
                  <a:srgbClr val="FFFFFF"/>
                </a:solidFill>
              </a:rPr>
              <a:t>Local Land Use Policies for Resilience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52400" y="971550"/>
            <a:ext cx="3017812" cy="10287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 dirty="0" smtClean="0">
                <a:solidFill>
                  <a:srgbClr val="000000"/>
                </a:solidFill>
              </a:rPr>
              <a:t>Vulnerable Settlements</a:t>
            </a:r>
          </a:p>
          <a:p>
            <a:pPr marL="0" indent="0">
              <a:buFontTx/>
              <a:buNone/>
            </a:pPr>
            <a:endParaRPr lang="en-US" sz="20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7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588" y="0"/>
            <a:ext cx="5913412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81400" y="209550"/>
            <a:ext cx="1981200" cy="2031325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173038" indent="-1730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FFFF"/>
                </a:solidFill>
              </a:rPr>
              <a:t>Designate new growth areas and prioritize infrastructure investments in safer locations</a:t>
            </a:r>
          </a:p>
          <a:p>
            <a:pPr marL="173038" indent="-1730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FFFF"/>
                </a:solidFill>
              </a:rPr>
              <a:t>Encourage compact, walkable development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0" y="0"/>
            <a:ext cx="3124200" cy="74295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l"/>
            <a:r>
              <a:rPr lang="en-US" sz="2400" b="1" kern="0" dirty="0" smtClean="0">
                <a:solidFill>
                  <a:srgbClr val="FFFFFF"/>
                </a:solidFill>
              </a:rPr>
              <a:t>Mad River Valley: </a:t>
            </a:r>
          </a:p>
          <a:p>
            <a:pPr algn="l"/>
            <a:r>
              <a:rPr lang="en-US" sz="2400" b="1" kern="0" dirty="0" smtClean="0">
                <a:solidFill>
                  <a:srgbClr val="FFFFFF"/>
                </a:solidFill>
              </a:rPr>
              <a:t>Local Land Use Policies for Resilience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52400" y="971550"/>
            <a:ext cx="3017812" cy="10287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 dirty="0" smtClean="0">
                <a:solidFill>
                  <a:srgbClr val="000000"/>
                </a:solidFill>
              </a:rPr>
              <a:t>Safer Areas</a:t>
            </a:r>
          </a:p>
          <a:p>
            <a:pPr marL="0" indent="0">
              <a:buFontTx/>
              <a:buNone/>
            </a:pPr>
            <a:endParaRPr lang="en-US" sz="20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2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588" y="0"/>
            <a:ext cx="5913412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81800" y="342900"/>
            <a:ext cx="2362200" cy="246221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173038" indent="-1730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FFFF"/>
                </a:solidFill>
              </a:rPr>
              <a:t>Use green infrastructure practices, such as rain gardens and permeable pavement, </a:t>
            </a:r>
            <a:r>
              <a:rPr lang="en-US" sz="1400" dirty="0">
                <a:solidFill>
                  <a:srgbClr val="FFFFFF"/>
                </a:solidFill>
              </a:rPr>
              <a:t>throughout the watershed</a:t>
            </a:r>
            <a:endParaRPr lang="en-US" sz="1400" dirty="0" smtClean="0">
              <a:solidFill>
                <a:srgbClr val="FFFFFF"/>
              </a:solidFill>
            </a:endParaRPr>
          </a:p>
          <a:p>
            <a:pPr marL="173038" indent="-1730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FFFF"/>
                </a:solidFill>
              </a:rPr>
              <a:t>Retain existing tree canopy and conserve existing forestland</a:t>
            </a:r>
          </a:p>
          <a:p>
            <a:pPr marL="173038" indent="-1730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FFFF"/>
                </a:solidFill>
              </a:rPr>
              <a:t>Avoid development on steep slopes and use stream buffers 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12776" y="1600200"/>
            <a:ext cx="2606624" cy="30007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sz="2000" kern="0" dirty="0">
              <a:solidFill>
                <a:srgbClr val="000000"/>
              </a:solidFill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0" y="0"/>
            <a:ext cx="3124200" cy="74295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l"/>
            <a:r>
              <a:rPr lang="en-US" sz="2400" b="1" kern="0" dirty="0" smtClean="0">
                <a:solidFill>
                  <a:srgbClr val="FFFFFF"/>
                </a:solidFill>
              </a:rPr>
              <a:t>Mad River Valley: </a:t>
            </a:r>
          </a:p>
          <a:p>
            <a:pPr algn="l"/>
            <a:r>
              <a:rPr lang="en-US" sz="2400" b="1" kern="0" dirty="0" smtClean="0">
                <a:solidFill>
                  <a:srgbClr val="FFFFFF"/>
                </a:solidFill>
              </a:rPr>
              <a:t>Local Land Use Policies for Resilience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52400" y="971550"/>
            <a:ext cx="3017812" cy="10287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 dirty="0" smtClean="0">
                <a:solidFill>
                  <a:srgbClr val="000000"/>
                </a:solidFill>
              </a:rPr>
              <a:t>The Whole Watershed</a:t>
            </a:r>
          </a:p>
          <a:p>
            <a:pPr marL="0" indent="0">
              <a:buFontTx/>
              <a:buNone/>
            </a:pPr>
            <a:endParaRPr lang="en-US" sz="20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3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5750"/>
            <a:ext cx="7466698" cy="495107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 bwMode="auto">
          <a:xfrm>
            <a:off x="6324600" y="1257300"/>
            <a:ext cx="1980298" cy="51435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2000" y="628650"/>
            <a:ext cx="4800600" cy="7429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2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ALLAN </a:t>
            </a:r>
            <a:r>
              <a:rPr lang="en-US" dirty="0" err="1"/>
              <a:t>Kittleman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Howard County Executive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Video</a:t>
            </a:r>
          </a:p>
        </p:txBody>
      </p:sp>
      <p:pic>
        <p:nvPicPr>
          <p:cNvPr id="4" name="Picture 3" descr="T:\Shared\DCCP\Community Plans\Ellicott City\2016 ECMP\PEA\PPTs\rECovery header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526" y="-7143"/>
            <a:ext cx="9153525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84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53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Flood Resilience Checklist: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Overall Strategies: </a:t>
            </a:r>
            <a:r>
              <a:rPr lang="en-US" sz="2400" b="1" i="1" dirty="0" smtClean="0">
                <a:solidFill>
                  <a:schemeClr val="bg1"/>
                </a:solidFill>
              </a:rPr>
              <a:t>Selected Questions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28600" y="895350"/>
            <a:ext cx="8534400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 you have a local comprehensive plan that guides future growth? 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Does it include a hazard element or flood planning section?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Does it identify flood-prone areas?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Were emergency response personnel part of the process developing the plan?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44588" algn="l"/>
                <a:tab pos="1200150" algn="l"/>
              </a:tabLst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 you have a local Hazard Mitigation Plan? </a:t>
            </a:r>
            <a:endParaRPr lang="en-US" sz="2000" dirty="0">
              <a:solidFill>
                <a:srgbClr val="000000"/>
              </a:solidFill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Does it cross-reference the local comprehensive plan?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Was the local planner/zoning administrator involved in writing the HMP?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090613" algn="l"/>
              </a:tabLst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 all community plans require or encourage green infrastructure techniques?  Do they consider impacts of climate change on flood-prone areas?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44588" algn="l"/>
              </a:tabLst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 you participate in the National Flood Insurance Community Rating System?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7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53400" cy="6858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How Can You Use This Checklist?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52400" y="895350"/>
            <a:ext cx="8610600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The current version of the Checklist (and the full report) is currently available on our EPA website, for any community to use: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44588" algn="l"/>
              </a:tabLst>
            </a:pPr>
            <a:endParaRPr lang="en-US" sz="1200" u="sng" dirty="0" smtClean="0">
              <a:solidFill>
                <a:srgbClr val="0F582B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u="sng" dirty="0">
                <a:solidFill>
                  <a:srgbClr val="0F582B"/>
                </a:solidFill>
              </a:rPr>
              <a:t>http://</a:t>
            </a:r>
            <a:r>
              <a:rPr lang="en-US" sz="1400" u="sng" dirty="0" smtClean="0">
                <a:solidFill>
                  <a:srgbClr val="0F582B"/>
                </a:solidFill>
              </a:rPr>
              <a:t>www.epa.gov/smartgrowth/smart-growth-implementation-assistance-project-summaries#vermont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44588" algn="l"/>
              </a:tabLst>
            </a:pPr>
            <a:endParaRPr lang="en-US" sz="1200" dirty="0" smtClean="0">
              <a:solidFill>
                <a:srgbClr val="00000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The checklist has been expanded/revised through EPA’s </a:t>
            </a:r>
            <a:r>
              <a:rPr lang="en-US" sz="1600" b="1" dirty="0" smtClean="0">
                <a:solidFill>
                  <a:srgbClr val="000000"/>
                </a:solidFill>
              </a:rPr>
              <a:t>Building Blocks for Sustainable Communities </a:t>
            </a:r>
            <a:r>
              <a:rPr lang="en-US" sz="1600" dirty="0" smtClean="0">
                <a:solidFill>
                  <a:srgbClr val="000000"/>
                </a:solidFill>
              </a:rPr>
              <a:t>program to include coastal community considerations and additional green infrastructure approaches.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44588" algn="l"/>
              </a:tabLst>
            </a:pPr>
            <a:endParaRPr lang="en-US" sz="1100" dirty="0" smtClean="0">
              <a:solidFill>
                <a:srgbClr val="00000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New version of the checklist was piloted in 5 communities in 2015, eventually will be available online.</a:t>
            </a: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44588" algn="l"/>
              </a:tabLst>
            </a:pPr>
            <a:r>
              <a:rPr lang="en-US" sz="1200" dirty="0" smtClean="0">
                <a:solidFill>
                  <a:srgbClr val="000000"/>
                </a:solidFill>
              </a:rPr>
              <a:t>Mobile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smtClean="0">
                <a:solidFill>
                  <a:srgbClr val="000000"/>
                </a:solidFill>
              </a:rPr>
              <a:t>Alabama</a:t>
            </a: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44588" algn="l"/>
              </a:tabLst>
            </a:pPr>
            <a:r>
              <a:rPr lang="en-US" sz="1200" dirty="0" smtClean="0">
                <a:solidFill>
                  <a:srgbClr val="000000"/>
                </a:solidFill>
              </a:rPr>
              <a:t>Newburyport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smtClean="0">
                <a:solidFill>
                  <a:srgbClr val="000000"/>
                </a:solidFill>
              </a:rPr>
              <a:t>Massachusetts</a:t>
            </a: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44588" algn="l"/>
              </a:tabLst>
            </a:pPr>
            <a:r>
              <a:rPr lang="en-US" sz="1200" dirty="0" smtClean="0">
                <a:solidFill>
                  <a:srgbClr val="000000"/>
                </a:solidFill>
              </a:rPr>
              <a:t>New </a:t>
            </a:r>
            <a:r>
              <a:rPr lang="en-US" sz="1200" dirty="0" err="1">
                <a:solidFill>
                  <a:srgbClr val="000000"/>
                </a:solidFill>
              </a:rPr>
              <a:t>Paltz</a:t>
            </a:r>
            <a:r>
              <a:rPr lang="en-US" sz="1200" dirty="0">
                <a:solidFill>
                  <a:srgbClr val="000000"/>
                </a:solidFill>
              </a:rPr>
              <a:t>, New </a:t>
            </a:r>
            <a:r>
              <a:rPr lang="en-US" sz="1200" dirty="0" smtClean="0">
                <a:solidFill>
                  <a:srgbClr val="000000"/>
                </a:solidFill>
              </a:rPr>
              <a:t>York</a:t>
            </a: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44588" algn="l"/>
              </a:tabLst>
            </a:pPr>
            <a:r>
              <a:rPr lang="en-US" sz="1200" dirty="0" smtClean="0">
                <a:solidFill>
                  <a:srgbClr val="000000"/>
                </a:solidFill>
              </a:rPr>
              <a:t>Santa </a:t>
            </a:r>
            <a:r>
              <a:rPr lang="en-US" sz="1200" dirty="0" err="1">
                <a:solidFill>
                  <a:srgbClr val="000000"/>
                </a:solidFill>
              </a:rPr>
              <a:t>Ynez</a:t>
            </a:r>
            <a:r>
              <a:rPr lang="en-US" sz="1200" dirty="0">
                <a:solidFill>
                  <a:srgbClr val="000000"/>
                </a:solidFill>
              </a:rPr>
              <a:t> Band of Chumash Indians, </a:t>
            </a:r>
            <a:r>
              <a:rPr lang="en-US" sz="1200" dirty="0" smtClean="0">
                <a:solidFill>
                  <a:srgbClr val="000000"/>
                </a:solidFill>
              </a:rPr>
              <a:t>California</a:t>
            </a: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44588" algn="l"/>
              </a:tabLst>
            </a:pPr>
            <a:r>
              <a:rPr lang="en-US" sz="1200" dirty="0" smtClean="0">
                <a:solidFill>
                  <a:srgbClr val="000000"/>
                </a:solidFill>
              </a:rPr>
              <a:t>Scituate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smtClean="0">
                <a:solidFill>
                  <a:srgbClr val="000000"/>
                </a:solidFill>
              </a:rPr>
              <a:t>Massachusetts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u="sng" dirty="0">
                <a:solidFill>
                  <a:srgbClr val="0F5A2B"/>
                </a:solidFill>
              </a:rPr>
              <a:t>http://www.epa.gov/smartgrowth/building-blocks-sustainable-communities</a:t>
            </a:r>
            <a:endParaRPr lang="en-US" sz="1600" u="sng" dirty="0" smtClean="0">
              <a:solidFill>
                <a:srgbClr val="0F5A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9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0" y="-114300"/>
            <a:ext cx="7620000" cy="74295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Application of Green Infrastructure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085850"/>
            <a:ext cx="3810000" cy="2571750"/>
          </a:xfrm>
        </p:spPr>
        <p:txBody>
          <a:bodyPr/>
          <a:lstStyle/>
          <a:p>
            <a:pPr marL="0" indent="0">
              <a:buNone/>
            </a:pPr>
            <a:r>
              <a:rPr lang="en-US" sz="1200" b="1" dirty="0"/>
              <a:t>Plazas, Parks, and Public </a:t>
            </a:r>
            <a:r>
              <a:rPr lang="en-US" sz="1200" b="1" dirty="0" smtClean="0"/>
              <a:t>Places – 2015</a:t>
            </a:r>
          </a:p>
          <a:p>
            <a:pPr marL="0" indent="0">
              <a:buNone/>
            </a:pPr>
            <a:r>
              <a:rPr lang="en-US" sz="1200" b="1" dirty="0" smtClean="0"/>
              <a:t>National Award for Smart Growth Achievement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Riverfront Park</a:t>
            </a:r>
            <a:br>
              <a:rPr lang="en-US" sz="1200" dirty="0"/>
            </a:br>
            <a:r>
              <a:rPr lang="en-US" sz="1200" dirty="0"/>
              <a:t>Newark, New Jersey</a:t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Community input was integral to the design of this park, built on a formerly contaminated site. The park reconnects Newark to its river for the first time in decades and is attracting economic development in the adjacent downtown, giving a working-class neighborhood a beautiful and much-needed place to play and relax, and preserving open space along the river that can protect neighborhoods from flooding.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B9B9F-AC62-4CA8-B3E0-A66C2D8210EE}" type="slidenum">
              <a:rPr lang="en-US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3" y="914400"/>
            <a:ext cx="423582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680174"/>
            <a:ext cx="2819400" cy="140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28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-1143000" y="-114300"/>
            <a:ext cx="7620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2400" b="1" kern="0" smtClean="0">
                <a:solidFill>
                  <a:srgbClr val="FFFFFF"/>
                </a:solidFill>
              </a:rPr>
              <a:t>Application of Green Infrastructure</a:t>
            </a:r>
            <a:endParaRPr lang="en-US" sz="2400" b="1" kern="0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3338395"/>
            <a:ext cx="2819400" cy="163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971552"/>
            <a:ext cx="2381250" cy="230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851936"/>
            <a:ext cx="2362200" cy="22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71800" y="1828802"/>
            <a:ext cx="2571882" cy="239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5000" y="2857501"/>
            <a:ext cx="2698800" cy="184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8800" y="4813816"/>
            <a:ext cx="52706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hlinkClick r:id="rId7"/>
              </a:rPr>
              <a:t>https://</a:t>
            </a:r>
            <a:r>
              <a:rPr lang="en-US" sz="1000" dirty="0" smtClean="0">
                <a:solidFill>
                  <a:srgbClr val="000000"/>
                </a:solidFill>
                <a:hlinkClick r:id="rId7"/>
              </a:rPr>
              <a:t>www.epa.gov/sites/production/files/2016-06/documents/city_green_0.pdf</a:t>
            </a:r>
            <a:endParaRPr lang="en-US" sz="1000" dirty="0" smtClean="0">
              <a:solidFill>
                <a:srgbClr val="000000"/>
              </a:solidFill>
            </a:endParaRPr>
          </a:p>
          <a:p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5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690524"/>
            <a:ext cx="3657600" cy="235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57150"/>
            <a:ext cx="7620000" cy="742950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State-Level Efforts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857251"/>
            <a:ext cx="4191000" cy="3879555"/>
          </a:xfrm>
        </p:spPr>
        <p:txBody>
          <a:bodyPr/>
          <a:lstStyle/>
          <a:p>
            <a:pPr marL="0" indent="0">
              <a:buNone/>
            </a:pPr>
            <a:r>
              <a:rPr lang="en-US" sz="1200" b="1" dirty="0"/>
              <a:t>The Iowa Smart Planning Act was signed into law on April 26, </a:t>
            </a:r>
            <a:r>
              <a:rPr lang="en-US" sz="1200" b="1" dirty="0" smtClean="0"/>
              <a:t>2010.This </a:t>
            </a:r>
            <a:r>
              <a:rPr lang="en-US" sz="1200" b="1" dirty="0"/>
              <a:t>bill has three components</a:t>
            </a:r>
            <a:r>
              <a:rPr lang="en-US" sz="1200" b="1" dirty="0" smtClean="0"/>
              <a:t>:</a:t>
            </a:r>
          </a:p>
          <a:p>
            <a:pPr marL="0" indent="0">
              <a:buNone/>
              <a:tabLst>
                <a:tab pos="969963" algn="l"/>
              </a:tabLst>
            </a:pPr>
            <a:endParaRPr lang="en-US" sz="11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100" dirty="0" smtClean="0"/>
              <a:t>Articulates </a:t>
            </a:r>
            <a:r>
              <a:rPr lang="en-US" sz="1100" dirty="0"/>
              <a:t>ten Iowa Smart Planning Principles for application in local comprehensive plan development and public investment decision-making</a:t>
            </a:r>
            <a:r>
              <a:rPr lang="en-US" sz="1100" dirty="0" smtClean="0"/>
              <a:t>, </a:t>
            </a:r>
            <a:endParaRPr lang="en-US" sz="1050" dirty="0"/>
          </a:p>
          <a:p>
            <a:pPr marL="228600" indent="-228600">
              <a:buFont typeface="+mj-lt"/>
              <a:buAutoNum type="arabicPeriod"/>
            </a:pPr>
            <a:r>
              <a:rPr lang="en-US" sz="1100" dirty="0" smtClean="0"/>
              <a:t>Provides </a:t>
            </a:r>
            <a:r>
              <a:rPr lang="en-US" sz="1100" dirty="0"/>
              <a:t>comprehensive planning guidance for cities and counties, and </a:t>
            </a:r>
            <a:endParaRPr lang="en-US" sz="105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100" dirty="0" smtClean="0"/>
              <a:t>Establishes </a:t>
            </a:r>
            <a:r>
              <a:rPr lang="en-US" sz="1100" dirty="0"/>
              <a:t>the Iowa Smart Planning Task Force with various responsibilities. </a:t>
            </a:r>
            <a:endParaRPr lang="en-US" sz="1200" dirty="0"/>
          </a:p>
          <a:p>
            <a:pPr marL="0" indent="0">
              <a:buNone/>
            </a:pPr>
            <a:r>
              <a:rPr lang="en-US" sz="1200" b="1" dirty="0"/>
              <a:t>Iowa Smart Planning Principles: </a:t>
            </a:r>
            <a:endParaRPr lang="en-US" sz="1200" b="1" dirty="0" smtClean="0"/>
          </a:p>
          <a:p>
            <a:pPr marL="228600" indent="-228600">
              <a:buAutoNum type="arabicPeriod"/>
              <a:tabLst>
                <a:tab pos="969963" algn="l"/>
              </a:tabLst>
            </a:pPr>
            <a:r>
              <a:rPr lang="en-US" sz="1100" dirty="0" smtClean="0"/>
              <a:t>Collaboration</a:t>
            </a:r>
            <a:r>
              <a:rPr lang="en-US" sz="1100" dirty="0"/>
              <a:t>. </a:t>
            </a:r>
            <a:endParaRPr lang="en-US" sz="1100" dirty="0" smtClean="0"/>
          </a:p>
          <a:p>
            <a:pPr marL="228600" indent="-228600">
              <a:buAutoNum type="arabicPeriod"/>
              <a:tabLst>
                <a:tab pos="969963" algn="l"/>
              </a:tabLst>
            </a:pPr>
            <a:r>
              <a:rPr lang="en-US" sz="1100" dirty="0" smtClean="0"/>
              <a:t>Efficiency</a:t>
            </a:r>
            <a:r>
              <a:rPr lang="en-US" sz="1100" dirty="0"/>
              <a:t>, Transparency and Consistency. </a:t>
            </a:r>
          </a:p>
          <a:p>
            <a:pPr marL="228600" indent="-228600">
              <a:buAutoNum type="arabicPeriod"/>
              <a:tabLst>
                <a:tab pos="969963" algn="l"/>
              </a:tabLst>
            </a:pPr>
            <a:r>
              <a:rPr lang="en-US" sz="1100" dirty="0" smtClean="0"/>
              <a:t>Clean</a:t>
            </a:r>
            <a:r>
              <a:rPr lang="en-US" sz="1100" dirty="0"/>
              <a:t>, Renewable and Efficient Energy. </a:t>
            </a:r>
            <a:endParaRPr lang="en-US" sz="1100" dirty="0" smtClean="0"/>
          </a:p>
          <a:p>
            <a:pPr marL="228600" indent="-228600">
              <a:buAutoNum type="arabicPeriod"/>
              <a:tabLst>
                <a:tab pos="969963" algn="l"/>
              </a:tabLst>
            </a:pPr>
            <a:r>
              <a:rPr lang="en-US" sz="1100" dirty="0" smtClean="0"/>
              <a:t>Occupational </a:t>
            </a:r>
            <a:r>
              <a:rPr lang="en-US" sz="1100" dirty="0"/>
              <a:t>Diversity. </a:t>
            </a:r>
            <a:endParaRPr lang="en-US" sz="1100" dirty="0" smtClean="0"/>
          </a:p>
          <a:p>
            <a:pPr marL="228600" indent="-228600">
              <a:buAutoNum type="arabicPeriod"/>
              <a:tabLst>
                <a:tab pos="969963" algn="l"/>
              </a:tabLst>
            </a:pPr>
            <a:r>
              <a:rPr lang="en-US" sz="1100" dirty="0" smtClean="0"/>
              <a:t>Revitalization</a:t>
            </a:r>
            <a:r>
              <a:rPr lang="en-US" sz="1100" dirty="0"/>
              <a:t>. </a:t>
            </a:r>
            <a:endParaRPr lang="en-US" sz="1100" dirty="0" smtClean="0"/>
          </a:p>
          <a:p>
            <a:pPr marL="228600" indent="-228600">
              <a:buAutoNum type="arabicPeriod"/>
              <a:tabLst>
                <a:tab pos="969963" algn="l"/>
              </a:tabLst>
            </a:pPr>
            <a:r>
              <a:rPr lang="en-US" sz="1100" dirty="0" smtClean="0"/>
              <a:t>Housing </a:t>
            </a:r>
            <a:r>
              <a:rPr lang="en-US" sz="1100" dirty="0"/>
              <a:t>Diversity. </a:t>
            </a:r>
            <a:endParaRPr lang="en-US" sz="1100" dirty="0" smtClean="0"/>
          </a:p>
          <a:p>
            <a:pPr marL="228600" indent="-228600">
              <a:buAutoNum type="arabicPeriod"/>
              <a:tabLst>
                <a:tab pos="969963" algn="l"/>
              </a:tabLst>
            </a:pPr>
            <a:r>
              <a:rPr lang="en-US" sz="1100" dirty="0" smtClean="0"/>
              <a:t>Community </a:t>
            </a:r>
            <a:r>
              <a:rPr lang="en-US" sz="1100" dirty="0"/>
              <a:t>Character. </a:t>
            </a:r>
            <a:endParaRPr lang="en-US" sz="1100" dirty="0" smtClean="0"/>
          </a:p>
          <a:p>
            <a:pPr marL="228600" indent="-228600">
              <a:buAutoNum type="arabicPeriod"/>
              <a:tabLst>
                <a:tab pos="969963" algn="l"/>
              </a:tabLst>
            </a:pPr>
            <a:r>
              <a:rPr lang="en-US" sz="1100" dirty="0" smtClean="0"/>
              <a:t>Natural </a:t>
            </a:r>
            <a:r>
              <a:rPr lang="en-US" sz="1100" dirty="0"/>
              <a:t>Resources and Agricultural </a:t>
            </a:r>
            <a:r>
              <a:rPr lang="en-US" sz="1100" dirty="0" smtClean="0"/>
              <a:t>Protection.</a:t>
            </a:r>
          </a:p>
          <a:p>
            <a:pPr marL="228600" indent="-228600">
              <a:buAutoNum type="arabicPeriod"/>
              <a:tabLst>
                <a:tab pos="969963" algn="l"/>
              </a:tabLst>
            </a:pPr>
            <a:r>
              <a:rPr lang="en-US" sz="1100" dirty="0" smtClean="0"/>
              <a:t>Sustainable </a:t>
            </a:r>
            <a:r>
              <a:rPr lang="en-US" sz="1100" dirty="0"/>
              <a:t>Design. </a:t>
            </a:r>
            <a:endParaRPr lang="en-US" sz="1100" dirty="0" smtClean="0"/>
          </a:p>
          <a:p>
            <a:pPr marL="228600" indent="-228600">
              <a:buAutoNum type="arabicPeriod"/>
              <a:tabLst>
                <a:tab pos="969963" algn="l"/>
              </a:tabLst>
            </a:pPr>
            <a:r>
              <a:rPr lang="en-US" sz="1100" dirty="0" smtClean="0"/>
              <a:t>Transportation </a:t>
            </a:r>
            <a:r>
              <a:rPr lang="en-US" sz="1100" dirty="0"/>
              <a:t>diversity.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B9B9F-AC62-4CA8-B3E0-A66C2D8210EE}" type="slidenum">
              <a:rPr lang="en-US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3" y="1028701"/>
            <a:ext cx="3693271" cy="374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67487" y="4773933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hlinkClick r:id="rId5"/>
              </a:rPr>
              <a:t>https://</a:t>
            </a:r>
            <a:r>
              <a:rPr lang="en-US" sz="1000" dirty="0" smtClean="0">
                <a:solidFill>
                  <a:srgbClr val="000000"/>
                </a:solidFill>
                <a:hlinkClick r:id="rId5"/>
              </a:rPr>
              <a:t>www.epa.gov/sites/production/files/documents/iowa_climate_adaptation_report.pdf</a:t>
            </a:r>
            <a:endParaRPr lang="en-US" sz="1000" dirty="0" smtClean="0">
              <a:solidFill>
                <a:srgbClr val="000000"/>
              </a:solidFill>
            </a:endParaRPr>
          </a:p>
          <a:p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5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228600" y="514350"/>
            <a:ext cx="8686800" cy="4114800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For More Information: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44588" algn="l"/>
              </a:tabLst>
            </a:pPr>
            <a:endParaRPr lang="en-US" sz="2000" dirty="0" smtClean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Full report and Flood Resilience Checklist available at: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u="sng" dirty="0">
                <a:solidFill>
                  <a:srgbClr val="0F582B"/>
                </a:solidFill>
              </a:rPr>
              <a:t>http://www.epa.gov/smartgrowth/smart-growth-implementation-assistance-project-summaries#vermont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44588" algn="l"/>
              </a:tabLst>
            </a:pPr>
            <a:endParaRPr lang="en-US" sz="2000" dirty="0" smtClean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Kevin Nelson, previously with EPA Office of Sustainable Communities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202-712-0191</a:t>
            </a:r>
            <a:endParaRPr lang="en-US" sz="2000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44588" algn="l"/>
              </a:tabLst>
            </a:pPr>
            <a:endParaRPr lang="en-US" dirty="0" smtClean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Stephanie Bertaina, EPA Office of Sustainable Communities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u="sng" dirty="0" smtClean="0">
                <a:solidFill>
                  <a:srgbClr val="0F582B"/>
                </a:solidFill>
              </a:rPr>
              <a:t>bertaina.stephanie@epa.gov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202-566-0157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 dirty="0" smtClean="0">
              <a:solidFill>
                <a:srgbClr val="0F5A2B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 dirty="0" smtClean="0">
              <a:solidFill>
                <a:srgbClr val="0F5A2B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u="sng" dirty="0">
              <a:solidFill>
                <a:srgbClr val="0F5A2B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 algn="ctr">
              <a:spcBef>
                <a:spcPct val="20000"/>
              </a:spcBef>
              <a:buClr>
                <a:srgbClr val="000000">
                  <a:lumMod val="85000"/>
                </a:srgbClr>
              </a:buClr>
              <a:buFont typeface="Arial" pitchFamily="34" charset="0"/>
              <a:buChar char="•"/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000000">
                  <a:lumMod val="85000"/>
                </a:srgbClr>
              </a:buClr>
              <a:buFont typeface="Arial" pitchFamily="34" charset="0"/>
              <a:buChar char="•"/>
              <a:defRPr/>
            </a:pPr>
            <a:endParaRPr lang="en-US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3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:\Shared\DCCP\Community Plans\Ellicott City\2016 ECMP\PEA\PPTs\rECovery header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526" y="-7143"/>
            <a:ext cx="9153525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054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Table Task on Rebuilding </a:t>
            </a:r>
            <a:br>
              <a:rPr lang="en-US" dirty="0"/>
            </a:br>
            <a:r>
              <a:rPr lang="en-US" dirty="0"/>
              <a:t>&amp; Environment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:\Shared\DCCP\Community Plans\Ellicott City\2016 ECMP\PEA\PPTs\rECovery header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526" y="-7143"/>
            <a:ext cx="9153525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054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857250"/>
          </a:xfrm>
        </p:spPr>
        <p:txBody>
          <a:bodyPr/>
          <a:lstStyle/>
          <a:p>
            <a:r>
              <a:rPr lang="en-US" dirty="0"/>
              <a:t>Table Discussion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77628"/>
            <a:ext cx="8229600" cy="28801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2-3 ideas did we find most compelling from the presentation that seem most applicable to the rebuilding and long-term recovery of Ellicott City?</a:t>
            </a:r>
          </a:p>
        </p:txBody>
      </p:sp>
      <p:pic>
        <p:nvPicPr>
          <p:cNvPr id="4" name="Picture 3" descr="T:\Shared\DCCP\Community Plans\Ellicott City\2016 ECMP\PEA\PPTs\rECovery header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526" y="-7143"/>
            <a:ext cx="9153525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054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Project Ideas</a:t>
            </a:r>
            <a:br>
              <a:rPr lang="en-US" dirty="0"/>
            </a:br>
            <a:r>
              <a:rPr lang="en-US" dirty="0"/>
              <a:t>&amp; Environment pillar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:\Shared\DCCP\Community Plans\Ellicott City\2016 ECMP\PEA\PPTs\rECovery header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526" y="-7143"/>
            <a:ext cx="9153525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172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6" y="971550"/>
            <a:ext cx="8229600" cy="857250"/>
          </a:xfrm>
        </p:spPr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25755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A focus on the long-term flood recovery process with an emphasis on Rebuilding and the Environment</a:t>
            </a:r>
          </a:p>
          <a:p>
            <a:pPr lvl="0"/>
            <a:r>
              <a:rPr lang="en-US" dirty="0"/>
              <a:t>Review project idea generation process; opportunity to propose additional projects</a:t>
            </a:r>
          </a:p>
          <a:p>
            <a:pPr lvl="0"/>
            <a:r>
              <a:rPr lang="en-US" dirty="0"/>
              <a:t>Discuss what’s applicable from EPA’s Vermont and Cedar Rapids flood case studies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T:\Shared\DCCP\Community Plans\Ellicott City\2016 ECMP\PEA\PPTs\rECovery header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526" y="-7143"/>
            <a:ext cx="9153525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697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Joseph </a:t>
            </a:r>
            <a:r>
              <a:rPr lang="en-US" dirty="0" err="1"/>
              <a:t>herr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Recovery Manager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:\Shared\DCCP\Community Plans\Ellicott City\2016 ECMP\PEA\PPTs\rECovery header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526" y="-7143"/>
            <a:ext cx="9153525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626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107001"/>
            <a:ext cx="7772400" cy="65722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ea typeface="+mj-ea"/>
                <a:cs typeface="+mj-cs"/>
              </a:rPr>
              <a:t>In Progress or Completed Projects</a:t>
            </a:r>
            <a:endParaRPr lang="en-US" dirty="0"/>
          </a:p>
        </p:txBody>
      </p:sp>
      <p:pic>
        <p:nvPicPr>
          <p:cNvPr id="4" name="Picture 3" descr="T:\Shared\DCCP\Community Plans\Ellicott City\2016 ECMP\PEA\PPTs\rECovery header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526" y="-7144"/>
            <a:ext cx="9153526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18216"/>
            <a:ext cx="4765983" cy="286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T:\Shared\DCCP\Community Plans\Ellicott City\2016 ECMP\PEA\Images\Project Photos\490A814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955284"/>
            <a:ext cx="42672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19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:\Shared\DCCP\Community Plans\Ellicott City\2016 ECMP\PEA\PPTs\rECovery header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526" y="-7144"/>
            <a:ext cx="9153526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:\Shared\DCCP\Community Plans\Ellicott City\2016 ECMP\PEA\Images\Project Photos\490A906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47954"/>
            <a:ext cx="44577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T:\Shared\DCCP\Community Plans\Ellicott City\2016 ECMP\PEA\Images\Project Photos\490A910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6296" y="1947954"/>
            <a:ext cx="4457704" cy="297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64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:\Shared\DCCP\Community Plans\Ellicott City\2016 ECMP\PEA\Images\Project Photos\upper-main-st-490A1153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1962150"/>
            <a:ext cx="4518067" cy="301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:\Shared\DCCP\Community Plans\Ellicott City\2016 ECMP\PEA\PPTs\rECovery header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526" y="-7144"/>
            <a:ext cx="9153526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T:\Shared\DCCP\Community Plans\Ellicott City\2016 ECMP\PEA\Images\Project Photos\crosswalk-490A0861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5933" y="1962149"/>
            <a:ext cx="4518067" cy="301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79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:\Shared\DCCP\Community Plans\Ellicott City\2016 ECMP\PEA\PPTs\rECovery header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526" y="-7144"/>
            <a:ext cx="9153526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T:\Shared\DCCP\Community Plans\Ellicott City\2016 ECMP\PEA\Images\Project Photos\lapalapa-490A0545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6" y="1746704"/>
            <a:ext cx="4576763" cy="305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T:\Shared\DCCP\Community Plans\Ellicott City\2016 ECMP\PEA\Images\Project Photos\mcneil-alpendorf-490A2012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8977" y="1746704"/>
            <a:ext cx="4576763" cy="305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80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T:\Shared\DCCP\Community Plans\Ellicott City\2016 ECMP\PEA\Images\Project Photos\train-bridge-490A0734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088795"/>
            <a:ext cx="6096000" cy="406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:\Shared\DCCP\Community Plans\Ellicott City\2016 ECMP\PEA\PPTs\rECovery header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526" y="-7144"/>
            <a:ext cx="9153526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1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35"/>
          <p:cNvSpPr/>
          <p:nvPr/>
        </p:nvSpPr>
        <p:spPr>
          <a:xfrm>
            <a:off x="470697" y="3658801"/>
            <a:ext cx="1252408" cy="665549"/>
          </a:xfrm>
          <a:prstGeom prst="roundRect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3722" tIns="46862" rIns="93722" bIns="46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CAG Members</a:t>
            </a:r>
          </a:p>
        </p:txBody>
      </p:sp>
      <p:sp>
        <p:nvSpPr>
          <p:cNvPr id="7" name="Rectangle: Rounded Corners 36"/>
          <p:cNvSpPr/>
          <p:nvPr/>
        </p:nvSpPr>
        <p:spPr>
          <a:xfrm>
            <a:off x="533401" y="1525201"/>
            <a:ext cx="1263543" cy="665549"/>
          </a:xfrm>
          <a:prstGeom prst="roundRect">
            <a:avLst/>
          </a:prstGeom>
          <a:solidFill>
            <a:srgbClr val="006600">
              <a:alpha val="9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3722" tIns="46862" rIns="93722" bIns="46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Economic Recovery</a:t>
            </a:r>
          </a:p>
        </p:txBody>
      </p:sp>
      <p:cxnSp>
        <p:nvCxnSpPr>
          <p:cNvPr id="8" name="Straight Arrow Connector 7"/>
          <p:cNvCxnSpPr>
            <a:stCxn id="17" idx="3"/>
          </p:cNvCxnSpPr>
          <p:nvPr/>
        </p:nvCxnSpPr>
        <p:spPr>
          <a:xfrm>
            <a:off x="990601" y="2590113"/>
            <a:ext cx="1600199" cy="79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6" idx="3"/>
          </p:cNvCxnSpPr>
          <p:nvPr/>
        </p:nvCxnSpPr>
        <p:spPr>
          <a:xfrm>
            <a:off x="1798197" y="1172176"/>
            <a:ext cx="792603" cy="754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3"/>
          </p:cNvCxnSpPr>
          <p:nvPr/>
        </p:nvCxnSpPr>
        <p:spPr>
          <a:xfrm>
            <a:off x="1796944" y="1857976"/>
            <a:ext cx="793856" cy="446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</p:cNvCxnSpPr>
          <p:nvPr/>
        </p:nvCxnSpPr>
        <p:spPr>
          <a:xfrm flipV="1">
            <a:off x="1723105" y="3571242"/>
            <a:ext cx="867695" cy="420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42"/>
          <p:cNvSpPr/>
          <p:nvPr/>
        </p:nvSpPr>
        <p:spPr>
          <a:xfrm>
            <a:off x="457202" y="2973001"/>
            <a:ext cx="1257299" cy="665549"/>
          </a:xfrm>
          <a:prstGeom prst="roundRect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3722" tIns="46862" rIns="93722" bIns="46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Flood Work Group</a:t>
            </a:r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>
          <a:xfrm flipV="1">
            <a:off x="1714501" y="3171829"/>
            <a:ext cx="876299" cy="133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34"/>
          <p:cNvSpPr/>
          <p:nvPr/>
        </p:nvSpPr>
        <p:spPr>
          <a:xfrm>
            <a:off x="457200" y="4344185"/>
            <a:ext cx="1257300" cy="742165"/>
          </a:xfrm>
          <a:prstGeom prst="roundRect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3722" tIns="46862" rIns="93722" bIns="46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Historic Preservation</a:t>
            </a:r>
          </a:p>
        </p:txBody>
      </p:sp>
      <p:sp>
        <p:nvSpPr>
          <p:cNvPr id="16" name="Rectangle: Rounded Corners 37"/>
          <p:cNvSpPr/>
          <p:nvPr/>
        </p:nvSpPr>
        <p:spPr>
          <a:xfrm>
            <a:off x="540563" y="839401"/>
            <a:ext cx="1257634" cy="665549"/>
          </a:xfrm>
          <a:prstGeom prst="roundRect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3722" tIns="46862" rIns="93722" bIns="46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Engineers/ Designers</a:t>
            </a:r>
          </a:p>
        </p:txBody>
      </p:sp>
      <p:sp>
        <p:nvSpPr>
          <p:cNvPr id="17" name="Rectangle: Rounded Corners 27"/>
          <p:cNvSpPr/>
          <p:nvPr/>
        </p:nvSpPr>
        <p:spPr>
          <a:xfrm>
            <a:off x="2" y="2151275"/>
            <a:ext cx="990599" cy="877675"/>
          </a:xfrm>
          <a:prstGeom prst="roundRect">
            <a:avLst/>
          </a:prstGeom>
          <a:solidFill>
            <a:srgbClr val="336699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3722" tIns="46862" rIns="93722" bIns="46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County’s Senior Staff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819400" y="1525861"/>
            <a:ext cx="1392562" cy="2841010"/>
            <a:chOff x="1125640" y="1666850"/>
            <a:chExt cx="1389782" cy="3788013"/>
          </a:xfrm>
        </p:grpSpPr>
        <p:sp>
          <p:nvSpPr>
            <p:cNvPr id="21" name="Rectangle: Rounded Corners 34"/>
            <p:cNvSpPr/>
            <p:nvPr/>
          </p:nvSpPr>
          <p:spPr>
            <a:xfrm>
              <a:off x="1125640" y="4584441"/>
              <a:ext cx="912575" cy="870422"/>
            </a:xfrm>
            <a:prstGeom prst="roundRect">
              <a:avLst/>
            </a:prstGeom>
            <a:solidFill>
              <a:srgbClr val="006600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3722" tIns="46862" rIns="93722" bIns="4686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Meeting Dec. 10</a:t>
              </a:r>
            </a:p>
          </p:txBody>
        </p:sp>
        <p:sp>
          <p:nvSpPr>
            <p:cNvPr id="22" name="Rectangle: Rounded Corners 36"/>
            <p:cNvSpPr/>
            <p:nvPr/>
          </p:nvSpPr>
          <p:spPr>
            <a:xfrm>
              <a:off x="1125640" y="3174681"/>
              <a:ext cx="912575" cy="887399"/>
            </a:xfrm>
            <a:prstGeom prst="roundRect">
              <a:avLst/>
            </a:prstGeom>
            <a:solidFill>
              <a:srgbClr val="006600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3722" tIns="46862" rIns="93722" bIns="4686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Meeting Dec. 1</a:t>
              </a:r>
            </a:p>
          </p:txBody>
        </p:sp>
        <p:sp>
          <p:nvSpPr>
            <p:cNvPr id="23" name="Rectangle: Rounded Corners 37"/>
            <p:cNvSpPr/>
            <p:nvPr/>
          </p:nvSpPr>
          <p:spPr>
            <a:xfrm>
              <a:off x="1125640" y="1666850"/>
              <a:ext cx="912575" cy="870717"/>
            </a:xfrm>
            <a:prstGeom prst="roundRect">
              <a:avLst/>
            </a:prstGeom>
            <a:solidFill>
              <a:srgbClr val="006600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3722" tIns="46862" rIns="93722" bIns="4686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Meeting Nov. 10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2038215" y="2052743"/>
              <a:ext cx="405084" cy="2946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962167" y="3618381"/>
              <a:ext cx="5435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2038215" y="4491819"/>
              <a:ext cx="477207" cy="4063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ight Bracket 30"/>
          <p:cNvSpPr/>
          <p:nvPr/>
        </p:nvSpPr>
        <p:spPr>
          <a:xfrm rot="10800000">
            <a:off x="2743201" y="1753718"/>
            <a:ext cx="88045" cy="2342031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172200" y="1123950"/>
            <a:ext cx="2895600" cy="3733800"/>
            <a:chOff x="4771415" y="1673244"/>
            <a:chExt cx="2895600" cy="4978401"/>
          </a:xfrm>
          <a:solidFill>
            <a:srgbClr val="00CC99"/>
          </a:solidFill>
        </p:grpSpPr>
        <p:cxnSp>
          <p:nvCxnSpPr>
            <p:cNvPr id="33" name="Straight Arrow Connector 32"/>
            <p:cNvCxnSpPr/>
            <p:nvPr/>
          </p:nvCxnSpPr>
          <p:spPr>
            <a:xfrm>
              <a:off x="6905015" y="3825568"/>
              <a:ext cx="126261" cy="501091"/>
            </a:xfrm>
            <a:prstGeom prst="straightConnector1">
              <a:avLst/>
            </a:prstGeom>
            <a:grpFill/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5609615" y="2454789"/>
              <a:ext cx="930183" cy="15049"/>
            </a:xfrm>
            <a:prstGeom prst="straightConnector1">
              <a:avLst/>
            </a:prstGeom>
            <a:grpFill/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: Rounded Corners 45"/>
            <p:cNvSpPr/>
            <p:nvPr/>
          </p:nvSpPr>
          <p:spPr>
            <a:xfrm>
              <a:off x="4771415" y="1673244"/>
              <a:ext cx="909390" cy="1285012"/>
            </a:xfrm>
            <a:prstGeom prst="roundRect">
              <a:avLst/>
            </a:prstGeom>
            <a:solidFill>
              <a:srgbClr val="006600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3722" tIns="46862" rIns="93722" bIns="4686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36" dirty="0">
                  <a:solidFill>
                    <a:schemeClr val="bg1"/>
                  </a:solidFill>
                </a:rPr>
                <a:t>Flood Study</a:t>
              </a:r>
            </a:p>
          </p:txBody>
        </p:sp>
        <p:sp>
          <p:nvSpPr>
            <p:cNvPr id="36" name="Rectangle: Rounded Corners 46"/>
            <p:cNvSpPr/>
            <p:nvPr/>
          </p:nvSpPr>
          <p:spPr>
            <a:xfrm>
              <a:off x="4966367" y="5758565"/>
              <a:ext cx="1710048" cy="893080"/>
            </a:xfrm>
            <a:prstGeom prst="roundRect">
              <a:avLst/>
            </a:prstGeom>
            <a:solidFill>
              <a:srgbClr val="006600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3722" tIns="46862" rIns="93722" bIns="4686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36" dirty="0">
                  <a:solidFill>
                    <a:schemeClr val="bg1"/>
                  </a:solidFill>
                </a:rPr>
                <a:t>Implementation</a:t>
              </a:r>
            </a:p>
          </p:txBody>
        </p:sp>
        <p:sp>
          <p:nvSpPr>
            <p:cNvPr id="38" name="Rectangle: Rounded Corners 37"/>
            <p:cNvSpPr/>
            <p:nvPr/>
          </p:nvSpPr>
          <p:spPr>
            <a:xfrm>
              <a:off x="5914415" y="1996141"/>
              <a:ext cx="1066800" cy="2106700"/>
            </a:xfrm>
            <a:prstGeom prst="roundRect">
              <a:avLst/>
            </a:prstGeom>
            <a:solidFill>
              <a:srgbClr val="006600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3722" tIns="46862" rIns="93722" bIns="4686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Master Plan Spring through Fall 2017</a:t>
              </a:r>
            </a:p>
          </p:txBody>
        </p:sp>
        <p:sp>
          <p:nvSpPr>
            <p:cNvPr id="39" name="Rectangle: Rounded Corners 46"/>
            <p:cNvSpPr/>
            <p:nvPr/>
          </p:nvSpPr>
          <p:spPr>
            <a:xfrm>
              <a:off x="6152392" y="4367606"/>
              <a:ext cx="1514623" cy="966393"/>
            </a:xfrm>
            <a:prstGeom prst="roundRect">
              <a:avLst/>
            </a:prstGeom>
            <a:solidFill>
              <a:srgbClr val="006600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3722" tIns="46862" rIns="93722" bIns="4686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36" dirty="0">
                  <a:solidFill>
                    <a:schemeClr val="bg1"/>
                  </a:solidFill>
                </a:rPr>
                <a:t>Plan Implementation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419600" y="1227524"/>
            <a:ext cx="1676400" cy="3146652"/>
            <a:chOff x="7318522" y="1755266"/>
            <a:chExt cx="1676400" cy="4195535"/>
          </a:xfrm>
          <a:solidFill>
            <a:srgbClr val="336699"/>
          </a:solidFill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7318522" y="3000666"/>
              <a:ext cx="352140" cy="545408"/>
            </a:xfrm>
            <a:prstGeom prst="straightConnector1">
              <a:avLst/>
            </a:prstGeom>
            <a:grpFill/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7342653" y="4543533"/>
              <a:ext cx="328009" cy="434484"/>
            </a:xfrm>
            <a:prstGeom prst="straightConnector1">
              <a:avLst/>
            </a:prstGeom>
            <a:grpFill/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7707396" y="1755266"/>
              <a:ext cx="1287526" cy="4195535"/>
              <a:chOff x="7707396" y="1755266"/>
              <a:chExt cx="1287526" cy="4195535"/>
            </a:xfrm>
            <a:grpFill/>
          </p:grpSpPr>
          <p:sp>
            <p:nvSpPr>
              <p:cNvPr id="44" name="Rectangle: Rounded Corners 45"/>
              <p:cNvSpPr/>
              <p:nvPr/>
            </p:nvSpPr>
            <p:spPr>
              <a:xfrm>
                <a:off x="7707396" y="1755266"/>
                <a:ext cx="1073821" cy="2135945"/>
              </a:xfrm>
              <a:prstGeom prst="round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3722" tIns="46862" rIns="93722" bIns="4686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36" dirty="0">
                    <a:solidFill>
                      <a:schemeClr val="bg1"/>
                    </a:solidFill>
                  </a:rPr>
                  <a:t>Ideas to be assessed in a long-term process</a:t>
                </a:r>
              </a:p>
            </p:txBody>
          </p:sp>
          <p:sp>
            <p:nvSpPr>
              <p:cNvPr id="45" name="Rectangle: Rounded Corners 46"/>
              <p:cNvSpPr/>
              <p:nvPr/>
            </p:nvSpPr>
            <p:spPr>
              <a:xfrm>
                <a:off x="7724532" y="4614367"/>
                <a:ext cx="1056685" cy="1336434"/>
              </a:xfrm>
              <a:prstGeom prst="round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3722" tIns="46862" rIns="93722" bIns="4686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36" dirty="0">
                    <a:solidFill>
                      <a:schemeClr val="bg1"/>
                    </a:solidFill>
                  </a:rPr>
                  <a:t>Ready to go strategies</a:t>
                </a: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>
              <a:xfrm>
                <a:off x="8770294" y="2226767"/>
                <a:ext cx="224628" cy="0"/>
              </a:xfrm>
              <a:prstGeom prst="straightConnector1">
                <a:avLst/>
              </a:prstGeom>
              <a:grpFill/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Right Bracket 48"/>
          <p:cNvSpPr/>
          <p:nvPr/>
        </p:nvSpPr>
        <p:spPr>
          <a:xfrm>
            <a:off x="4191000" y="1658469"/>
            <a:ext cx="88046" cy="2342031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72" name="Straight Arrow Connector 71"/>
          <p:cNvCxnSpPr>
            <a:stCxn id="15" idx="3"/>
          </p:cNvCxnSpPr>
          <p:nvPr/>
        </p:nvCxnSpPr>
        <p:spPr>
          <a:xfrm flipV="1">
            <a:off x="1714500" y="3991160"/>
            <a:ext cx="876300" cy="724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5" idx="3"/>
          </p:cNvCxnSpPr>
          <p:nvPr/>
        </p:nvCxnSpPr>
        <p:spPr>
          <a:xfrm>
            <a:off x="5882295" y="3873013"/>
            <a:ext cx="370332" cy="431086"/>
          </a:xfrm>
          <a:prstGeom prst="straightConnector1">
            <a:avLst/>
          </a:prstGeom>
          <a:solidFill>
            <a:srgbClr val="336699"/>
          </a:solidFill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218746"/>
            <a:ext cx="7543800" cy="76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91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Screenshot of project ideas on website</a:t>
            </a:r>
          </a:p>
        </p:txBody>
      </p:sp>
      <p:pic>
        <p:nvPicPr>
          <p:cNvPr id="4" name="Picture 3" descr="T:\Shared\DCCP\Community Plans\Ellicott City\2016 ECMP\PEA\PPTs\rECovery header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526" y="-7144"/>
            <a:ext cx="9153526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76350"/>
            <a:ext cx="9144000" cy="37979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9200" y="456313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Contribute Online At: </a:t>
            </a:r>
            <a:r>
              <a:rPr lang="en-US" sz="2800" dirty="0" smtClean="0"/>
              <a:t>www.ECstrong.org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179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7" y="1581150"/>
            <a:ext cx="3395663" cy="351776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/>
              <a:t>Rebuilding/Infrastructure</a:t>
            </a:r>
            <a:endParaRPr lang="en-US" sz="1600" dirty="0"/>
          </a:p>
          <a:p>
            <a:pPr lvl="0">
              <a:spcBef>
                <a:spcPts val="0"/>
              </a:spcBef>
            </a:pPr>
            <a:r>
              <a:rPr lang="en-US" sz="1400" dirty="0"/>
              <a:t>Parking areas</a:t>
            </a:r>
          </a:p>
          <a:p>
            <a:pPr lvl="0">
              <a:spcBef>
                <a:spcPts val="0"/>
              </a:spcBef>
            </a:pPr>
            <a:r>
              <a:rPr lang="en-US" sz="1400" dirty="0"/>
              <a:t>Sidewalks</a:t>
            </a:r>
          </a:p>
          <a:p>
            <a:pPr lvl="0">
              <a:spcBef>
                <a:spcPts val="0"/>
              </a:spcBef>
            </a:pPr>
            <a:r>
              <a:rPr lang="en-US" sz="1400" dirty="0"/>
              <a:t>Utilities</a:t>
            </a:r>
          </a:p>
          <a:p>
            <a:pPr lvl="0">
              <a:spcBef>
                <a:spcPts val="0"/>
              </a:spcBef>
            </a:pPr>
            <a:r>
              <a:rPr lang="en-US" sz="1400" dirty="0"/>
              <a:t>Retention</a:t>
            </a:r>
          </a:p>
          <a:p>
            <a:pPr lvl="0">
              <a:spcBef>
                <a:spcPts val="0"/>
              </a:spcBef>
            </a:pPr>
            <a:r>
              <a:rPr lang="en-US" sz="1400" dirty="0"/>
              <a:t>Public amenities</a:t>
            </a:r>
          </a:p>
          <a:p>
            <a:pPr lvl="0">
              <a:spcBef>
                <a:spcPts val="0"/>
              </a:spcBef>
            </a:pPr>
            <a:r>
              <a:rPr lang="en-US" sz="1400" dirty="0"/>
              <a:t>Channel improvements</a:t>
            </a:r>
          </a:p>
          <a:p>
            <a:pPr lvl="0">
              <a:spcBef>
                <a:spcPts val="0"/>
              </a:spcBef>
            </a:pPr>
            <a:r>
              <a:rPr lang="en-US" sz="1400" dirty="0"/>
              <a:t>Transit</a:t>
            </a:r>
          </a:p>
          <a:p>
            <a:pPr lvl="0">
              <a:spcBef>
                <a:spcPts val="0"/>
              </a:spcBef>
            </a:pPr>
            <a:r>
              <a:rPr lang="en-US" sz="1400" dirty="0"/>
              <a:t>Streets</a:t>
            </a:r>
          </a:p>
          <a:p>
            <a:pPr lvl="0">
              <a:spcBef>
                <a:spcPts val="0"/>
              </a:spcBef>
            </a:pPr>
            <a:r>
              <a:rPr lang="en-US" sz="1400" dirty="0"/>
              <a:t>Flood gate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000" dirty="0"/>
              <a:t> </a:t>
            </a:r>
            <a:r>
              <a:rPr lang="en-US" sz="1600" b="1" dirty="0"/>
              <a:t>Environment</a:t>
            </a:r>
            <a:endParaRPr lang="en-US" sz="1600" dirty="0"/>
          </a:p>
          <a:p>
            <a:pPr lvl="0">
              <a:spcBef>
                <a:spcPts val="0"/>
              </a:spcBef>
            </a:pPr>
            <a:r>
              <a:rPr lang="en-US" sz="1400" dirty="0"/>
              <a:t>Native planting</a:t>
            </a:r>
          </a:p>
          <a:p>
            <a:pPr lvl="0">
              <a:spcBef>
                <a:spcPts val="0"/>
              </a:spcBef>
            </a:pPr>
            <a:r>
              <a:rPr lang="en-US" sz="1400" dirty="0"/>
              <a:t>Improving open space</a:t>
            </a:r>
          </a:p>
          <a:p>
            <a:pPr lvl="0">
              <a:spcBef>
                <a:spcPts val="0"/>
              </a:spcBef>
            </a:pPr>
            <a:r>
              <a:rPr lang="en-US" sz="1400" dirty="0"/>
              <a:t>Stormwater management</a:t>
            </a:r>
          </a:p>
          <a:p>
            <a:pPr lvl="0">
              <a:spcBef>
                <a:spcPts val="0"/>
              </a:spcBef>
            </a:pPr>
            <a:r>
              <a:rPr lang="en-US" sz="1400" dirty="0"/>
              <a:t>Environmental education</a:t>
            </a:r>
          </a:p>
        </p:txBody>
      </p:sp>
      <p:pic>
        <p:nvPicPr>
          <p:cNvPr id="4" name="Picture 3" descr="T:\Shared\DCCP\Community Plans\Ellicott City\2016 ECMP\PEA\PPTs\rECovery header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526" y="-7144"/>
            <a:ext cx="9153526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86200" y="1581150"/>
            <a:ext cx="5486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Economy</a:t>
            </a:r>
            <a:endParaRPr lang="en-US" sz="16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/>
              <a:t>Business preparedness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/>
              <a:t>Public access to historic sites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/>
              <a:t>Small business assistance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/>
              <a:t>Marketing and branding of Main Street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/>
              <a:t>Arts and entertainment district</a:t>
            </a:r>
          </a:p>
          <a:p>
            <a:r>
              <a:rPr lang="en-US" sz="1600" b="1" dirty="0"/>
              <a:t>Preservation</a:t>
            </a:r>
            <a:endParaRPr lang="en-US" sz="16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/>
              <a:t>Historically appropriate restoration and rehabilitation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/>
              <a:t>Historical education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/>
              <a:t>Historic building maintenance</a:t>
            </a:r>
          </a:p>
          <a:p>
            <a:r>
              <a:rPr lang="en-US" sz="1600" b="1" dirty="0"/>
              <a:t>Other</a:t>
            </a:r>
            <a:endParaRPr lang="en-US" sz="16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/>
              <a:t>Healing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/>
              <a:t>Public safety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/>
              <a:t>Regulatory measures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/>
              <a:t>Expand County staff dedicated to flood mitigation and preparedness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/>
              <a:t>Flood insurance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1121569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Project Idea Themes</a:t>
            </a:r>
          </a:p>
        </p:txBody>
      </p:sp>
    </p:spTree>
    <p:extLst>
      <p:ext uri="{BB962C8B-B14F-4D97-AF65-F5344CB8AC3E}">
        <p14:creationId xmlns:p14="http://schemas.microsoft.com/office/powerpoint/2010/main" val="326508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Table Discussion</a:t>
            </a:r>
            <a:br>
              <a:rPr lang="en-US" dirty="0"/>
            </a:br>
            <a:r>
              <a:rPr lang="en-US" dirty="0"/>
              <a:t>Rebuilding and the Environment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:\Shared\DCCP\Community Plans\Ellicott City\2016 ECMP\PEA\PPTs\rECovery header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526" y="-7143"/>
            <a:ext cx="9153525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628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6" y="9715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Unique Elements of Tonight’s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36" y="2053828"/>
            <a:ext cx="8229600" cy="288012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Facilitated table discussions (staff volunteers)</a:t>
            </a:r>
          </a:p>
          <a:p>
            <a:pPr lvl="0"/>
            <a:r>
              <a:rPr lang="en-US" dirty="0"/>
              <a:t>Fast cycle feedback – themes &amp; examples</a:t>
            </a:r>
          </a:p>
          <a:p>
            <a:pPr lvl="0"/>
            <a:r>
              <a:rPr lang="en-US" dirty="0"/>
              <a:t>Electronic keypad polling</a:t>
            </a:r>
          </a:p>
        </p:txBody>
      </p:sp>
      <p:pic>
        <p:nvPicPr>
          <p:cNvPr id="4" name="Picture 3" descr="T:\Shared\DCCP\Community Plans\Ellicott City\2016 ECMP\PEA\PPTs\rECovery header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526" y="-7143"/>
            <a:ext cx="9153525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63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570"/>
            <a:ext cx="8229600" cy="857250"/>
          </a:xfrm>
        </p:spPr>
        <p:txBody>
          <a:bodyPr>
            <a:noAutofit/>
          </a:bodyPr>
          <a:lstStyle/>
          <a:p>
            <a:r>
              <a:rPr lang="en-US" sz="3200" b="1" dirty="0"/>
              <a:t>Rebuilding and Environment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83570"/>
            <a:ext cx="8229600" cy="3583780"/>
          </a:xfrm>
        </p:spPr>
        <p:txBody>
          <a:bodyPr>
            <a:normAutofit/>
          </a:bodyPr>
          <a:lstStyle/>
          <a:p>
            <a:r>
              <a:rPr lang="en-US" sz="2800" b="1" dirty="0"/>
              <a:t>REBUILDING: Rebuild Historic Ellicott City with an emphasis on resilient infrastructure through flood mitigation</a:t>
            </a:r>
            <a:endParaRPr lang="en-US" sz="2800" dirty="0"/>
          </a:p>
          <a:p>
            <a:pPr lvl="0"/>
            <a:endParaRPr lang="en-US" sz="2000" dirty="0"/>
          </a:p>
          <a:p>
            <a:r>
              <a:rPr lang="en-US" sz="2800" b="1" dirty="0"/>
              <a:t>ENVIRONMENT: Pursue and implement projects that ensure the continued vitality of our natural resources in pursuit of a sustainable quality of life </a:t>
            </a:r>
            <a:endParaRPr lang="en-US" sz="2800" dirty="0"/>
          </a:p>
        </p:txBody>
      </p:sp>
      <p:pic>
        <p:nvPicPr>
          <p:cNvPr id="4" name="Picture 3" descr="T:\Shared\DCCP\Community Plans\Ellicott City\2016 ECMP\PEA\PPTs\rECovery header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526" y="-7143"/>
            <a:ext cx="9153525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94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857250"/>
          </a:xfrm>
        </p:spPr>
        <p:txBody>
          <a:bodyPr/>
          <a:lstStyle/>
          <a:p>
            <a:r>
              <a:rPr lang="en-US" dirty="0"/>
              <a:t>Rebuilding and the Environment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53828"/>
            <a:ext cx="8229600" cy="2880122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How well do these </a:t>
            </a:r>
            <a:r>
              <a:rPr lang="en-US" b="1" dirty="0"/>
              <a:t>rebuilding and environment</a:t>
            </a:r>
            <a:r>
              <a:rPr lang="en-US" dirty="0"/>
              <a:t> themes represent the kinds of projects we will need to consider during recovery?</a:t>
            </a:r>
          </a:p>
          <a:p>
            <a:pPr lvl="0"/>
            <a:r>
              <a:rPr lang="en-US" dirty="0"/>
              <a:t>What critical themes seem to be missing in either of these categories?</a:t>
            </a:r>
          </a:p>
        </p:txBody>
      </p:sp>
      <p:pic>
        <p:nvPicPr>
          <p:cNvPr id="4" name="Picture 3" descr="T:\Shared\DCCP\Community Plans\Ellicott City\2016 ECMP\PEA\PPTs\rECovery header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526" y="-7143"/>
            <a:ext cx="9153525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274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857250"/>
          </a:xfrm>
        </p:spPr>
        <p:txBody>
          <a:bodyPr/>
          <a:lstStyle/>
          <a:p>
            <a:r>
              <a:rPr lang="en-US" dirty="0"/>
              <a:t>Individual Task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77628"/>
            <a:ext cx="8229600" cy="2880122"/>
          </a:xfrm>
        </p:spPr>
        <p:txBody>
          <a:bodyPr/>
          <a:lstStyle/>
          <a:p>
            <a:pPr lvl="0"/>
            <a:r>
              <a:rPr lang="en-US" dirty="0"/>
              <a:t>Fill out Project Idea template; hand to table facilitator</a:t>
            </a:r>
          </a:p>
        </p:txBody>
      </p:sp>
      <p:pic>
        <p:nvPicPr>
          <p:cNvPr id="4" name="Picture 3" descr="T:\Shared\DCCP\Community Plans\Ellicott City\2016 ECMP\PEA\PPTs\rECovery header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526" y="-7143"/>
            <a:ext cx="9153525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191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Theme Team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:\Shared\DCCP\Community Plans\Ellicott City\2016 ECMP\PEA\PPTs\rECovery header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526" y="-7143"/>
            <a:ext cx="9153525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626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570"/>
            <a:ext cx="8229600" cy="857250"/>
          </a:xfrm>
        </p:spPr>
        <p:txBody>
          <a:bodyPr>
            <a:noAutofit/>
          </a:bodyPr>
          <a:lstStyle/>
          <a:p>
            <a:r>
              <a:rPr lang="en-US" sz="3200" b="1" dirty="0"/>
              <a:t>Compelling &amp; Applicable Ideas </a:t>
            </a:r>
            <a:br>
              <a:rPr lang="en-US" sz="3200" b="1" dirty="0"/>
            </a:br>
            <a:r>
              <a:rPr lang="en-US" sz="3200" b="1" dirty="0"/>
              <a:t>for EC Recovery: THEMES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2436" y="2190750"/>
            <a:ext cx="8229600" cy="27432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600" dirty="0" smtClean="0"/>
              <a:t>Stormwater management through stricter regulations, green infrastructure, retention, etc.</a:t>
            </a:r>
          </a:p>
          <a:p>
            <a:r>
              <a:rPr lang="en-US" sz="2600" dirty="0"/>
              <a:t>Better upstream and upland water </a:t>
            </a:r>
            <a:r>
              <a:rPr lang="en-US" sz="2600" dirty="0" smtClean="0"/>
              <a:t>management</a:t>
            </a:r>
          </a:p>
          <a:p>
            <a:r>
              <a:rPr lang="en-US" sz="2600" dirty="0" smtClean="0"/>
              <a:t>Utilize multi-tier approach involving all </a:t>
            </a:r>
            <a:r>
              <a:rPr lang="en-US" sz="2600" dirty="0"/>
              <a:t>levels of </a:t>
            </a:r>
            <a:r>
              <a:rPr lang="en-US" sz="2600" dirty="0" smtClean="0"/>
              <a:t>government</a:t>
            </a:r>
            <a:endParaRPr lang="en-US" sz="2600" dirty="0"/>
          </a:p>
          <a:p>
            <a:pPr lvl="0"/>
            <a:r>
              <a:rPr lang="en-US" sz="2600" dirty="0" smtClean="0"/>
              <a:t>Have Howard County </a:t>
            </a:r>
            <a:r>
              <a:rPr lang="en-US" sz="2600" dirty="0"/>
              <a:t>c</a:t>
            </a:r>
            <a:r>
              <a:rPr lang="en-US" sz="2600" dirty="0" smtClean="0"/>
              <a:t>omplete the EPA flood checklist</a:t>
            </a:r>
          </a:p>
          <a:p>
            <a:pPr lvl="0"/>
            <a:r>
              <a:rPr lang="en-US" sz="2600" dirty="0" smtClean="0"/>
              <a:t>Stricter policies on future development that lessens negative impact</a:t>
            </a:r>
          </a:p>
        </p:txBody>
      </p:sp>
      <p:pic>
        <p:nvPicPr>
          <p:cNvPr id="4" name="Picture 3" descr="T:\Shared\DCCP\Community Plans\Ellicott City\2016 ECMP\PEA\PPTs\rECovery header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526" y="-7143"/>
            <a:ext cx="9153525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602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570"/>
            <a:ext cx="8229600" cy="857250"/>
          </a:xfrm>
        </p:spPr>
        <p:txBody>
          <a:bodyPr>
            <a:noAutofit/>
          </a:bodyPr>
          <a:lstStyle/>
          <a:p>
            <a:r>
              <a:rPr lang="en-US" sz="3200" b="1" dirty="0"/>
              <a:t>Critical Ideas/Themes Missing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59770"/>
            <a:ext cx="8229600" cy="318373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Review impact of Main St. and sidewalk</a:t>
            </a:r>
          </a:p>
          <a:p>
            <a:pPr lvl="1"/>
            <a:r>
              <a:rPr lang="en-US" dirty="0"/>
              <a:t>Repairing/rebuilding where the water is going</a:t>
            </a:r>
          </a:p>
          <a:p>
            <a:r>
              <a:rPr lang="en-US" dirty="0"/>
              <a:t>Access to the river as an </a:t>
            </a:r>
            <a:r>
              <a:rPr lang="en-US"/>
              <a:t>amenity and mark </a:t>
            </a:r>
            <a:r>
              <a:rPr lang="en-US" dirty="0"/>
              <a:t>with plaques </a:t>
            </a:r>
          </a:p>
          <a:p>
            <a:r>
              <a:rPr lang="en-US" dirty="0"/>
              <a:t>Maximize outdoor seating</a:t>
            </a:r>
          </a:p>
          <a:p>
            <a:r>
              <a:rPr lang="en-US" dirty="0"/>
              <a:t>Small tree planting to break up asphalt</a:t>
            </a:r>
          </a:p>
          <a:p>
            <a:r>
              <a:rPr lang="en-US" dirty="0"/>
              <a:t>Make river buffers wider</a:t>
            </a:r>
          </a:p>
        </p:txBody>
      </p:sp>
      <p:pic>
        <p:nvPicPr>
          <p:cNvPr id="4" name="Picture 3" descr="T:\Shared\DCCP\Community Plans\Ellicott City\2016 ECMP\PEA\PPTs\rECovery header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526" y="-7143"/>
            <a:ext cx="9153525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550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43815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Who do you think has a responsibility for reducing flooding risk? </a:t>
            </a:r>
            <a:r>
              <a:rPr lang="en-US" sz="3200" dirty="0"/>
              <a:t>PRESS ALL THAT APPLY</a:t>
            </a:r>
          </a:p>
        </p:txBody>
      </p:sp>
      <p:graphicFrame>
        <p:nvGraphicFramePr>
          <p:cNvPr id="4" name="TPChart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77831702"/>
              </p:ext>
            </p:extLst>
          </p:nvPr>
        </p:nvGraphicFramePr>
        <p:xfrm>
          <a:off x="304800" y="1657350"/>
          <a:ext cx="86868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Chart" r:id="rId7" imgW="9144000" imgH="2638335" progId="MSGraph.Chart.8">
                  <p:embed followColorScheme="full"/>
                </p:oleObj>
              </mc:Choice>
              <mc:Fallback>
                <p:oleObj name="Chart" r:id="rId7" imgW="9144000" imgH="263833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800" y="1657350"/>
                        <a:ext cx="8686800" cy="259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ResponseCounter" hidden="1"/>
          <p:cNvGrpSpPr/>
          <p:nvPr>
            <p:custDataLst>
              <p:tags r:id="rId4"/>
            </p:custDataLst>
          </p:nvPr>
        </p:nvGrpSpPr>
        <p:grpSpPr>
          <a:xfrm>
            <a:off x="127000" y="4810127"/>
            <a:ext cx="3860800" cy="238125"/>
            <a:chOff x="190500" y="6350000"/>
            <a:chExt cx="3860800" cy="317500"/>
          </a:xfrm>
        </p:grpSpPr>
        <p:sp>
          <p:nvSpPr>
            <p:cNvPr id="6" name="RCFill" hidden="1"/>
            <p:cNvSpPr/>
            <p:nvPr/>
          </p:nvSpPr>
          <p:spPr>
            <a:xfrm>
              <a:off x="190500" y="6388100"/>
              <a:ext cx="1362635" cy="254000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RCFrame" hidden="1"/>
            <p:cNvSpPr/>
            <p:nvPr/>
          </p:nvSpPr>
          <p:spPr>
            <a:xfrm>
              <a:off x="190500" y="6350000"/>
              <a:ext cx="3860800" cy="317500"/>
            </a:xfrm>
            <a:prstGeom prst="rect">
              <a:avLst/>
            </a:prstGeom>
            <a:noFill/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mtClean="0">
                  <a:solidFill>
                    <a:srgbClr val="4F81BD">
                      <a:lumMod val="40000"/>
                      <a:lumOff val="60000"/>
                    </a:srgbClr>
                  </a:solidFill>
                  <a:latin typeface="Tahoma"/>
                </a:rPr>
                <a:t>30 of 85</a:t>
              </a:r>
              <a:endParaRPr lang="en-US" sz="1400" b="1" dirty="0">
                <a:solidFill>
                  <a:srgbClr val="4F81BD">
                    <a:lumMod val="40000"/>
                    <a:lumOff val="60000"/>
                  </a:srgbClr>
                </a:solidFill>
                <a:latin typeface="Tahoma"/>
              </a:endParaRPr>
            </a:p>
          </p:txBody>
        </p:sp>
      </p:grpSp>
      <p:sp>
        <p:nvSpPr>
          <p:cNvPr id="3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1066800" y="1691878"/>
            <a:ext cx="8483600" cy="3394472"/>
          </a:xfrm>
        </p:spPr>
        <p:txBody>
          <a:bodyPr tIns="45720" bIns="45720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/>
              <a:t>Federal Government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State of Maryland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Howard County Government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The people in the area affected (myself, my neighbors)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Other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6429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76200" y="282178"/>
            <a:ext cx="8229600" cy="1298972"/>
          </a:xfrm>
        </p:spPr>
        <p:txBody>
          <a:bodyPr>
            <a:noAutofit/>
          </a:bodyPr>
          <a:lstStyle/>
          <a:p>
            <a:r>
              <a:rPr lang="en-US" sz="3200" dirty="0"/>
              <a:t>What are things I’m ready to commit to doing </a:t>
            </a:r>
            <a:r>
              <a:rPr lang="en-US" sz="3200" dirty="0" smtClean="0"/>
              <a:t> to </a:t>
            </a:r>
            <a:r>
              <a:rPr lang="en-US" sz="3200" dirty="0"/>
              <a:t>help the environment and the rebuilding process? (press all that apply)</a:t>
            </a:r>
          </a:p>
        </p:txBody>
      </p:sp>
      <p:graphicFrame>
        <p:nvGraphicFramePr>
          <p:cNvPr id="4" name="TPChart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68009372"/>
              </p:ext>
            </p:extLst>
          </p:nvPr>
        </p:nvGraphicFramePr>
        <p:xfrm>
          <a:off x="177800" y="1671647"/>
          <a:ext cx="8890000" cy="326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Chart" r:id="rId7" imgW="9144000" imgH="3324135" progId="MSGraph.Chart.8">
                  <p:embed followColorScheme="full"/>
                </p:oleObj>
              </mc:Choice>
              <mc:Fallback>
                <p:oleObj name="Chart" r:id="rId7" imgW="9144000" imgH="332413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7800" y="1671647"/>
                        <a:ext cx="8890000" cy="3262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066800" y="1752609"/>
            <a:ext cx="8229600" cy="3638551"/>
          </a:xfrm>
        </p:spPr>
        <p:txBody>
          <a:bodyPr tIns="45720" bIns="45720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Volunteer my time to clean up the streams or storm drains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Landscape my property to accommodate </a:t>
            </a:r>
            <a:r>
              <a:rPr lang="en-US" sz="2400" dirty="0" err="1"/>
              <a:t>stormwater</a:t>
            </a:r>
            <a:r>
              <a:rPr lang="en-US" sz="24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Install a rain barrel(s) at my home or business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Stay involved in the master plan process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Donate to organizations working to rebuild Ellicott City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Prepare a household flood plan/flood proof ground floor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Other</a:t>
            </a:r>
          </a:p>
        </p:txBody>
      </p:sp>
      <p:grpSp>
        <p:nvGrpSpPr>
          <p:cNvPr id="7" name="ResponseCounter" hidden="1"/>
          <p:cNvGrpSpPr/>
          <p:nvPr>
            <p:custDataLst>
              <p:tags r:id="rId5"/>
            </p:custDataLst>
          </p:nvPr>
        </p:nvGrpSpPr>
        <p:grpSpPr>
          <a:xfrm>
            <a:off x="4826000" y="4737100"/>
            <a:ext cx="3860800" cy="317500"/>
            <a:chOff x="190500" y="6350000"/>
            <a:chExt cx="3860800" cy="317500"/>
          </a:xfrm>
        </p:grpSpPr>
        <p:sp>
          <p:nvSpPr>
            <p:cNvPr id="6" name="RCFill" hidden="1"/>
            <p:cNvSpPr/>
            <p:nvPr/>
          </p:nvSpPr>
          <p:spPr>
            <a:xfrm>
              <a:off x="190500" y="6388100"/>
              <a:ext cx="1362635" cy="254000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CFrame" hidden="1"/>
            <p:cNvSpPr/>
            <p:nvPr/>
          </p:nvSpPr>
          <p:spPr>
            <a:xfrm>
              <a:off x="190500" y="6350000"/>
              <a:ext cx="3860800" cy="317500"/>
            </a:xfrm>
            <a:prstGeom prst="rect">
              <a:avLst/>
            </a:prstGeom>
            <a:noFill/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ahoma"/>
                </a:rPr>
                <a:t>30 of 85</a:t>
              </a:r>
              <a:endPara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98748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Monica </a:t>
            </a:r>
            <a:r>
              <a:rPr lang="en-US" dirty="0" err="1"/>
              <a:t>Fabbri</a:t>
            </a:r>
            <a:r>
              <a:rPr lang="en-US" dirty="0"/>
              <a:t>, Secretary</a:t>
            </a:r>
            <a:br>
              <a:rPr lang="en-US" dirty="0"/>
            </a:br>
            <a:r>
              <a:rPr lang="en-US" dirty="0"/>
              <a:t>Ellicott City – Long Term Recovery Committee (EC-LTRC)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:\Shared\DCCP\Community Plans\Ellicott City\2016 ECMP\PEA\PPTs\rECovery header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526" y="-7143"/>
            <a:ext cx="9153525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138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Bill Withers, Board member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Ellicott city partnership (</a:t>
            </a:r>
            <a:r>
              <a:rPr lang="en-US" dirty="0" err="1"/>
              <a:t>Ecp</a:t>
            </a:r>
            <a:r>
              <a:rPr lang="en-US" dirty="0"/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:\Shared\DCCP\Community Plans\Ellicott City\2016 ECMP\PEA\PPTs\rECovery header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526" y="-7143"/>
            <a:ext cx="9153525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882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6" y="971550"/>
            <a:ext cx="8229600" cy="85725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36" y="1581150"/>
            <a:ext cx="8691564" cy="3428999"/>
          </a:xfrm>
        </p:spPr>
        <p:txBody>
          <a:bodyPr>
            <a:noAutofit/>
          </a:bodyPr>
          <a:lstStyle/>
          <a:p>
            <a:pPr lvl="0">
              <a:lnSpc>
                <a:spcPts val="1500"/>
              </a:lnSpc>
              <a:spcBef>
                <a:spcPts val="0"/>
              </a:spcBef>
            </a:pPr>
            <a:r>
              <a:rPr lang="en-US" sz="1600" dirty="0"/>
              <a:t>Table Introductions &amp; Polling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endParaRPr lang="en-US" sz="1600" dirty="0"/>
          </a:p>
          <a:p>
            <a:pPr lvl="0">
              <a:lnSpc>
                <a:spcPts val="1500"/>
              </a:lnSpc>
              <a:spcBef>
                <a:spcPts val="0"/>
              </a:spcBef>
            </a:pPr>
            <a:r>
              <a:rPr lang="en-US" sz="1600" dirty="0"/>
              <a:t>Presentation: EPA’s Flood Resilience Checklist  /  Q&amp;A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endParaRPr lang="en-US" sz="1600" dirty="0"/>
          </a:p>
          <a:p>
            <a:pPr marL="465138" lvl="1" indent="-241300">
              <a:lnSpc>
                <a:spcPts val="1500"/>
              </a:lnSpc>
              <a:spcBef>
                <a:spcPts val="0"/>
              </a:spcBef>
            </a:pPr>
            <a:r>
              <a:rPr lang="en-US" sz="1600" dirty="0"/>
              <a:t>Table Discussion: What 2-3 ideas did we find most compelling from the presentation that seem most applicable to the rebuilding and long-term recovery of Ellicott City?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endParaRPr lang="en-US" sz="1600" dirty="0"/>
          </a:p>
          <a:p>
            <a:pPr lvl="0">
              <a:lnSpc>
                <a:spcPts val="1500"/>
              </a:lnSpc>
              <a:spcBef>
                <a:spcPts val="0"/>
              </a:spcBef>
            </a:pPr>
            <a:r>
              <a:rPr lang="en-US" sz="1600" dirty="0"/>
              <a:t>Overview: Generation of Project Ideas Process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465138" lvl="1" indent="-241300">
              <a:lnSpc>
                <a:spcPts val="1500"/>
              </a:lnSpc>
              <a:spcBef>
                <a:spcPts val="0"/>
              </a:spcBef>
            </a:pPr>
            <a:r>
              <a:rPr lang="en-US" sz="1600" dirty="0"/>
              <a:t>Table Discussion: How well do the project idea “themes” represent the kinds of projects we need to consider during recovery?</a:t>
            </a:r>
          </a:p>
          <a:p>
            <a:pPr marL="465138" lvl="1" indent="-241300">
              <a:lnSpc>
                <a:spcPts val="1500"/>
              </a:lnSpc>
              <a:spcBef>
                <a:spcPts val="0"/>
              </a:spcBef>
            </a:pPr>
            <a:endParaRPr lang="en-US" sz="1600" dirty="0"/>
          </a:p>
          <a:p>
            <a:pPr marL="465138" lvl="1" indent="-241300">
              <a:lnSpc>
                <a:spcPts val="1500"/>
              </a:lnSpc>
              <a:spcBef>
                <a:spcPts val="0"/>
              </a:spcBef>
            </a:pPr>
            <a:r>
              <a:rPr lang="en-US" sz="1600" dirty="0"/>
              <a:t>Brainstorm – </a:t>
            </a:r>
            <a:r>
              <a:rPr lang="en-US" sz="1600" u="sng" dirty="0"/>
              <a:t>your</a:t>
            </a:r>
            <a:r>
              <a:rPr lang="en-US" sz="1600" dirty="0"/>
              <a:t> project ideas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endParaRPr lang="en-US" sz="1600" dirty="0"/>
          </a:p>
          <a:p>
            <a:pPr lvl="0">
              <a:lnSpc>
                <a:spcPts val="1500"/>
              </a:lnSpc>
              <a:spcBef>
                <a:spcPts val="0"/>
              </a:spcBef>
            </a:pPr>
            <a:r>
              <a:rPr lang="en-US" sz="1600" dirty="0"/>
              <a:t>Themes &amp; Examples from the Table Discussions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1600" dirty="0"/>
              <a:t> </a:t>
            </a:r>
          </a:p>
          <a:p>
            <a:pPr lvl="0">
              <a:lnSpc>
                <a:spcPts val="1500"/>
              </a:lnSpc>
              <a:spcBef>
                <a:spcPts val="0"/>
              </a:spcBef>
            </a:pPr>
            <a:r>
              <a:rPr lang="en-US" sz="1600" dirty="0"/>
              <a:t>Final Polling &amp; Next Steps</a:t>
            </a:r>
          </a:p>
        </p:txBody>
      </p:sp>
      <p:pic>
        <p:nvPicPr>
          <p:cNvPr id="4" name="Picture 3" descr="T:\Shared\DCCP\Community Plans\Ellicott City\2016 ECMP\PEA\PPTs\rECovery header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526" y="-7143"/>
            <a:ext cx="9153525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895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err="1"/>
              <a:t>Julija</a:t>
            </a:r>
            <a:r>
              <a:rPr lang="en-US" dirty="0"/>
              <a:t> </a:t>
            </a:r>
            <a:r>
              <a:rPr lang="en-US" dirty="0" err="1"/>
              <a:t>Sajauskas</a:t>
            </a:r>
            <a:r>
              <a:rPr lang="en-US" dirty="0"/>
              <a:t>, Director</a:t>
            </a:r>
            <a:br>
              <a:rPr lang="en-US" dirty="0"/>
            </a:br>
            <a:r>
              <a:rPr lang="en-US" dirty="0"/>
              <a:t>Roger Carter community Center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:\Shared\DCCP\Community Plans\Ellicott City\2016 ECMP\PEA\PPTs\rECovery header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526" y="-7143"/>
            <a:ext cx="9153525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059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4900"/>
            <a:ext cx="8229600" cy="857250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76200" y="1978025"/>
          <a:ext cx="7620000" cy="2879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7721600" y="2038350"/>
            <a:ext cx="13462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Master Plan Process </a:t>
            </a:r>
          </a:p>
          <a:p>
            <a:pPr algn="ctr"/>
            <a:r>
              <a:rPr lang="en-US" sz="2200" dirty="0"/>
              <a:t>Spring – Fall 2017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43200" y="3730625"/>
            <a:ext cx="14478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Small Business Saturday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200" y="3730625"/>
            <a:ext cx="14478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Most Impacted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95400" y="3730625"/>
            <a:ext cx="16002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Rebuilding &amp; Environment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38600" y="3730625"/>
            <a:ext cx="1752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Rebuilding &amp; Economic Development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62600" y="3730625"/>
            <a:ext cx="1752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Rebuilding &amp; Historic Preservation</a:t>
            </a:r>
          </a:p>
        </p:txBody>
      </p:sp>
    </p:spTree>
    <p:extLst>
      <p:ext uri="{BB962C8B-B14F-4D97-AF65-F5344CB8AC3E}">
        <p14:creationId xmlns:p14="http://schemas.microsoft.com/office/powerpoint/2010/main" val="11690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679" y="2038350"/>
            <a:ext cx="7885113" cy="1831182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none" dirty="0"/>
              <a:t>Visit us at  </a:t>
            </a:r>
            <a:br>
              <a:rPr lang="en-US" cap="none" dirty="0"/>
            </a:br>
            <a:r>
              <a:rPr lang="en-US" cap="none" dirty="0" smtClean="0"/>
              <a:t>www.ECstrong.org</a:t>
            </a:r>
            <a:r>
              <a:rPr lang="en-US" cap="none" dirty="0"/>
              <a:t/>
            </a:r>
            <a:br>
              <a:rPr lang="en-US" cap="none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 descr="T:\Shared\DCCP\Community Plans\Ellicott City\2016 ECMP\PEA\PPTs\rECovery header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526" y="-7143"/>
            <a:ext cx="9153525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167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39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Community Engagement Process</a:t>
            </a:r>
            <a:br>
              <a:rPr lang="en-US" dirty="0"/>
            </a:br>
            <a:r>
              <a:rPr lang="en-US" sz="3100" dirty="0"/>
              <a:t>Toward a Master Plan for a Resilient Town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200" y="1123950"/>
            <a:ext cx="9067800" cy="3810000"/>
            <a:chOff x="76200" y="895350"/>
            <a:chExt cx="9067800" cy="3810000"/>
          </a:xfrm>
        </p:grpSpPr>
        <p:graphicFrame>
          <p:nvGraphicFramePr>
            <p:cNvPr id="9" name="Diagram 8"/>
            <p:cNvGraphicFramePr/>
            <p:nvPr>
              <p:extLst/>
            </p:nvPr>
          </p:nvGraphicFramePr>
          <p:xfrm>
            <a:off x="76200" y="895350"/>
            <a:ext cx="9067800" cy="381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4" name="Rectangle 13"/>
            <p:cNvSpPr/>
            <p:nvPr/>
          </p:nvSpPr>
          <p:spPr>
            <a:xfrm>
              <a:off x="76200" y="3333750"/>
              <a:ext cx="2133600" cy="990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rgbClr val="9BBB5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Completed October 2016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09800" y="3333750"/>
              <a:ext cx="2133600" cy="990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rgbClr val="5CB37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Present – Winter 2017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419600" y="3333750"/>
              <a:ext cx="2133600" cy="990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rgbClr val="608CA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Ongoing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553200" y="3333750"/>
              <a:ext cx="2133600" cy="990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rgbClr val="8064A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Spring – </a:t>
              </a:r>
            </a:p>
            <a:p>
              <a:pPr algn="ctr"/>
              <a:r>
                <a:rPr lang="en-US" sz="2200" b="1" dirty="0">
                  <a:solidFill>
                    <a:srgbClr val="8064A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Fall 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358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39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Inputs to Master Plan: Current Efforts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825625"/>
          <a:ext cx="6172200" cy="303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6781800" y="2038350"/>
            <a:ext cx="19812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Master Plan Process </a:t>
            </a:r>
          </a:p>
          <a:p>
            <a:pPr algn="ctr"/>
            <a:r>
              <a:rPr lang="en-US" sz="2200" dirty="0">
                <a:solidFill>
                  <a:prstClr val="white"/>
                </a:solidFill>
              </a:rPr>
              <a:t>Spring – Fall 2017</a:t>
            </a:r>
          </a:p>
        </p:txBody>
      </p:sp>
    </p:spTree>
    <p:extLst>
      <p:ext uri="{BB962C8B-B14F-4D97-AF65-F5344CB8AC3E}">
        <p14:creationId xmlns:p14="http://schemas.microsoft.com/office/powerpoint/2010/main" val="50412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Discussion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:\Shared\DCCP\Community Plans\Ellicott City\2016 ECMP\PEA\PPTs\rECovery header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526" y="-7143"/>
            <a:ext cx="9153525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738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1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a6f16f97-1db5-4867-ba75-952ba51764b3"/>
  <p:tag name="TPFULLVERSION" val="4.3.2.1178"/>
  <p:tag name="ADVANCEDSETTINGSVIEW" val="True"/>
  <p:tag name="LUIDIAENABLED" val="False"/>
  <p:tag name="EXPANDSHOWBA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C5F6F76CD99E4CBDAFA49256AD6358F4"/>
  <p:tag name="SLIDEID" val="C5F6F76CD99E4CBDAFA49256AD6358F4"/>
  <p:tag name="SLIDEORDER" val="1"/>
  <p:tag name="SLIDETYPE" val="Q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What is your relationship to Ellicott City? (press all that apply)"/>
  <p:tag name="DEMOGRAPHIC" val="True"/>
  <p:tag name="CHARTCOLORS" val="1"/>
  <p:tag name="ANSWERSALIAS" val="I live there|smicln|I work there|smicln|I own a business there|smicln|I shop there|smicln|I worship there|smicln|I own property there|smicln|Other"/>
  <p:tag name="NUMRESPONSES" val="7"/>
  <p:tag name="CHARTCOLORINDICES" val="42,42,42,42,42,42,42,42,42,42,42,3"/>
  <p:tag name="RESPONSESGATHERED" val="True"/>
  <p:tag name="TOTALRESPONSES" val="44"/>
  <p:tag name="RESPONSECOUNT" val="44"/>
  <p:tag name="SLICED" val="False"/>
  <p:tag name="RESPONSES" val="-;-;-;-;641;-;-;461;1;641;432;7641;641;6541;163;41;42;4651;43;641;7;74;461;2;541;41;54;74;641;742;3;47;741;2;74;34;742;4;6541;6;62;641;6541;641;1;654;6541;54;5421;2;"/>
  <p:tag name="CHARTSTRINGSTD" val="23 9 5 34 10 19 9"/>
  <p:tag name="CHARTSTRINGREV" val="9 19 10 34 5 9 23"/>
  <p:tag name="CHARTSTRINGSTDPER" val="0.522727272727273 0.204545454545455 0.113636363636364 0.772727272727273 0.227272727272727 0.431818181818182 0.204545454545455"/>
  <p:tag name="CHARTSTRINGREVPER" val="0.204545454545455 0.431818181818182 0.227272727272727 0.772727272727273 0.113636363636364 0.204545454545455 0.522727272727273"/>
  <p:tag name="ANONYMOUSTEMP" val="False"/>
  <p:tag name="VALUES" val="No Value|smicln|No Value|smicln|No Value|smicln|No Value|smicln|No Value|smicln|No Value|smicln|No Val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7"/>
  <p:tag name="TEXTLENGTH" val="104"/>
  <p:tag name="FONTSIZE" val="26"/>
  <p:tag name="BULLETTYPE" val="ppBulletArabicPeriod"/>
  <p:tag name="ANSWERTEXT" val="I live there&#10;I work there&#10;I own a business there&#10;I shop there&#10;I worship there&#10;I own property there&#10;Oth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8B3D5D78BE8416ABC7C8D6BC3849869"/>
  <p:tag name="SLIDEID" val="98B3D5D78BE8416ABC7C8D6BC3849869"/>
  <p:tag name="SLIDEORDER" val="1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CHARTCOLORS" val="1"/>
  <p:tag name="QUESTIONALIAS" val="Do you have an Ellicott City Address?"/>
  <p:tag name="ANSWERSALIAS" val="Yes|smicln|No"/>
  <p:tag name="CHARTCOLORINDICES" val="42,42,42,42,42,42,42,42,42,42,42,3"/>
  <p:tag name="DEMOGRAPHIC" val="True"/>
  <p:tag name="RESPONSESGATHERED" val="True"/>
  <p:tag name="TOTALRESPONSES" val="47"/>
  <p:tag name="RESPONSECOUNT" val="47"/>
  <p:tag name="SLICED" val="False"/>
  <p:tag name="RESPONSES" val="-;-;-;-;1;2;-;1;1;1;1;1;1;1;1;1;1;1;2;1;2;2;1;2;1;1;2;1;1;2;1;2;1;2;2;1;1;1;1;1;1;1;1;1;-;1;1;1;1;2;1;1;1;"/>
  <p:tag name="CHARTSTRINGSTD" val="36 11"/>
  <p:tag name="CHARTSTRINGREV" val="11 36"/>
  <p:tag name="CHARTSTRINGSTDPER" val="0.765957446808511 0.234042553191489"/>
  <p:tag name="CHARTSTRINGREVPER" val="0.234042553191489 0.765957446808511"/>
  <p:tag name="ANONYMOUSTEMP" val="False"/>
  <p:tag name="VALUES" val="No Value|smicln|No Val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6"/>
  <p:tag name="FONTSIZE" val="32"/>
  <p:tag name="BULLETTYPE" val="ppBulletArabicPeriod"/>
  <p:tag name="ANSWERTEXT" val="Yes&#10;N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8B3D5D78BE8416ABC7C8D6BC3849869"/>
  <p:tag name="SLIDEID" val="98B3D5D78BE8416ABC7C8D6BC3849869"/>
  <p:tag name="SLIDEORDER" val="1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CHARTCOLORS" val="1"/>
  <p:tag name="QUESTIONALIAS" val="How long have you lived, worked or regularly visited (shopped, dined, worshiped) in Ellicott City?"/>
  <p:tag name="ANSWERSALIAS" val="I don’t live, work, or regularly visit Ellicott City|smicln|Less than 5 years|smicln|5 – 10 years|smicln|11 – 20 years|smicln|More than 20 years"/>
  <p:tag name="CHARTCOLORINDICES" val="42,42,42,42,42,42,42,42,42,42,42,3"/>
  <p:tag name="DEMOGRAPHIC" val="True"/>
  <p:tag name="RESPONSESGATHERED" val="True"/>
  <p:tag name="TOTALRESPONSES" val="48"/>
  <p:tag name="RESPONSECOUNT" val="48"/>
  <p:tag name="SLICED" val="False"/>
  <p:tag name="RESPONSES" val="-;-;-;-;2;2;2;3;4;2;3;3;4;5;5;5;5;5;5;4;3;5;5;4;5;2;4;5;2;5;2;5;5;2;1;4;5;5;5;5;5;5;5;4;-;5;5;5;5;5;3;4;5;"/>
  <p:tag name="CHARTSTRINGSTD" val="1 8 5 8 26"/>
  <p:tag name="CHARTSTRINGREV" val="26 8 5 8 1"/>
  <p:tag name="CHARTSTRINGSTDPER" val="0.0208333333333333 0.166666666666667 0.104166666666667 0.166666666666667 0.541666666666667"/>
  <p:tag name="CHARTSTRINGREVPER" val="0.541666666666667 0.166666666666667 0.104166666666667 0.166666666666667 0.0208333333333333"/>
  <p:tag name="ANONYMOUSTEMP" val="False"/>
  <p:tag name="VALUES" val="No Value|smicln|No Value|smicln|No Value|smicln|No Value|smicln|No Val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116"/>
  <p:tag name="FONTSIZE" val="30"/>
  <p:tag name="BULLETTYPE" val="ppBulletArabicPeriod"/>
  <p:tag name="ANSWERTEXT" val="I don’t live, work, or regularly visit Ellicott City&#10;Less than 5 years&#10;5 – 10 years&#10;11 – 20 years&#10;More than 20 year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C5F6F76CD99E4CBDAFA49256AD6358F4"/>
  <p:tag name="SLIDEID" val="C5F6F76CD99E4CBDAFA49256AD6358F4"/>
  <p:tag name="SLIDEORDER" val="1"/>
  <p:tag name="SLIDETYPE" val="Q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DEMOGRAPHIC" val="True"/>
  <p:tag name="CHARTCOLORS" val="1"/>
  <p:tag name="NUMRESPONSES" val="1"/>
  <p:tag name="QUESTIONALIAS" val="How often do you visit Old Ellicott City? "/>
  <p:tag name="ANSWERSALIAS" val="Daily - I live or work there|smicln|I visit weekly|smicln|I visit 2-3 times per month|smicln|I visit every few months|smicln|I visit a couple of times a year|smicln|I visit rarely "/>
  <p:tag name="CHARTCOLORINDICES" val="42,42,42,42,42,42,42,42,42,42,42,3"/>
  <p:tag name="RESPONSESGATHERED" val="True"/>
  <p:tag name="TOTALRESPONSES" val="47"/>
  <p:tag name="RESPONSECOUNT" val="47"/>
  <p:tag name="SLICED" val="False"/>
  <p:tag name="RESPONSES" val="-;-;-;-;1;4;-;1;2;1;1;1;1;2;1;1;1;1;1;1;2;5;1;1;2;3;4;5;1;2;1;2;2;6;5;4;1;4;2;4;1;2;1;1;-;1;2;1;2;3;4;3;1;"/>
  <p:tag name="CHARTSTRINGSTD" val="23 11 3 6 3 1"/>
  <p:tag name="CHARTSTRINGREV" val="1 3 6 3 11 23"/>
  <p:tag name="CHARTSTRINGSTDPER" val="0.48936170212766 0.234042553191489 0.0638297872340425 0.127659574468085 0.0638297872340425 0.0212765957446809"/>
  <p:tag name="CHARTSTRINGREVPER" val="0.0212765957446809 0.0638297872340425 0.127659574468085 0.0638297872340425 0.234042553191489 0.48936170212766"/>
  <p:tag name="ANONYMOUSTEMP" val="False"/>
  <p:tag name="VALUES" val="No Value|smicln|No Value|smicln|No Value|smicln|No Value|smicln|No Value|smicln|No Val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6"/>
  <p:tag name="TEXTLENGTH" val="145"/>
  <p:tag name="FONTSIZE" val="32"/>
  <p:tag name="BULLETTYPE" val="ppBulletArabicPeriod"/>
  <p:tag name="ANSWERTEXT" val="Daily - I live or work there&#10;I visit weekly&#10;I visit 2-3 times per month&#10;I visit every few months&#10;I visit a couple of times a year&#10;I visit rarely 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C5F6F76CD99E4CBDAFA49256AD6358F4"/>
  <p:tag name="SLIDEID" val="C5F6F76CD99E4CBDAFA49256AD6358F4"/>
  <p:tag name="SLIDEORDER" val="1"/>
  <p:tag name="SLIDETYPE" val="Q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DEMOGRAPHIC" val="True"/>
  <p:tag name="CHARTCOLORS" val="1"/>
  <p:tag name="NUMRESPONSES" val="1"/>
  <p:tag name="ANSWERSALIAS" val="Very Important|smicln|Moderately important|smicln|Slightly important |smicln|Not at all important"/>
  <p:tag name="CHARTCOLORINDICES" val="42,42,42,42,42,42,42,42,42,42,42,3"/>
  <p:tag name="QUESTIONALIAS" val="How important is it to you to rebuild  Old Ellicott City?  "/>
  <p:tag name="RESPONSESGATHERED" val="True"/>
  <p:tag name="TOTALRESPONSES" val="43"/>
  <p:tag name="RESPONSECOUNT" val="43"/>
  <p:tag name="SLICED" val="False"/>
  <p:tag name="RESPONSES" val="-;-;-;-;1;3;-;1;1;1;1;-;1;1;1;1;1;1;1;1;1;1;1;1;1;1;1;1;1;1;1;1;1;2;1;1;1;2;1;1;-;3;1;1;-;1;1;1;1;-;1;-;1;"/>
  <p:tag name="CHARTSTRINGSTD" val="39 2 2 0"/>
  <p:tag name="CHARTSTRINGREV" val="0 2 2 39"/>
  <p:tag name="CHARTSTRINGSTDPER" val="0.906976744186046 0.0465116279069767 0.0465116279069767 0"/>
  <p:tag name="CHARTSTRINGREVPER" val="0 0.0465116279069767 0.0465116279069767 0.906976744186046"/>
  <p:tag name="ANONYMOUSTEMP" val="False"/>
  <p:tag name="VALUES" val="No Value|smicln|No Value|smicln|No Value|smicln|No Val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6"/>
  <p:tag name="FONTSIZE" val="32"/>
  <p:tag name="BULLETTYPE" val="ppBulletArabicPeriod"/>
  <p:tag name="ANSWERTEXT" val="Very Important&#10;Moderately important&#10;Slightly important &#10;Not at all importan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C5F6F76CD99E4CBDAFA49256AD6358F4"/>
  <p:tag name="SLIDEID" val="C5F6F76CD99E4CBDAFA49256AD6358F4"/>
  <p:tag name="SLIDEORDER" val="1"/>
  <p:tag name="SLIDETYPE" val="Q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DEMOGRAPHIC" val="True"/>
  <p:tag name="CHARTCOLORS" val="1"/>
  <p:tag name="QUESTIONALIAS" val="Who do you think has a responsibility for reducing flooding risk? PRESS ALL THAT APPLY"/>
  <p:tag name="NUMRESPONSES" val="5"/>
  <p:tag name="ANSWERSALIAS" val="Federal Government |smicln|State of Maryland |smicln|Howard County Government |smicln|The people in the area affected (myself, my neighbors) |smicln|Other"/>
  <p:tag name="CHARTCOLORINDICES" val="42,42,42,42,42,42,42,42,42,42,42,3"/>
  <p:tag name="RESPONSESGATHERED" val="True"/>
  <p:tag name="TOTALRESPONSES" val="30"/>
  <p:tag name="RESPONSECOUNT" val="30"/>
  <p:tag name="SLICED" val="False"/>
  <p:tag name="RESPONSES" val="-;-;-;-;54321;-;432;432;-;5321;-;4321;-;243;3;4321;432;-;134;4321;-;-;4321;-;-;-;-;4;4321;54321;243;15432;4321;2354;2;3;5321;4321;-;-;321;-;4321;4321;-;-;-;54321;54321;43;54321;-;-;"/>
  <p:tag name="CHARTSTRINGSTD" val="19 25 28 24 9"/>
  <p:tag name="CHARTSTRINGREV" val="9 24 28 25 19"/>
  <p:tag name="CHARTSTRINGSTDPER" val="0.633333333333333 0.833333333333333 0.933333333333333 0.8 0.3"/>
  <p:tag name="CHARTSTRINGREVPER" val="0.3 0.8 0.933333333333333 0.833333333333333 0.633333333333333"/>
  <p:tag name="ANONYMOUSTEMP" val="False"/>
  <p:tag name="VALUES" val="No Value|smicln|No Value|smicln|No Value|smicln|No Value|smicln|No Val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126"/>
  <p:tag name="FONTSIZE" val="26"/>
  <p:tag name="BULLETTYPE" val="ppBulletArabicPeriod"/>
  <p:tag name="ANSWERTEXT" val="Federal Government &#10;State of Maryland &#10;Howard County Government &#10;The people in the area affected (myself, my neighbors) &#10;Oth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C5F6F76CD99E4CBDAFA49256AD6358F4"/>
  <p:tag name="SLIDEID" val="C5F6F76CD99E4CBDAFA49256AD6358F4"/>
  <p:tag name="SLIDEORDER" val="1"/>
  <p:tag name="SLIDETYPE" val="Q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DEMOGRAPHIC" val="True"/>
  <p:tag name="CHARTCOLORS" val="1"/>
  <p:tag name="NUMRESPONSES" val="7"/>
  <p:tag name="ANSWERSALIAS" val="Volunteer my time to clean up the streams or storm drains|smicln|Landscape my property to accommodate stormwater |smicln|Install a rain barrel(s) at my home or business|smicln|Stay involved in the master plan process|smicln|Donate to organizations working to rebuild Ellicott City|smicln|Prepare a household flood plan/flood proof ground floor|smicln|Other"/>
  <p:tag name="CHARTCOLORINDICES" val="42,42,42,42,42,42,42,42,42,42,42,3"/>
  <p:tag name="QUESTIONALIAS" val="What are things I’m ready to commit to doing  to help the environment and the rebuilding process? (press all that apply)"/>
  <p:tag name="RESPONSESGATHERED" val="True"/>
  <p:tag name="TOTALRESPONSES" val="30"/>
  <p:tag name="RESPONSECOUNT" val="30"/>
  <p:tag name="SLICED" val="False"/>
  <p:tag name="RESPONSES" val="-;-;-;-;764321;-;6541;654321;-;65432;-;54321;-;632;321;4;1;-;7265431;64321;-;-;4;-;-;-;-;5321;5421;5741;5321;75432;2154;4321;241;423;764321;654321;-;-;54321;-;42;54321;-;-;32;6432;5421;-;43;-;-;"/>
  <p:tag name="CHARTSTRINGSTD" val="20 24 20 24 15 10 5"/>
  <p:tag name="CHARTSTRINGREV" val="5 10 15 24 20 24 20"/>
  <p:tag name="CHARTSTRINGSTDPER" val="0.666666666666667 0.8 0.666666666666667 0.8 0.5 0.333333333333333 0.166666666666667"/>
  <p:tag name="CHARTSTRINGREVPER" val="0.166666666666667 0.333333333333333 0.5 0.8 0.666666666666667 0.8 0.666666666666667"/>
  <p:tag name="ANONYMOUSTEMP" val="False"/>
  <p:tag name="VALUES" val="No Value|smicln|No Value|smicln|No Value|smicln|No Value|smicln|No Value|smicln|No Value|smicln|No Val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7"/>
  <p:tag name="TEXTLENGTH" val="314"/>
  <p:tag name="FONTSIZE" val="24"/>
  <p:tag name="BULLETTYPE" val="ppBulletArabicPeriod"/>
  <p:tag name="ANSWERTEXT" val="Volunteer my time to clean up the streams or storm drains&#10;Landscape my property to accommodate stormwater &#10;Install a rain barrel(s) at my home or business&#10;Stay involved in the master plan process&#10;Donate to organizations working to rebuild Ellicott City&#10;Prepare a household flood plan/flood proof ground floor&#10;Oth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2676</TotalTime>
  <Words>1989</Words>
  <Application>Microsoft Office PowerPoint</Application>
  <PresentationFormat>On-screen Show (16:9)</PresentationFormat>
  <Paragraphs>370</Paragraphs>
  <Slides>62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4" baseType="lpstr">
      <vt:lpstr>1_Office Theme</vt:lpstr>
      <vt:lpstr>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Blank Presentation</vt:lpstr>
      <vt:lpstr>Chart</vt:lpstr>
      <vt:lpstr>Rebuilding #ECStrong:  Working Together on a Path to rECovery   Community Forum on  Rebuilding and the Environment</vt:lpstr>
      <vt:lpstr>Steve Brigham public engagement associates</vt:lpstr>
      <vt:lpstr>ALLAN Kittleman Howard County Executive</vt:lpstr>
      <vt:lpstr>Purpose</vt:lpstr>
      <vt:lpstr>Unique Elements of Tonight’s Process</vt:lpstr>
      <vt:lpstr>Agenda</vt:lpstr>
      <vt:lpstr>Community Engagement Process Toward a Master Plan for a Resilient Town</vt:lpstr>
      <vt:lpstr>Inputs to Master Plan: Current Efforts</vt:lpstr>
      <vt:lpstr>Table Discussion</vt:lpstr>
      <vt:lpstr>Table Introductions</vt:lpstr>
      <vt:lpstr>Using Your Keypad</vt:lpstr>
      <vt:lpstr>What is your relationship to Ellicott City? (press all that apply)</vt:lpstr>
      <vt:lpstr>Do you have an Ellicott City Address?</vt:lpstr>
      <vt:lpstr>How long have you lived, worked or regularly visited (shopped, dined, worshiped) in Ellicott City?</vt:lpstr>
      <vt:lpstr>How often do you visit Old Ellicott City? </vt:lpstr>
      <vt:lpstr>How important is it to you to rebuild  Old Ellicott City?  </vt:lpstr>
      <vt:lpstr>Report back from Table  Introductions</vt:lpstr>
      <vt:lpstr>Senior Policy Analyst U.S. Environmental Protection Agency Office of Sustainable Communities </vt:lpstr>
      <vt:lpstr>EPA’s Tools for Flood Recovery and Resilience</vt:lpstr>
      <vt:lpstr>PowerPoint Presentation</vt:lpstr>
      <vt:lpstr>PowerPoint Presentation</vt:lpstr>
      <vt:lpstr>EPA’s Assistance to Vermont</vt:lpstr>
      <vt:lpstr>EPA’s Assistance to Vermont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Flood Resilience Checklist: Overall Strategies: Selected Questions</vt:lpstr>
      <vt:lpstr>How Can You Use This Checklist?</vt:lpstr>
      <vt:lpstr>Application of Green Infrastructure</vt:lpstr>
      <vt:lpstr>PowerPoint Presentation</vt:lpstr>
      <vt:lpstr>State-Level Efforts</vt:lpstr>
      <vt:lpstr>PowerPoint Presentation</vt:lpstr>
      <vt:lpstr>Q &amp; A</vt:lpstr>
      <vt:lpstr>Table Task on Rebuilding  &amp; Environment</vt:lpstr>
      <vt:lpstr>Table Discussion</vt:lpstr>
      <vt:lpstr>Overview of Project Ideas &amp; Environment pillar</vt:lpstr>
      <vt:lpstr>Joseph herr Recovery Manager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Table Discussion Rebuilding and the Environment</vt:lpstr>
      <vt:lpstr>Rebuilding and Environment</vt:lpstr>
      <vt:lpstr>Rebuilding and the Environment</vt:lpstr>
      <vt:lpstr>Individual Task</vt:lpstr>
      <vt:lpstr>Theme Team</vt:lpstr>
      <vt:lpstr>Compelling &amp; Applicable Ideas  for EC Recovery: THEMES</vt:lpstr>
      <vt:lpstr>Critical Ideas/Themes Missing</vt:lpstr>
      <vt:lpstr>Who do you think has a responsibility for reducing flooding risk? PRESS ALL THAT APPLY</vt:lpstr>
      <vt:lpstr>What are things I’m ready to commit to doing  to help the environment and the rebuilding process? (press all that apply)</vt:lpstr>
      <vt:lpstr>Monica Fabbri, Secretary Ellicott City – Long Term Recovery Committee (EC-LTRC)</vt:lpstr>
      <vt:lpstr>Bill Withers, Board member Ellicott city partnership (Ecp)</vt:lpstr>
      <vt:lpstr>Julija Sajauskas, Director Roger Carter community Center</vt:lpstr>
      <vt:lpstr>Next Steps</vt:lpstr>
      <vt:lpstr>Visit us at   www.ECstrong.org  Thank you!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Norman, Karitsa</dc:creator>
  <cp:lastModifiedBy>Vessey , Beth</cp:lastModifiedBy>
  <cp:revision>65</cp:revision>
  <dcterms:created xsi:type="dcterms:W3CDTF">2016-11-04T18:56:47Z</dcterms:created>
  <dcterms:modified xsi:type="dcterms:W3CDTF">2016-11-15T22:27:24Z</dcterms:modified>
</cp:coreProperties>
</file>