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A043"/>
    <a:srgbClr val="6D6E6D"/>
    <a:srgbClr val="00879F"/>
    <a:srgbClr val="DA512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5"/>
    <p:restoredTop sz="94609"/>
  </p:normalViewPr>
  <p:slideViewPr>
    <p:cSldViewPr snapToGrid="0" snapToObjects="1">
      <p:cViewPr varScale="1">
        <p:scale>
          <a:sx n="66" d="100"/>
          <a:sy n="66" d="100"/>
        </p:scale>
        <p:origin x="139"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2122281"/>
            <a:ext cx="9144000" cy="938718"/>
          </a:xfrm>
        </p:spPr>
        <p:txBody>
          <a:bodyPr wrap="square" lIns="0" tIns="0" rIns="0" bIns="0" anchor="t" anchorCtr="0">
            <a:spAutoFit/>
          </a:bodyPr>
          <a:lstStyle>
            <a:lvl1pPr algn="ctr">
              <a:lnSpc>
                <a:spcPts val="3600"/>
              </a:lnSpc>
              <a:defRPr sz="3600" b="1" baseline="0"/>
            </a:lvl1pPr>
          </a:lstStyle>
          <a:p>
            <a:r>
              <a:rPr lang="en-US" dirty="0"/>
              <a:t>A LONG PRESENTATION TITLE </a:t>
            </a:r>
            <a:br>
              <a:rPr lang="en-US" dirty="0"/>
            </a:br>
            <a:r>
              <a:rPr lang="en-US" dirty="0"/>
              <a:t>WOULD GO HERE</a:t>
            </a:r>
          </a:p>
        </p:txBody>
      </p:sp>
      <p:sp>
        <p:nvSpPr>
          <p:cNvPr id="3" name="Subtitle 2"/>
          <p:cNvSpPr>
            <a:spLocks noGrp="1"/>
          </p:cNvSpPr>
          <p:nvPr>
            <p:ph type="subTitle" idx="1" hasCustomPrompt="1"/>
          </p:nvPr>
        </p:nvSpPr>
        <p:spPr>
          <a:xfrm>
            <a:off x="1371596" y="3857556"/>
            <a:ext cx="6400800" cy="1395984"/>
          </a:xfrm>
        </p:spPr>
        <p:txBody>
          <a:bodyPr lIns="0" tIns="0" rIns="0" bIns="0">
            <a:normAutofit/>
          </a:bodyPr>
          <a:lstStyle>
            <a:lvl1pPr marL="0" indent="0" algn="ctr">
              <a:lnSpc>
                <a:spcPct val="100000"/>
              </a:lnSpc>
              <a:spcBef>
                <a:spcPts val="0"/>
              </a:spcBef>
              <a:buNone/>
              <a:defRPr sz="16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John </a:t>
            </a:r>
            <a:r>
              <a:rPr lang="en-US" dirty="0" err="1"/>
              <a:t>Longnamesmith</a:t>
            </a:r>
            <a:r>
              <a:rPr lang="en-US" dirty="0"/>
              <a:t>  |  Jane </a:t>
            </a:r>
            <a:r>
              <a:rPr lang="en-US" dirty="0" err="1"/>
              <a:t>Longnamesmith</a:t>
            </a:r>
            <a:endParaRPr lang="en-US" dirty="0"/>
          </a:p>
          <a:p>
            <a:r>
              <a:rPr lang="en-US" dirty="0"/>
              <a:t>October 25, 2017</a:t>
            </a:r>
          </a:p>
        </p:txBody>
      </p:sp>
      <p:sp>
        <p:nvSpPr>
          <p:cNvPr id="11" name="Text Placeholder 10"/>
          <p:cNvSpPr>
            <a:spLocks noGrp="1"/>
          </p:cNvSpPr>
          <p:nvPr>
            <p:ph type="body" sz="quarter" idx="11" hasCustomPrompt="1"/>
          </p:nvPr>
        </p:nvSpPr>
        <p:spPr>
          <a:xfrm>
            <a:off x="1371596" y="3165944"/>
            <a:ext cx="6140450" cy="630237"/>
          </a:xfrm>
        </p:spPr>
        <p:txBody>
          <a:bodyPr lIns="0" tIns="0" rIns="0" bIns="0"/>
          <a:lstStyle>
            <a:lvl1pPr marL="0" indent="0" algn="ctr">
              <a:buNone/>
              <a:defRPr sz="1800" b="1" i="0">
                <a:solidFill>
                  <a:srgbClr val="00879F"/>
                </a:solidFill>
              </a:defRPr>
            </a:lvl1pPr>
          </a:lstStyle>
          <a:p>
            <a:r>
              <a:rPr lang="en-US" sz="2600" dirty="0"/>
              <a:t>A</a:t>
            </a:r>
            <a:r>
              <a:rPr lang="en-US" sz="2600" baseline="0" dirty="0"/>
              <a:t> Long Subtitle Goes Here</a:t>
            </a:r>
            <a:endParaRPr lang="en-US" sz="2600" dirty="0"/>
          </a:p>
        </p:txBody>
      </p:sp>
    </p:spTree>
    <p:extLst>
      <p:ext uri="{BB962C8B-B14F-4D97-AF65-F5344CB8AC3E}">
        <p14:creationId xmlns:p14="http://schemas.microsoft.com/office/powerpoint/2010/main" val="186960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6631342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HCHD33Interior-2.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553820" y="274638"/>
            <a:ext cx="7887163" cy="1143000"/>
          </a:xfrm>
          <a:prstGeom prst="rect">
            <a:avLst/>
          </a:prstGeom>
        </p:spPr>
        <p:txBody>
          <a:bodyPr vert="horz" lIns="91440" tIns="45720" rIns="91440" bIns="45720" rtlCol="0" anchor="ctr">
            <a:normAutofit/>
          </a:bodyPr>
          <a:lstStyle/>
          <a:p>
            <a:r>
              <a:rPr lang="en-US" dirty="0"/>
              <a:t>Title of Slide Goes Here</a:t>
            </a:r>
          </a:p>
        </p:txBody>
      </p:sp>
      <p:sp>
        <p:nvSpPr>
          <p:cNvPr id="3" name="Text Placeholder 2"/>
          <p:cNvSpPr>
            <a:spLocks noGrp="1"/>
          </p:cNvSpPr>
          <p:nvPr>
            <p:ph type="body" idx="1"/>
          </p:nvPr>
        </p:nvSpPr>
        <p:spPr>
          <a:xfrm>
            <a:off x="553820" y="1600200"/>
            <a:ext cx="7887163"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6" name="Straight Connector 5"/>
          <p:cNvCxnSpPr/>
          <p:nvPr userDrawn="1"/>
        </p:nvCxnSpPr>
        <p:spPr>
          <a:xfrm>
            <a:off x="677952" y="1145784"/>
            <a:ext cx="7763031" cy="0"/>
          </a:xfrm>
          <a:prstGeom prst="line">
            <a:avLst/>
          </a:prstGeom>
          <a:ln w="12700">
            <a:solidFill>
              <a:srgbClr val="6BA04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66485187"/>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457200" rtl="0" eaLnBrk="1" latinLnBrk="0" hangingPunct="1">
        <a:spcBef>
          <a:spcPct val="0"/>
        </a:spcBef>
        <a:buNone/>
        <a:defRPr sz="2400" b="1" u="none" kern="1200" cap="all">
          <a:ln>
            <a:noFill/>
          </a:ln>
          <a:solidFill>
            <a:srgbClr val="6BA043"/>
          </a:solidFill>
          <a:latin typeface="Arial"/>
          <a:ea typeface="+mj-ea"/>
          <a:cs typeface="+mj-cs"/>
        </a:defRPr>
      </a:lvl1pPr>
    </p:titleStyle>
    <p:bodyStyle>
      <a:lvl1pPr marL="228600" indent="-228600" algn="l" defTabSz="457200" rtl="0" eaLnBrk="1" latinLnBrk="0" hangingPunct="1">
        <a:spcBef>
          <a:spcPts val="1000"/>
        </a:spcBef>
        <a:buClr>
          <a:srgbClr val="00879F"/>
        </a:buClr>
        <a:buSzPct val="125000"/>
        <a:buFont typeface="Lucida Grande"/>
        <a:buChar char="●"/>
        <a:defRPr sz="1700" kern="1200">
          <a:solidFill>
            <a:schemeClr val="tx1"/>
          </a:solidFill>
          <a:latin typeface="Arial"/>
          <a:ea typeface="+mn-ea"/>
          <a:cs typeface="+mn-cs"/>
        </a:defRPr>
      </a:lvl1pPr>
      <a:lvl2pPr marL="457200" indent="-230188" algn="l" defTabSz="457200" rtl="0" eaLnBrk="1" latinLnBrk="0" hangingPunct="1">
        <a:spcBef>
          <a:spcPts val="1000"/>
        </a:spcBef>
        <a:buClr>
          <a:srgbClr val="00879F"/>
        </a:buClr>
        <a:buSzPct val="125000"/>
        <a:buFont typeface="Lucida Grande"/>
        <a:buChar char="●"/>
        <a:tabLst>
          <a:tab pos="630238" algn="l"/>
        </a:tabLst>
        <a:defRPr sz="1500" kern="1200">
          <a:solidFill>
            <a:schemeClr val="tx1"/>
          </a:solidFill>
          <a:latin typeface="Arial"/>
          <a:ea typeface="+mn-ea"/>
          <a:cs typeface="+mn-cs"/>
        </a:defRPr>
      </a:lvl2pPr>
      <a:lvl3pPr marL="685800" indent="-231775" algn="l" defTabSz="457200" rtl="0" eaLnBrk="1" latinLnBrk="0" hangingPunct="1">
        <a:spcBef>
          <a:spcPts val="1000"/>
        </a:spcBef>
        <a:buClr>
          <a:srgbClr val="00879F"/>
        </a:buClr>
        <a:buSzPct val="125000"/>
        <a:buFont typeface="Lucida Grande"/>
        <a:buChar char="●"/>
        <a:defRPr sz="1400" kern="1200">
          <a:solidFill>
            <a:schemeClr val="tx1"/>
          </a:solidFill>
          <a:latin typeface="Arial"/>
          <a:ea typeface="+mn-ea"/>
          <a:cs typeface="+mn-cs"/>
        </a:defRPr>
      </a:lvl3pPr>
      <a:lvl4pPr marL="914400" indent="-228600" algn="l" defTabSz="457200" rtl="0" eaLnBrk="1" latinLnBrk="0" hangingPunct="1">
        <a:spcBef>
          <a:spcPts val="1000"/>
        </a:spcBef>
        <a:buClr>
          <a:srgbClr val="00879F"/>
        </a:buClr>
        <a:buSzPct val="125000"/>
        <a:buFont typeface="Lucida Grande"/>
        <a:buChar char="●"/>
        <a:defRPr sz="1300" kern="1200">
          <a:solidFill>
            <a:schemeClr val="tx1"/>
          </a:solidFill>
          <a:latin typeface="Arial"/>
          <a:ea typeface="+mn-ea"/>
          <a:cs typeface="+mn-cs"/>
        </a:defRPr>
      </a:lvl4pPr>
      <a:lvl5pPr marL="2057400" indent="-228600" algn="l" defTabSz="457200" rtl="0" eaLnBrk="1" latinLnBrk="0" hangingPunct="1">
        <a:spcBef>
          <a:spcPct val="20000"/>
        </a:spcBef>
        <a:buClr>
          <a:srgbClr val="DA5120"/>
        </a:buClr>
        <a:buSzPct val="125000"/>
        <a:buFont typeface="Lucida Grande"/>
        <a:buChar char="●"/>
        <a:defRPr sz="12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hpa.health.maryland.gov/Pages/Novel-coronavirus.aspx" TargetMode="External"/><Relationship Id="rId2" Type="http://schemas.openxmlformats.org/officeDocument/2006/relationships/hyperlink" Target="https://www.howardcountymd.gov/Departments/Health" TargetMode="External"/><Relationship Id="rId1" Type="http://schemas.openxmlformats.org/officeDocument/2006/relationships/slideLayout" Target="../slideLayouts/slideLayout2.xml"/><Relationship Id="rId5" Type="http://schemas.openxmlformats.org/officeDocument/2006/relationships/hyperlink" Target="http://who.maps.arcgis.com/apps/opsdashboard/index.html#/c88e37cfc43b4ed3baf977d77e4a0667" TargetMode="External"/><Relationship Id="rId4" Type="http://schemas.openxmlformats.org/officeDocument/2006/relationships/hyperlink" Target="https://www.cdc.gov/coronavirus/2019-ncov/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0"/>
          <p:cNvSpPr>
            <a:spLocks noGrp="1"/>
          </p:cNvSpPr>
          <p:nvPr>
            <p:ph type="body" sz="quarter" idx="11"/>
          </p:nvPr>
        </p:nvSpPr>
        <p:spPr>
          <a:xfrm>
            <a:off x="376174" y="3150769"/>
            <a:ext cx="3096232" cy="630237"/>
          </a:xfrm>
        </p:spPr>
        <p:txBody>
          <a:bodyPr lIns="0" tIns="0" rIns="0" bIns="0">
            <a:normAutofit fontScale="92500" lnSpcReduction="20000"/>
          </a:bodyPr>
          <a:lstStyle>
            <a:lvl1pPr marL="0" indent="0">
              <a:buNone/>
              <a:defRPr sz="1800" b="1" i="0">
                <a:solidFill>
                  <a:schemeClr val="bg1"/>
                </a:solidFill>
              </a:defRPr>
            </a:lvl1pPr>
          </a:lstStyle>
          <a:p>
            <a:r>
              <a:rPr lang="en-US" sz="2600" dirty="0"/>
              <a:t>A</a:t>
            </a:r>
            <a:r>
              <a:rPr lang="en-US" sz="2600" baseline="0" dirty="0"/>
              <a:t> Long Subtitle Goes Here</a:t>
            </a:r>
            <a:endParaRPr lang="en-US" sz="2600" dirty="0"/>
          </a:p>
        </p:txBody>
      </p:sp>
      <p:sp>
        <p:nvSpPr>
          <p:cNvPr id="5" name="Title 4"/>
          <p:cNvSpPr>
            <a:spLocks noGrp="1"/>
          </p:cNvSpPr>
          <p:nvPr>
            <p:ph type="ctrTitle"/>
          </p:nvPr>
        </p:nvSpPr>
        <p:spPr>
          <a:xfrm>
            <a:off x="0" y="2122281"/>
            <a:ext cx="9144000" cy="461665"/>
          </a:xfrm>
        </p:spPr>
        <p:txBody>
          <a:bodyPr/>
          <a:lstStyle/>
          <a:p>
            <a:r>
              <a:rPr lang="en-US" dirty="0"/>
              <a:t>2019 COVID-19</a:t>
            </a:r>
          </a:p>
        </p:txBody>
      </p:sp>
      <p:sp>
        <p:nvSpPr>
          <p:cNvPr id="6" name="Subtitle 5"/>
          <p:cNvSpPr>
            <a:spLocks noGrp="1"/>
          </p:cNvSpPr>
          <p:nvPr>
            <p:ph type="subTitle" idx="1"/>
          </p:nvPr>
        </p:nvSpPr>
        <p:spPr>
          <a:xfrm>
            <a:off x="1371596" y="4172674"/>
            <a:ext cx="6400800" cy="630237"/>
          </a:xfrm>
        </p:spPr>
        <p:txBody>
          <a:bodyPr/>
          <a:lstStyle/>
          <a:p>
            <a:r>
              <a:rPr lang="en-US" dirty="0"/>
              <a:t>February 12, 2020</a:t>
            </a:r>
          </a:p>
        </p:txBody>
      </p:sp>
      <p:sp>
        <p:nvSpPr>
          <p:cNvPr id="8" name="Text Placeholder 10"/>
          <p:cNvSpPr txBox="1">
            <a:spLocks/>
          </p:cNvSpPr>
          <p:nvPr/>
        </p:nvSpPr>
        <p:spPr>
          <a:xfrm>
            <a:off x="2806862" y="3270058"/>
            <a:ext cx="3991337" cy="630237"/>
          </a:xfrm>
          <a:prstGeom prst="rect">
            <a:avLst/>
          </a:prstGeom>
        </p:spPr>
        <p:txBody>
          <a:bodyPr vert="horz" lIns="0" tIns="0" rIns="0" bIns="0" rtlCol="0">
            <a:normAutofit/>
          </a:bodyPr>
          <a:lstStyle>
            <a:lvl1pPr marL="0" indent="0" algn="ctr" defTabSz="457200" rtl="0" eaLnBrk="1" latinLnBrk="0" hangingPunct="1">
              <a:spcBef>
                <a:spcPts val="1000"/>
              </a:spcBef>
              <a:buClr>
                <a:srgbClr val="00879F"/>
              </a:buClr>
              <a:buSzPct val="125000"/>
              <a:buFont typeface="Lucida Grande"/>
              <a:buNone/>
              <a:defRPr sz="1800" b="1" i="0" kern="1200">
                <a:solidFill>
                  <a:srgbClr val="00879F"/>
                </a:solidFill>
                <a:latin typeface="Arial"/>
                <a:ea typeface="+mn-ea"/>
                <a:cs typeface="+mn-cs"/>
              </a:defRPr>
            </a:lvl1pPr>
            <a:lvl2pPr marL="457200" indent="-230188" algn="l" defTabSz="457200" rtl="0" eaLnBrk="1" latinLnBrk="0" hangingPunct="1">
              <a:spcBef>
                <a:spcPts val="1000"/>
              </a:spcBef>
              <a:buClr>
                <a:srgbClr val="00879F"/>
              </a:buClr>
              <a:buSzPct val="125000"/>
              <a:buFont typeface="Lucida Grande"/>
              <a:buChar char="●"/>
              <a:tabLst>
                <a:tab pos="630238" algn="l"/>
              </a:tabLst>
              <a:defRPr sz="1500" kern="1200">
                <a:solidFill>
                  <a:schemeClr val="tx1"/>
                </a:solidFill>
                <a:latin typeface="Arial"/>
                <a:ea typeface="+mn-ea"/>
                <a:cs typeface="+mn-cs"/>
              </a:defRPr>
            </a:lvl2pPr>
            <a:lvl3pPr marL="685800" indent="-231775" algn="l" defTabSz="457200" rtl="0" eaLnBrk="1" latinLnBrk="0" hangingPunct="1">
              <a:spcBef>
                <a:spcPts val="1000"/>
              </a:spcBef>
              <a:buClr>
                <a:srgbClr val="00879F"/>
              </a:buClr>
              <a:buSzPct val="125000"/>
              <a:buFont typeface="Lucida Grande"/>
              <a:buChar char="●"/>
              <a:defRPr sz="1400" kern="1200">
                <a:solidFill>
                  <a:schemeClr val="tx1"/>
                </a:solidFill>
                <a:latin typeface="Arial"/>
                <a:ea typeface="+mn-ea"/>
                <a:cs typeface="+mn-cs"/>
              </a:defRPr>
            </a:lvl3pPr>
            <a:lvl4pPr marL="914400" indent="-228600" algn="l" defTabSz="457200" rtl="0" eaLnBrk="1" latinLnBrk="0" hangingPunct="1">
              <a:spcBef>
                <a:spcPts val="1000"/>
              </a:spcBef>
              <a:buClr>
                <a:srgbClr val="00879F"/>
              </a:buClr>
              <a:buSzPct val="125000"/>
              <a:buFont typeface="Lucida Grande"/>
              <a:buChar char="●"/>
              <a:defRPr sz="1300" kern="1200">
                <a:solidFill>
                  <a:schemeClr val="tx1"/>
                </a:solidFill>
                <a:latin typeface="Arial"/>
                <a:ea typeface="+mn-ea"/>
                <a:cs typeface="+mn-cs"/>
              </a:defRPr>
            </a:lvl4pPr>
            <a:lvl5pPr marL="2057400" indent="-228600" algn="l" defTabSz="457200" rtl="0" eaLnBrk="1" latinLnBrk="0" hangingPunct="1">
              <a:spcBef>
                <a:spcPct val="20000"/>
              </a:spcBef>
              <a:buClr>
                <a:srgbClr val="DA5120"/>
              </a:buClr>
              <a:buSzPct val="125000"/>
              <a:buFont typeface="Lucida Grande"/>
              <a:buChar char="●"/>
              <a:defRPr sz="12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l"/>
            <a:r>
              <a:rPr lang="en-US" sz="2600" dirty="0"/>
              <a:t>What You Should Know</a:t>
            </a:r>
          </a:p>
        </p:txBody>
      </p:sp>
      <p:sp>
        <p:nvSpPr>
          <p:cNvPr id="7" name="Text Placeholder 10">
            <a:extLst>
              <a:ext uri="{FF2B5EF4-FFF2-40B4-BE49-F238E27FC236}">
                <a16:creationId xmlns:a16="http://schemas.microsoft.com/office/drawing/2014/main" id="{E436B43B-9188-430E-A198-A050AF019154}"/>
              </a:ext>
            </a:extLst>
          </p:cNvPr>
          <p:cNvSpPr txBox="1">
            <a:spLocks/>
          </p:cNvSpPr>
          <p:nvPr/>
        </p:nvSpPr>
        <p:spPr>
          <a:xfrm>
            <a:off x="2576327" y="2610656"/>
            <a:ext cx="3991337" cy="630237"/>
          </a:xfrm>
          <a:prstGeom prst="rect">
            <a:avLst/>
          </a:prstGeom>
        </p:spPr>
        <p:txBody>
          <a:bodyPr vert="horz" lIns="0" tIns="0" rIns="0" bIns="0" rtlCol="0">
            <a:normAutofit/>
          </a:bodyPr>
          <a:lstStyle>
            <a:lvl1pPr marL="0" indent="0" algn="ctr" defTabSz="457200" rtl="0" eaLnBrk="1" latinLnBrk="0" hangingPunct="1">
              <a:spcBef>
                <a:spcPts val="1000"/>
              </a:spcBef>
              <a:buClr>
                <a:srgbClr val="00879F"/>
              </a:buClr>
              <a:buSzPct val="125000"/>
              <a:buFont typeface="Lucida Grande"/>
              <a:buNone/>
              <a:defRPr sz="1800" b="1" i="0" kern="1200">
                <a:solidFill>
                  <a:srgbClr val="00879F"/>
                </a:solidFill>
                <a:latin typeface="Arial"/>
                <a:ea typeface="+mn-ea"/>
                <a:cs typeface="+mn-cs"/>
              </a:defRPr>
            </a:lvl1pPr>
            <a:lvl2pPr marL="457200" indent="-230188" algn="l" defTabSz="457200" rtl="0" eaLnBrk="1" latinLnBrk="0" hangingPunct="1">
              <a:spcBef>
                <a:spcPts val="1000"/>
              </a:spcBef>
              <a:buClr>
                <a:srgbClr val="00879F"/>
              </a:buClr>
              <a:buSzPct val="125000"/>
              <a:buFont typeface="Lucida Grande"/>
              <a:buChar char="●"/>
              <a:tabLst>
                <a:tab pos="630238" algn="l"/>
              </a:tabLst>
              <a:defRPr sz="1500" kern="1200">
                <a:solidFill>
                  <a:schemeClr val="tx1"/>
                </a:solidFill>
                <a:latin typeface="Arial"/>
                <a:ea typeface="+mn-ea"/>
                <a:cs typeface="+mn-cs"/>
              </a:defRPr>
            </a:lvl2pPr>
            <a:lvl3pPr marL="685800" indent="-231775" algn="l" defTabSz="457200" rtl="0" eaLnBrk="1" latinLnBrk="0" hangingPunct="1">
              <a:spcBef>
                <a:spcPts val="1000"/>
              </a:spcBef>
              <a:buClr>
                <a:srgbClr val="00879F"/>
              </a:buClr>
              <a:buSzPct val="125000"/>
              <a:buFont typeface="Lucida Grande"/>
              <a:buChar char="●"/>
              <a:defRPr sz="1400" kern="1200">
                <a:solidFill>
                  <a:schemeClr val="tx1"/>
                </a:solidFill>
                <a:latin typeface="Arial"/>
                <a:ea typeface="+mn-ea"/>
                <a:cs typeface="+mn-cs"/>
              </a:defRPr>
            </a:lvl3pPr>
            <a:lvl4pPr marL="914400" indent="-228600" algn="l" defTabSz="457200" rtl="0" eaLnBrk="1" latinLnBrk="0" hangingPunct="1">
              <a:spcBef>
                <a:spcPts val="1000"/>
              </a:spcBef>
              <a:buClr>
                <a:srgbClr val="00879F"/>
              </a:buClr>
              <a:buSzPct val="125000"/>
              <a:buFont typeface="Lucida Grande"/>
              <a:buChar char="●"/>
              <a:defRPr sz="1300" kern="1200">
                <a:solidFill>
                  <a:schemeClr val="tx1"/>
                </a:solidFill>
                <a:latin typeface="Arial"/>
                <a:ea typeface="+mn-ea"/>
                <a:cs typeface="+mn-cs"/>
              </a:defRPr>
            </a:lvl4pPr>
            <a:lvl5pPr marL="2057400" indent="-228600" algn="l" defTabSz="457200" rtl="0" eaLnBrk="1" latinLnBrk="0" hangingPunct="1">
              <a:spcBef>
                <a:spcPct val="20000"/>
              </a:spcBef>
              <a:buClr>
                <a:srgbClr val="DA5120"/>
              </a:buClr>
              <a:buSzPct val="125000"/>
              <a:buFont typeface="Lucida Grande"/>
              <a:buChar char="●"/>
              <a:defRPr sz="12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600" dirty="0">
                <a:solidFill>
                  <a:srgbClr val="6BA043"/>
                </a:solidFill>
              </a:rPr>
              <a:t>(Novel Coronavirus)</a:t>
            </a:r>
          </a:p>
        </p:txBody>
      </p:sp>
    </p:spTree>
    <p:extLst>
      <p:ext uri="{BB962C8B-B14F-4D97-AF65-F5344CB8AC3E}">
        <p14:creationId xmlns:p14="http://schemas.microsoft.com/office/powerpoint/2010/main" val="2067914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COVID-19 (Novel Coronavirus) </a:t>
            </a:r>
          </a:p>
        </p:txBody>
      </p:sp>
      <p:sp>
        <p:nvSpPr>
          <p:cNvPr id="6" name="Content Placeholder 2">
            <a:extLst>
              <a:ext uri="{FF2B5EF4-FFF2-40B4-BE49-F238E27FC236}">
                <a16:creationId xmlns:a16="http://schemas.microsoft.com/office/drawing/2014/main" id="{40E1E1A0-BA7C-4A17-977F-F9605ADD8549}"/>
              </a:ext>
            </a:extLst>
          </p:cNvPr>
          <p:cNvSpPr>
            <a:spLocks noGrp="1"/>
          </p:cNvSpPr>
          <p:nvPr>
            <p:ph idx="1"/>
          </p:nvPr>
        </p:nvSpPr>
        <p:spPr>
          <a:xfrm>
            <a:off x="553819" y="1417638"/>
            <a:ext cx="7887163" cy="4525963"/>
          </a:xfrm>
        </p:spPr>
        <p:txBody>
          <a:bodyPr>
            <a:normAutofit fontScale="85000" lnSpcReduction="10000"/>
          </a:bodyPr>
          <a:lstStyle/>
          <a:p>
            <a:pPr marL="0" indent="0">
              <a:buNone/>
            </a:pPr>
            <a:r>
              <a:rPr lang="en-US" sz="2400" b="1" dirty="0">
                <a:solidFill>
                  <a:schemeClr val="accent5"/>
                </a:solidFill>
              </a:rPr>
              <a:t>What is it?</a:t>
            </a:r>
            <a:br>
              <a:rPr lang="en-US" dirty="0">
                <a:solidFill>
                  <a:schemeClr val="accent5"/>
                </a:solidFill>
              </a:rPr>
            </a:br>
            <a:r>
              <a:rPr lang="en-US" sz="1800" dirty="0"/>
              <a:t>A novel (new) virus, that causes respiratory illness and can spread from person to person. Coronavirus is a naturally occurring animal virus that rarely infects people. This new human Coronavirus infection was first found in individual’s in December 2019 in Wuhan City, Hubei Province, China. It was recently renamed COVID-19.</a:t>
            </a:r>
          </a:p>
          <a:p>
            <a:pPr marL="0" indent="0">
              <a:buNone/>
            </a:pPr>
            <a:br>
              <a:rPr lang="en-US" sz="2400" b="1" dirty="0">
                <a:solidFill>
                  <a:schemeClr val="accent5"/>
                </a:solidFill>
              </a:rPr>
            </a:br>
            <a:r>
              <a:rPr lang="en-US" sz="2400" b="1" dirty="0">
                <a:solidFill>
                  <a:schemeClr val="accent5"/>
                </a:solidFill>
              </a:rPr>
              <a:t>How is it spread?</a:t>
            </a:r>
          </a:p>
          <a:p>
            <a:pPr lvl="1">
              <a:spcBef>
                <a:spcPts val="0"/>
              </a:spcBef>
              <a:buFont typeface="Wingdings" panose="05000000000000000000" pitchFamily="2" charset="2"/>
              <a:buChar char="§"/>
            </a:pPr>
            <a:r>
              <a:rPr lang="en-US" sz="1800" dirty="0"/>
              <a:t>Close personal contact, within 6 feet, of an infected person’s cough or sneeze, similar to influenza virus.</a:t>
            </a:r>
          </a:p>
          <a:p>
            <a:pPr lvl="1">
              <a:spcBef>
                <a:spcPts val="0"/>
              </a:spcBef>
              <a:buFont typeface="Wingdings" panose="05000000000000000000" pitchFamily="2" charset="2"/>
              <a:buChar char="§"/>
            </a:pPr>
            <a:r>
              <a:rPr lang="en-US" sz="1800" dirty="0"/>
              <a:t>Touching a surface with the virus on it, then touching your mouth, nose or eyes.</a:t>
            </a:r>
          </a:p>
          <a:p>
            <a:pPr lvl="1">
              <a:spcBef>
                <a:spcPts val="0"/>
              </a:spcBef>
              <a:buFont typeface="Wingdings" panose="05000000000000000000" pitchFamily="2" charset="2"/>
              <a:buChar char="§"/>
            </a:pPr>
            <a:r>
              <a:rPr lang="en-US" sz="1800" dirty="0"/>
              <a:t>We are still learning more about its spread.</a:t>
            </a:r>
            <a:r>
              <a:rPr lang="en-US" dirty="0"/>
              <a:t> </a:t>
            </a:r>
            <a:r>
              <a:rPr lang="en-US" sz="1800" dirty="0"/>
              <a:t>Right now, the greatest risk of infection is for people in China or people who have traveled to China. </a:t>
            </a:r>
          </a:p>
          <a:p>
            <a:pPr marL="0" indent="0">
              <a:buNone/>
            </a:pPr>
            <a:br>
              <a:rPr lang="en-US" sz="2400" b="1" dirty="0">
                <a:solidFill>
                  <a:schemeClr val="accent5"/>
                </a:solidFill>
              </a:rPr>
            </a:br>
            <a:r>
              <a:rPr lang="en-US" sz="2400" b="1" dirty="0">
                <a:solidFill>
                  <a:schemeClr val="accent5"/>
                </a:solidFill>
              </a:rPr>
              <a:t>What are the symptoms?</a:t>
            </a:r>
          </a:p>
          <a:p>
            <a:pPr lvl="1">
              <a:spcBef>
                <a:spcPts val="0"/>
              </a:spcBef>
              <a:buFont typeface="Wingdings" panose="05000000000000000000" pitchFamily="2" charset="2"/>
              <a:buChar char="§"/>
            </a:pPr>
            <a:r>
              <a:rPr lang="en-US" sz="1800" dirty="0"/>
              <a:t>Fever</a:t>
            </a:r>
          </a:p>
          <a:p>
            <a:pPr lvl="1">
              <a:spcBef>
                <a:spcPts val="0"/>
              </a:spcBef>
              <a:buFont typeface="Wingdings" panose="05000000000000000000" pitchFamily="2" charset="2"/>
              <a:buChar char="§"/>
            </a:pPr>
            <a:r>
              <a:rPr lang="en-US" sz="1800" dirty="0"/>
              <a:t>Cough</a:t>
            </a:r>
          </a:p>
          <a:p>
            <a:pPr lvl="1">
              <a:spcBef>
                <a:spcPts val="0"/>
              </a:spcBef>
              <a:buFont typeface="Wingdings" panose="05000000000000000000" pitchFamily="2" charset="2"/>
              <a:buChar char="§"/>
            </a:pPr>
            <a:r>
              <a:rPr lang="en-US" sz="1800" dirty="0"/>
              <a:t>Shortness of breath</a:t>
            </a:r>
          </a:p>
        </p:txBody>
      </p:sp>
    </p:spTree>
    <p:extLst>
      <p:ext uri="{BB962C8B-B14F-4D97-AF65-F5344CB8AC3E}">
        <p14:creationId xmlns:p14="http://schemas.microsoft.com/office/powerpoint/2010/main" val="807216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a:t>
            </a:r>
          </a:p>
        </p:txBody>
      </p:sp>
      <p:sp>
        <p:nvSpPr>
          <p:cNvPr id="7" name="Content Placeholder 2">
            <a:extLst>
              <a:ext uri="{FF2B5EF4-FFF2-40B4-BE49-F238E27FC236}">
                <a16:creationId xmlns:a16="http://schemas.microsoft.com/office/drawing/2014/main" id="{388F86ED-B856-40D7-89EF-20A79EF9FFCF}"/>
              </a:ext>
            </a:extLst>
          </p:cNvPr>
          <p:cNvSpPr>
            <a:spLocks noGrp="1"/>
          </p:cNvSpPr>
          <p:nvPr>
            <p:ph idx="1"/>
          </p:nvPr>
        </p:nvSpPr>
        <p:spPr/>
        <p:txBody>
          <a:bodyPr>
            <a:normAutofit fontScale="55000" lnSpcReduction="20000"/>
          </a:bodyPr>
          <a:lstStyle/>
          <a:p>
            <a:pPr marL="0" indent="0">
              <a:buNone/>
            </a:pPr>
            <a:r>
              <a:rPr lang="en-US" sz="3600" b="1" dirty="0">
                <a:solidFill>
                  <a:schemeClr val="accent5"/>
                </a:solidFill>
              </a:rPr>
              <a:t>How do you avoid getting the infection?</a:t>
            </a:r>
          </a:p>
          <a:p>
            <a:pPr marL="0" indent="0">
              <a:buNone/>
            </a:pPr>
            <a:br>
              <a:rPr lang="en-US" sz="3600" b="1" dirty="0">
                <a:solidFill>
                  <a:schemeClr val="accent5"/>
                </a:solidFill>
              </a:rPr>
            </a:br>
            <a:r>
              <a:rPr lang="en-US" sz="3600" dirty="0"/>
              <a:t>General cold and flu season precautions:</a:t>
            </a:r>
            <a:endParaRPr lang="en-US" sz="3600" b="1" dirty="0">
              <a:solidFill>
                <a:schemeClr val="accent5"/>
              </a:solidFill>
            </a:endParaRPr>
          </a:p>
          <a:p>
            <a:pPr lvl="1">
              <a:spcBef>
                <a:spcPts val="0"/>
              </a:spcBef>
              <a:buFont typeface="Wingdings" panose="05000000000000000000" pitchFamily="2" charset="2"/>
              <a:buChar char="§"/>
            </a:pPr>
            <a:r>
              <a:rPr lang="en-US" sz="3600" dirty="0"/>
              <a:t>Avoid close contact with people who are sick.</a:t>
            </a:r>
          </a:p>
          <a:p>
            <a:pPr lvl="1">
              <a:spcBef>
                <a:spcPts val="0"/>
              </a:spcBef>
              <a:buFont typeface="Wingdings" panose="05000000000000000000" pitchFamily="2" charset="2"/>
              <a:buChar char="§"/>
            </a:pPr>
            <a:r>
              <a:rPr lang="en-US" sz="3600" dirty="0"/>
              <a:t>Cover your cough/sneeze with a tissue and throw the tissue away. </a:t>
            </a:r>
          </a:p>
          <a:p>
            <a:pPr lvl="1">
              <a:spcBef>
                <a:spcPts val="0"/>
              </a:spcBef>
              <a:buFont typeface="Wingdings" panose="05000000000000000000" pitchFamily="2" charset="2"/>
              <a:buChar char="§"/>
            </a:pPr>
            <a:r>
              <a:rPr lang="en-US" sz="3600" dirty="0"/>
              <a:t>Clean and disinfect hands frequently, especially after touching objects and surfaces.</a:t>
            </a:r>
          </a:p>
          <a:p>
            <a:pPr lvl="1">
              <a:spcBef>
                <a:spcPts val="0"/>
              </a:spcBef>
              <a:buFont typeface="Wingdings" panose="05000000000000000000" pitchFamily="2" charset="2"/>
              <a:buChar char="§"/>
            </a:pPr>
            <a:r>
              <a:rPr lang="en-US" sz="3600" dirty="0"/>
              <a:t>Wash your hands thoroughly and often with soap and warm water.</a:t>
            </a:r>
          </a:p>
          <a:p>
            <a:pPr lvl="1">
              <a:spcBef>
                <a:spcPts val="0"/>
              </a:spcBef>
              <a:buFont typeface="Wingdings" panose="05000000000000000000" pitchFamily="2" charset="2"/>
              <a:buChar char="§"/>
            </a:pPr>
            <a:r>
              <a:rPr lang="en-US" sz="3600" dirty="0"/>
              <a:t>Avoid touching your mouth, eyes and nose with unwashed hands.</a:t>
            </a:r>
          </a:p>
          <a:p>
            <a:pPr lvl="1">
              <a:spcBef>
                <a:spcPts val="0"/>
              </a:spcBef>
              <a:buFont typeface="Wingdings" panose="05000000000000000000" pitchFamily="2" charset="2"/>
              <a:buChar char="§"/>
            </a:pPr>
            <a:r>
              <a:rPr lang="en-US" sz="3600" dirty="0"/>
              <a:t>See your healthcare provider when sick. </a:t>
            </a:r>
          </a:p>
          <a:p>
            <a:pPr marL="227012" lvl="1" indent="0">
              <a:spcBef>
                <a:spcPts val="0"/>
              </a:spcBef>
              <a:buNone/>
            </a:pPr>
            <a:br>
              <a:rPr lang="en-US" sz="3100" dirty="0"/>
            </a:br>
            <a:endParaRPr lang="en-US" sz="2400" b="1" dirty="0">
              <a:solidFill>
                <a:schemeClr val="accent5"/>
              </a:solidFill>
            </a:endParaRPr>
          </a:p>
          <a:p>
            <a:pPr marL="0" indent="0">
              <a:buNone/>
            </a:pPr>
            <a:br>
              <a:rPr lang="en-US" sz="1800" dirty="0">
                <a:solidFill>
                  <a:schemeClr val="accent5"/>
                </a:solidFill>
              </a:rPr>
            </a:br>
            <a:r>
              <a:rPr lang="en-US" sz="1800" dirty="0">
                <a:solidFill>
                  <a:schemeClr val="accent5"/>
                </a:solidFill>
              </a:rPr>
              <a:t>	</a:t>
            </a:r>
            <a:endParaRPr lang="en-US" sz="1800" dirty="0"/>
          </a:p>
        </p:txBody>
      </p:sp>
    </p:spTree>
    <p:extLst>
      <p:ext uri="{BB962C8B-B14F-4D97-AF65-F5344CB8AC3E}">
        <p14:creationId xmlns:p14="http://schemas.microsoft.com/office/powerpoint/2010/main" val="2798070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Travel guidance</a:t>
            </a:r>
          </a:p>
        </p:txBody>
      </p:sp>
      <p:sp>
        <p:nvSpPr>
          <p:cNvPr id="7" name="Content Placeholder 2">
            <a:extLst>
              <a:ext uri="{FF2B5EF4-FFF2-40B4-BE49-F238E27FC236}">
                <a16:creationId xmlns:a16="http://schemas.microsoft.com/office/drawing/2014/main" id="{CF5204CA-26DC-4D0B-9822-352A0798C67F}"/>
              </a:ext>
            </a:extLst>
          </p:cNvPr>
          <p:cNvSpPr>
            <a:spLocks noGrp="1"/>
          </p:cNvSpPr>
          <p:nvPr>
            <p:ph idx="1"/>
          </p:nvPr>
        </p:nvSpPr>
        <p:spPr>
          <a:xfrm>
            <a:off x="553819" y="1333982"/>
            <a:ext cx="7887163" cy="4525963"/>
          </a:xfrm>
        </p:spPr>
        <p:txBody>
          <a:bodyPr>
            <a:normAutofit fontScale="92500"/>
          </a:bodyPr>
          <a:lstStyle/>
          <a:p>
            <a:pPr marL="0" indent="0">
              <a:buNone/>
            </a:pPr>
            <a:r>
              <a:rPr lang="en-US" sz="2200" b="1" dirty="0">
                <a:solidFill>
                  <a:schemeClr val="accent5"/>
                </a:solidFill>
              </a:rPr>
              <a:t>CDC recommends that travelers avoid all nonessential travel to China at this time.</a:t>
            </a:r>
          </a:p>
          <a:p>
            <a:pPr marL="0" indent="0">
              <a:buNone/>
            </a:pPr>
            <a:endParaRPr lang="en-US" sz="2200" b="1" dirty="0">
              <a:solidFill>
                <a:schemeClr val="accent5"/>
              </a:solidFill>
            </a:endParaRPr>
          </a:p>
          <a:p>
            <a:pPr marL="0" indent="0">
              <a:buNone/>
            </a:pPr>
            <a:r>
              <a:rPr lang="en-US" sz="2200" b="1" dirty="0">
                <a:solidFill>
                  <a:schemeClr val="accent5"/>
                </a:solidFill>
              </a:rPr>
              <a:t>What should I do if I recently traveled from China?</a:t>
            </a:r>
          </a:p>
          <a:p>
            <a:r>
              <a:rPr lang="en-US" sz="1800" dirty="0"/>
              <a:t>Travelers are required to be monitored for up to 14 days after leaving China. US Customs is monitoring and evaluating all return travelers at airports. </a:t>
            </a:r>
          </a:p>
          <a:p>
            <a:r>
              <a:rPr lang="en-US" sz="1800" dirty="0"/>
              <a:t>Public Health agencies are following travelers and providing guidance per CDC protocols, which include:</a:t>
            </a:r>
          </a:p>
          <a:p>
            <a:pPr lvl="1"/>
            <a:r>
              <a:rPr lang="en-US" sz="1600" dirty="0"/>
              <a:t>Take your temperature with a thermometer daily and reporting symptoms.</a:t>
            </a:r>
          </a:p>
          <a:p>
            <a:pPr lvl="1"/>
            <a:r>
              <a:rPr lang="en-US" sz="1600" dirty="0"/>
              <a:t>If you develop a fever (100.4F/38C or higher), cough, or have difficulty breathing:</a:t>
            </a:r>
          </a:p>
          <a:p>
            <a:pPr lvl="2">
              <a:spcBef>
                <a:spcPts val="400"/>
              </a:spcBef>
              <a:buFont typeface="Wingdings" panose="05000000000000000000" pitchFamily="2" charset="2"/>
              <a:buChar char="§"/>
            </a:pPr>
            <a:r>
              <a:rPr lang="en-US" sz="1500" dirty="0"/>
              <a:t>Call your medical provider to seek care and guidance.</a:t>
            </a:r>
          </a:p>
          <a:p>
            <a:pPr lvl="2">
              <a:spcBef>
                <a:spcPts val="400"/>
              </a:spcBef>
              <a:buFont typeface="Wingdings" panose="05000000000000000000" pitchFamily="2" charset="2"/>
              <a:buChar char="§"/>
            </a:pPr>
            <a:r>
              <a:rPr lang="en-US" sz="1500" dirty="0"/>
              <a:t>If you can’t reach your medical provider, call the health department</a:t>
            </a:r>
          </a:p>
          <a:p>
            <a:pPr lvl="2">
              <a:spcBef>
                <a:spcPts val="400"/>
              </a:spcBef>
              <a:buFont typeface="Wingdings" panose="05000000000000000000" pitchFamily="2" charset="2"/>
              <a:buChar char="§"/>
            </a:pPr>
            <a:r>
              <a:rPr lang="en-US" sz="1500" dirty="0"/>
              <a:t>Tell your provider that you were in China BEFORE going to your visit.</a:t>
            </a:r>
          </a:p>
          <a:p>
            <a:endParaRPr lang="en-US" dirty="0"/>
          </a:p>
        </p:txBody>
      </p:sp>
    </p:spTree>
    <p:extLst>
      <p:ext uri="{BB962C8B-B14F-4D97-AF65-F5344CB8AC3E}">
        <p14:creationId xmlns:p14="http://schemas.microsoft.com/office/powerpoint/2010/main" val="1140637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Further information</a:t>
            </a:r>
          </a:p>
        </p:txBody>
      </p:sp>
      <p:sp>
        <p:nvSpPr>
          <p:cNvPr id="7" name="Content Placeholder 2">
            <a:extLst>
              <a:ext uri="{FF2B5EF4-FFF2-40B4-BE49-F238E27FC236}">
                <a16:creationId xmlns:a16="http://schemas.microsoft.com/office/drawing/2014/main" id="{B5877C4C-EDEC-4C55-A65A-3D8423803966}"/>
              </a:ext>
            </a:extLst>
          </p:cNvPr>
          <p:cNvSpPr>
            <a:spLocks noGrp="1"/>
          </p:cNvSpPr>
          <p:nvPr>
            <p:ph idx="1"/>
          </p:nvPr>
        </p:nvSpPr>
        <p:spPr/>
        <p:txBody>
          <a:bodyPr>
            <a:normAutofit/>
          </a:bodyPr>
          <a:lstStyle/>
          <a:p>
            <a:pPr marL="0" indent="0">
              <a:spcBef>
                <a:spcPts val="400"/>
              </a:spcBef>
              <a:buNone/>
            </a:pPr>
            <a:r>
              <a:rPr lang="en-US" sz="1800" b="1" dirty="0">
                <a:solidFill>
                  <a:schemeClr val="accent5"/>
                </a:solidFill>
              </a:rPr>
              <a:t>Where can I find more information?</a:t>
            </a:r>
            <a:br>
              <a:rPr lang="en-US" sz="1800" b="1" dirty="0">
                <a:solidFill>
                  <a:schemeClr val="accent5"/>
                </a:solidFill>
              </a:rPr>
            </a:br>
            <a:r>
              <a:rPr lang="en-US" sz="1200" b="1" dirty="0">
                <a:solidFill>
                  <a:schemeClr val="accent5"/>
                </a:solidFill>
              </a:rPr>
              <a:t>	</a:t>
            </a:r>
            <a:br>
              <a:rPr lang="en-US" sz="1200" dirty="0"/>
            </a:br>
            <a:r>
              <a:rPr lang="en-US" sz="1400" b="1" dirty="0"/>
              <a:t>Howard County Health Department </a:t>
            </a:r>
            <a:r>
              <a:rPr lang="en-US" sz="1200" dirty="0"/>
              <a:t>	</a:t>
            </a:r>
          </a:p>
          <a:p>
            <a:pPr marL="0" indent="0">
              <a:spcBef>
                <a:spcPts val="400"/>
              </a:spcBef>
              <a:buNone/>
            </a:pPr>
            <a:r>
              <a:rPr lang="en-US" sz="1200" dirty="0">
                <a:hlinkClick r:id="rId2"/>
              </a:rPr>
              <a:t>https://www.howardcountymd.gov/Departments/Health</a:t>
            </a:r>
            <a:br>
              <a:rPr lang="en-US" sz="1200" dirty="0">
                <a:solidFill>
                  <a:schemeClr val="accent5"/>
                </a:solidFill>
              </a:rPr>
            </a:br>
            <a:r>
              <a:rPr lang="en-US" sz="1200" dirty="0"/>
              <a:t>410-313-6300</a:t>
            </a:r>
          </a:p>
          <a:p>
            <a:pPr marL="0" indent="0">
              <a:spcBef>
                <a:spcPts val="400"/>
              </a:spcBef>
              <a:buNone/>
            </a:pPr>
            <a:r>
              <a:rPr lang="en-US" sz="1200" b="1" dirty="0"/>
              <a:t>Communicable Disease Program  410-313-6284</a:t>
            </a:r>
          </a:p>
          <a:p>
            <a:pPr marL="0" indent="0">
              <a:spcBef>
                <a:spcPts val="400"/>
              </a:spcBef>
              <a:buNone/>
            </a:pPr>
            <a:r>
              <a:rPr lang="en-US" sz="1200" dirty="0">
                <a:solidFill>
                  <a:schemeClr val="accent5"/>
                </a:solidFill>
              </a:rPr>
              <a:t>	</a:t>
            </a:r>
          </a:p>
          <a:p>
            <a:pPr marL="0" indent="0">
              <a:spcBef>
                <a:spcPts val="400"/>
              </a:spcBef>
              <a:buNone/>
            </a:pPr>
            <a:r>
              <a:rPr lang="en-US" sz="1400" b="1" dirty="0"/>
              <a:t>Maryland Department of Health</a:t>
            </a:r>
          </a:p>
          <a:p>
            <a:pPr marL="0" indent="0">
              <a:spcBef>
                <a:spcPts val="400"/>
              </a:spcBef>
              <a:buNone/>
            </a:pPr>
            <a:r>
              <a:rPr lang="en-US" sz="1200" dirty="0">
                <a:hlinkClick r:id="rId3"/>
              </a:rPr>
              <a:t>https://phpa.health.maryland.gov/Pages/Novel-coronavirus.aspx</a:t>
            </a:r>
            <a:endParaRPr lang="en-US" sz="1200" dirty="0"/>
          </a:p>
          <a:p>
            <a:pPr marL="0" indent="0">
              <a:buNone/>
            </a:pPr>
            <a:r>
              <a:rPr lang="en-US" sz="1200" dirty="0">
                <a:solidFill>
                  <a:schemeClr val="accent5"/>
                </a:solidFill>
              </a:rPr>
              <a:t>	</a:t>
            </a:r>
          </a:p>
          <a:p>
            <a:pPr marL="0" indent="0">
              <a:spcBef>
                <a:spcPts val="400"/>
              </a:spcBef>
              <a:buNone/>
            </a:pPr>
            <a:r>
              <a:rPr lang="en-US" sz="1400" b="1" dirty="0"/>
              <a:t>Center for Disease Control</a:t>
            </a:r>
          </a:p>
          <a:p>
            <a:pPr marL="0" indent="0">
              <a:spcBef>
                <a:spcPts val="400"/>
              </a:spcBef>
              <a:buNone/>
            </a:pPr>
            <a:r>
              <a:rPr lang="en-US" sz="1200" dirty="0">
                <a:hlinkClick r:id="rId4"/>
              </a:rPr>
              <a:t>https://www.cdc.gov/coronavirus/2019-ncov/index.html</a:t>
            </a:r>
            <a:endParaRPr lang="en-US" sz="1200" dirty="0"/>
          </a:p>
          <a:p>
            <a:pPr marL="0" indent="0">
              <a:spcBef>
                <a:spcPts val="400"/>
              </a:spcBef>
              <a:buNone/>
            </a:pPr>
            <a:endParaRPr lang="en-US" sz="1200" dirty="0">
              <a:solidFill>
                <a:schemeClr val="accent5"/>
              </a:solidFill>
            </a:endParaRPr>
          </a:p>
          <a:p>
            <a:pPr marL="0" indent="0">
              <a:spcBef>
                <a:spcPts val="400"/>
              </a:spcBef>
              <a:buNone/>
            </a:pPr>
            <a:r>
              <a:rPr lang="en-US" sz="1400" b="1" dirty="0"/>
              <a:t>World Health Organization </a:t>
            </a:r>
            <a:r>
              <a:rPr lang="en-US" sz="1200" u="sng" dirty="0">
                <a:hlinkClick r:id="rId5"/>
              </a:rPr>
              <a:t>http://who.maps.arcgis.com/apps/opsdashboard/index.html#/c88e37cfc43b4ed3baf977d77e4a0667</a:t>
            </a:r>
            <a:endParaRPr lang="en-US" sz="1200" dirty="0"/>
          </a:p>
          <a:p>
            <a:pPr marL="0" indent="0">
              <a:spcBef>
                <a:spcPts val="400"/>
              </a:spcBef>
              <a:buNone/>
            </a:pPr>
            <a:endParaRPr lang="en-US" sz="1200" dirty="0">
              <a:solidFill>
                <a:schemeClr val="accent5"/>
              </a:solidFill>
            </a:endParaRPr>
          </a:p>
          <a:p>
            <a:pPr>
              <a:buFont typeface="Wingdings" panose="05000000000000000000" pitchFamily="2" charset="2"/>
              <a:buChar char="§"/>
            </a:pPr>
            <a:endParaRPr lang="en-US" sz="1200" dirty="0">
              <a:solidFill>
                <a:schemeClr val="accent5"/>
              </a:solidFill>
            </a:endParaRPr>
          </a:p>
          <a:p>
            <a:pPr marL="0" indent="0">
              <a:buNone/>
            </a:pPr>
            <a:endParaRPr lang="en-US" sz="1300" dirty="0"/>
          </a:p>
        </p:txBody>
      </p:sp>
    </p:spTree>
    <p:extLst>
      <p:ext uri="{BB962C8B-B14F-4D97-AF65-F5344CB8AC3E}">
        <p14:creationId xmlns:p14="http://schemas.microsoft.com/office/powerpoint/2010/main" val="1183452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902</TotalTime>
  <Words>183</Words>
  <Application>Microsoft Office PowerPoint</Application>
  <PresentationFormat>On-screen Show (4:3)</PresentationFormat>
  <Paragraphs>50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Lucida Grande</vt:lpstr>
      <vt:lpstr>Wingdings</vt:lpstr>
      <vt:lpstr>Office Theme</vt:lpstr>
      <vt:lpstr>2019 COVID-19</vt:lpstr>
      <vt:lpstr>About COVID-19 (Novel Coronavirus) </vt:lpstr>
      <vt:lpstr>Prevention</vt:lpstr>
      <vt:lpstr>Travel guidance</vt:lpstr>
      <vt:lpstr>Further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 york</dc:creator>
  <cp:lastModifiedBy>DeHernandez, Lisa</cp:lastModifiedBy>
  <cp:revision>27</cp:revision>
  <dcterms:created xsi:type="dcterms:W3CDTF">2017-10-25T22:43:58Z</dcterms:created>
  <dcterms:modified xsi:type="dcterms:W3CDTF">2020-02-12T21:03:11Z</dcterms:modified>
</cp:coreProperties>
</file>