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338" r:id="rId3"/>
    <p:sldId id="257" r:id="rId4"/>
    <p:sldId id="258" r:id="rId5"/>
    <p:sldId id="299" r:id="rId6"/>
    <p:sldId id="349" r:id="rId7"/>
    <p:sldId id="259" r:id="rId8"/>
    <p:sldId id="339" r:id="rId9"/>
    <p:sldId id="281" r:id="rId10"/>
    <p:sldId id="283" r:id="rId11"/>
    <p:sldId id="282" r:id="rId12"/>
    <p:sldId id="290" r:id="rId13"/>
    <p:sldId id="342" r:id="rId14"/>
    <p:sldId id="345" r:id="rId15"/>
    <p:sldId id="351" r:id="rId16"/>
    <p:sldId id="347" r:id="rId17"/>
    <p:sldId id="293" r:id="rId18"/>
    <p:sldId id="340" r:id="rId19"/>
    <p:sldId id="348" r:id="rId20"/>
    <p:sldId id="265" r:id="rId21"/>
    <p:sldId id="267" r:id="rId22"/>
    <p:sldId id="304" r:id="rId23"/>
    <p:sldId id="298" r:id="rId24"/>
    <p:sldId id="300" r:id="rId25"/>
    <p:sldId id="344" r:id="rId26"/>
    <p:sldId id="336" r:id="rId27"/>
    <p:sldId id="341" r:id="rId28"/>
    <p:sldId id="295" r:id="rId29"/>
    <p:sldId id="296" r:id="rId30"/>
    <p:sldId id="297" r:id="rId31"/>
    <p:sldId id="301" r:id="rId32"/>
    <p:sldId id="269" r:id="rId33"/>
    <p:sldId id="337" r:id="rId34"/>
  </p:sldIdLst>
  <p:sldSz cx="9144000" cy="6858000" type="screen4x3"/>
  <p:notesSz cx="6934200" cy="9232900"/>
  <p:defaultTextStyle>
    <a:defPPr>
      <a:defRPr lang="en-US"/>
    </a:defPPr>
    <a:lvl1pPr algn="l" rtl="0" eaLnBrk="0" fontAlgn="base" hangingPunct="0">
      <a:spcBef>
        <a:spcPct val="0"/>
      </a:spcBef>
      <a:spcAft>
        <a:spcPct val="0"/>
      </a:spcAft>
      <a:defRPr sz="2400" b="1" kern="1200">
        <a:solidFill>
          <a:srgbClr val="DDDDDD"/>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rgbClr val="DDDDDD"/>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rgbClr val="DDDDDD"/>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rgbClr val="DDDDDD"/>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rgbClr val="DDDDDD"/>
        </a:solidFill>
        <a:latin typeface="Times New Roman" panose="02020603050405020304" pitchFamily="18" charset="0"/>
        <a:ea typeface="+mn-ea"/>
        <a:cs typeface="+mn-cs"/>
      </a:defRPr>
    </a:lvl5pPr>
    <a:lvl6pPr marL="2286000" algn="l" defTabSz="914400" rtl="0" eaLnBrk="1" latinLnBrk="0" hangingPunct="1">
      <a:defRPr sz="2400" b="1" kern="1200">
        <a:solidFill>
          <a:srgbClr val="DDDDDD"/>
        </a:solidFill>
        <a:latin typeface="Times New Roman" panose="02020603050405020304" pitchFamily="18" charset="0"/>
        <a:ea typeface="+mn-ea"/>
        <a:cs typeface="+mn-cs"/>
      </a:defRPr>
    </a:lvl6pPr>
    <a:lvl7pPr marL="2743200" algn="l" defTabSz="914400" rtl="0" eaLnBrk="1" latinLnBrk="0" hangingPunct="1">
      <a:defRPr sz="2400" b="1" kern="1200">
        <a:solidFill>
          <a:srgbClr val="DDDDDD"/>
        </a:solidFill>
        <a:latin typeface="Times New Roman" panose="02020603050405020304" pitchFamily="18" charset="0"/>
        <a:ea typeface="+mn-ea"/>
        <a:cs typeface="+mn-cs"/>
      </a:defRPr>
    </a:lvl7pPr>
    <a:lvl8pPr marL="3200400" algn="l" defTabSz="914400" rtl="0" eaLnBrk="1" latinLnBrk="0" hangingPunct="1">
      <a:defRPr sz="2400" b="1" kern="1200">
        <a:solidFill>
          <a:srgbClr val="DDDDDD"/>
        </a:solidFill>
        <a:latin typeface="Times New Roman" panose="02020603050405020304" pitchFamily="18" charset="0"/>
        <a:ea typeface="+mn-ea"/>
        <a:cs typeface="+mn-cs"/>
      </a:defRPr>
    </a:lvl8pPr>
    <a:lvl9pPr marL="3657600" algn="l" defTabSz="914400" rtl="0" eaLnBrk="1" latinLnBrk="0" hangingPunct="1">
      <a:defRPr sz="2400" b="1" kern="1200">
        <a:solidFill>
          <a:srgbClr val="DDDDDD"/>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CC00"/>
    <a:srgbClr val="0099FF"/>
    <a:srgbClr val="9FB2E9"/>
    <a:srgbClr val="DDDDDD"/>
    <a:srgbClr val="002060"/>
    <a:srgbClr val="BD010A"/>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74" autoAdjust="0"/>
    <p:restoredTop sz="94928" autoAdjust="0"/>
  </p:normalViewPr>
  <p:slideViewPr>
    <p:cSldViewPr snapToObjects="1">
      <p:cViewPr varScale="1">
        <p:scale>
          <a:sx n="74" d="100"/>
          <a:sy n="74" d="100"/>
        </p:scale>
        <p:origin x="-1368" y="-96"/>
      </p:cViewPr>
      <p:guideLst>
        <p:guide orient="horz" pos="216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varScale="1">
      <p:scale>
        <a:sx n="1" d="1"/>
        <a:sy n="1" d="1"/>
      </p:scale>
      <p:origin x="0" y="0"/>
    </p:cViewPr>
  </p:sorterViewPr>
  <p:notesViewPr>
    <p:cSldViewPr snapToObjects="1">
      <p:cViewPr>
        <p:scale>
          <a:sx n="100" d="100"/>
          <a:sy n="100" d="100"/>
        </p:scale>
        <p:origin x="-1524" y="72"/>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800C9705-4F28-4EE5-B566-8AAC4EC352D8}"/>
              </a:ext>
            </a:extLst>
          </p:cNvPr>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87389" tIns="43695" rIns="87389" bIns="43695" numCol="1" anchor="t" anchorCtr="0" compatLnSpc="1">
            <a:prstTxWarp prst="textNoShape">
              <a:avLst/>
            </a:prstTxWarp>
          </a:bodyPr>
          <a:lstStyle>
            <a:lvl1pPr defTabSz="873125" eaLnBrk="1" hangingPunct="1">
              <a:defRPr sz="1100" b="0">
                <a:solidFill>
                  <a:schemeClr val="tx1"/>
                </a:solidFill>
                <a:latin typeface="Arial" charset="0"/>
              </a:defRPr>
            </a:lvl1pPr>
          </a:lstStyle>
          <a:p>
            <a:pPr>
              <a:defRPr/>
            </a:pPr>
            <a:endParaRPr lang="en-US"/>
          </a:p>
        </p:txBody>
      </p:sp>
      <p:sp>
        <p:nvSpPr>
          <p:cNvPr id="188419" name="Rectangle 3">
            <a:extLst>
              <a:ext uri="{FF2B5EF4-FFF2-40B4-BE49-F238E27FC236}">
                <a16:creationId xmlns:a16="http://schemas.microsoft.com/office/drawing/2014/main" id="{11C6DAA2-FE84-433D-A4C7-9B5ACB2C1FD3}"/>
              </a:ext>
            </a:extLst>
          </p:cNvPr>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87389" tIns="43695" rIns="87389" bIns="43695" numCol="1" anchor="t" anchorCtr="0" compatLnSpc="1">
            <a:prstTxWarp prst="textNoShape">
              <a:avLst/>
            </a:prstTxWarp>
          </a:bodyPr>
          <a:lstStyle>
            <a:lvl1pPr algn="r" defTabSz="873125" eaLnBrk="1" hangingPunct="1">
              <a:defRPr sz="1100" b="0">
                <a:solidFill>
                  <a:schemeClr val="tx1"/>
                </a:solidFill>
                <a:latin typeface="Arial" charset="0"/>
              </a:defRPr>
            </a:lvl1pPr>
          </a:lstStyle>
          <a:p>
            <a:pPr>
              <a:defRPr/>
            </a:pPr>
            <a:endParaRPr lang="en-US"/>
          </a:p>
        </p:txBody>
      </p:sp>
      <p:sp>
        <p:nvSpPr>
          <p:cNvPr id="188420" name="Rectangle 4">
            <a:extLst>
              <a:ext uri="{FF2B5EF4-FFF2-40B4-BE49-F238E27FC236}">
                <a16:creationId xmlns:a16="http://schemas.microsoft.com/office/drawing/2014/main" id="{FDB4EF8C-59E3-490E-8967-C489FF82B859}"/>
              </a:ext>
            </a:extLst>
          </p:cNvPr>
          <p:cNvSpPr>
            <a:spLocks noGrp="1" noChangeArrowheads="1"/>
          </p:cNvSpPr>
          <p:nvPr>
            <p:ph type="ftr" sz="quarter" idx="2"/>
          </p:nvPr>
        </p:nvSpPr>
        <p:spPr bwMode="auto">
          <a:xfrm>
            <a:off x="0" y="8770938"/>
            <a:ext cx="3005138" cy="460375"/>
          </a:xfrm>
          <a:prstGeom prst="rect">
            <a:avLst/>
          </a:prstGeom>
          <a:noFill/>
          <a:ln w="9525">
            <a:noFill/>
            <a:miter lim="800000"/>
            <a:headEnd/>
            <a:tailEnd/>
          </a:ln>
          <a:effectLst/>
        </p:spPr>
        <p:txBody>
          <a:bodyPr vert="horz" wrap="square" lIns="87389" tIns="43695" rIns="87389" bIns="43695" numCol="1" anchor="b" anchorCtr="0" compatLnSpc="1">
            <a:prstTxWarp prst="textNoShape">
              <a:avLst/>
            </a:prstTxWarp>
          </a:bodyPr>
          <a:lstStyle>
            <a:lvl1pPr defTabSz="873125" eaLnBrk="1" hangingPunct="1">
              <a:defRPr sz="1100" b="0">
                <a:solidFill>
                  <a:schemeClr val="tx1"/>
                </a:solidFill>
                <a:latin typeface="Arial" charset="0"/>
              </a:defRPr>
            </a:lvl1pPr>
          </a:lstStyle>
          <a:p>
            <a:pPr>
              <a:defRPr/>
            </a:pPr>
            <a:endParaRPr lang="en-US"/>
          </a:p>
        </p:txBody>
      </p:sp>
      <p:sp>
        <p:nvSpPr>
          <p:cNvPr id="188421" name="Rectangle 5">
            <a:extLst>
              <a:ext uri="{FF2B5EF4-FFF2-40B4-BE49-F238E27FC236}">
                <a16:creationId xmlns:a16="http://schemas.microsoft.com/office/drawing/2014/main" id="{3EA3B90C-2D0D-449D-847F-91A7DE0A8B2C}"/>
              </a:ext>
            </a:extLst>
          </p:cNvPr>
          <p:cNvSpPr>
            <a:spLocks noGrp="1" noChangeArrowheads="1"/>
          </p:cNvSpPr>
          <p:nvPr>
            <p:ph type="sldNum" sz="quarter" idx="3"/>
          </p:nvPr>
        </p:nvSpPr>
        <p:spPr bwMode="auto">
          <a:xfrm>
            <a:off x="3927475" y="8770938"/>
            <a:ext cx="3005138" cy="460375"/>
          </a:xfrm>
          <a:prstGeom prst="rect">
            <a:avLst/>
          </a:prstGeom>
          <a:noFill/>
          <a:ln w="9525">
            <a:noFill/>
            <a:miter lim="800000"/>
            <a:headEnd/>
            <a:tailEnd/>
          </a:ln>
          <a:effectLst/>
        </p:spPr>
        <p:txBody>
          <a:bodyPr vert="horz" wrap="square" lIns="87389" tIns="43695" rIns="87389" bIns="43695" numCol="1" anchor="b" anchorCtr="0" compatLnSpc="1">
            <a:prstTxWarp prst="textNoShape">
              <a:avLst/>
            </a:prstTxWarp>
          </a:bodyPr>
          <a:lstStyle>
            <a:lvl1pPr algn="r" defTabSz="873125" eaLnBrk="1" hangingPunct="1">
              <a:defRPr sz="1100" b="0" smtClean="0">
                <a:solidFill>
                  <a:schemeClr val="tx1"/>
                </a:solidFill>
                <a:latin typeface="Arial" panose="020B0604020202020204" pitchFamily="34" charset="0"/>
              </a:defRPr>
            </a:lvl1pPr>
          </a:lstStyle>
          <a:p>
            <a:pPr>
              <a:defRPr/>
            </a:pPr>
            <a:fld id="{D60F1B04-B934-4A3B-96E1-4FD43629B4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9C16542-A3AF-4380-B015-585F28FF327A}"/>
              </a:ext>
            </a:extLst>
          </p:cNvPr>
          <p:cNvSpPr>
            <a:spLocks noGrp="1" noChangeArrowheads="1"/>
          </p:cNvSpPr>
          <p:nvPr>
            <p:ph type="hdr" sz="quarter"/>
          </p:nvPr>
        </p:nvSpPr>
        <p:spPr bwMode="auto">
          <a:xfrm>
            <a:off x="0" y="0"/>
            <a:ext cx="3006725" cy="463550"/>
          </a:xfrm>
          <a:prstGeom prst="rect">
            <a:avLst/>
          </a:prstGeom>
          <a:noFill/>
          <a:ln w="9525">
            <a:noFill/>
            <a:miter lim="800000"/>
            <a:headEnd/>
            <a:tailEnd/>
          </a:ln>
          <a:effectLst/>
        </p:spPr>
        <p:txBody>
          <a:bodyPr vert="horz" wrap="square" lIns="92086" tIns="46041" rIns="92086" bIns="46041" numCol="1" anchor="t" anchorCtr="0" compatLnSpc="1">
            <a:prstTxWarp prst="textNoShape">
              <a:avLst/>
            </a:prstTxWarp>
          </a:bodyPr>
          <a:lstStyle>
            <a:lvl1pPr defTabSz="920750" eaLnBrk="1" hangingPunct="1">
              <a:defRPr sz="1100" b="0">
                <a:solidFill>
                  <a:schemeClr val="tx1"/>
                </a:solidFill>
                <a:latin typeface="Arial" charset="0"/>
              </a:defRPr>
            </a:lvl1pPr>
          </a:lstStyle>
          <a:p>
            <a:pPr>
              <a:defRPr/>
            </a:pPr>
            <a:endParaRPr lang="en-US"/>
          </a:p>
        </p:txBody>
      </p:sp>
      <p:sp>
        <p:nvSpPr>
          <p:cNvPr id="81923" name="Rectangle 3">
            <a:extLst>
              <a:ext uri="{FF2B5EF4-FFF2-40B4-BE49-F238E27FC236}">
                <a16:creationId xmlns:a16="http://schemas.microsoft.com/office/drawing/2014/main" id="{606230C4-E0B9-4140-816D-1200A2F1DD00}"/>
              </a:ext>
            </a:extLst>
          </p:cNvPr>
          <p:cNvSpPr>
            <a:spLocks noGrp="1" noChangeArrowheads="1"/>
          </p:cNvSpPr>
          <p:nvPr>
            <p:ph type="dt" idx="1"/>
          </p:nvPr>
        </p:nvSpPr>
        <p:spPr bwMode="auto">
          <a:xfrm>
            <a:off x="3925888" y="0"/>
            <a:ext cx="3006725" cy="463550"/>
          </a:xfrm>
          <a:prstGeom prst="rect">
            <a:avLst/>
          </a:prstGeom>
          <a:noFill/>
          <a:ln w="9525">
            <a:noFill/>
            <a:miter lim="800000"/>
            <a:headEnd/>
            <a:tailEnd/>
          </a:ln>
          <a:effectLst/>
        </p:spPr>
        <p:txBody>
          <a:bodyPr vert="horz" wrap="square" lIns="92086" tIns="46041" rIns="92086" bIns="46041" numCol="1" anchor="t" anchorCtr="0" compatLnSpc="1">
            <a:prstTxWarp prst="textNoShape">
              <a:avLst/>
            </a:prstTxWarp>
          </a:bodyPr>
          <a:lstStyle>
            <a:lvl1pPr algn="r" defTabSz="920750" eaLnBrk="1" hangingPunct="1">
              <a:defRPr sz="1100" b="0">
                <a:solidFill>
                  <a:schemeClr val="tx1"/>
                </a:solidFill>
                <a:latin typeface="Arial" charset="0"/>
              </a:defRPr>
            </a:lvl1pPr>
          </a:lstStyle>
          <a:p>
            <a:pPr>
              <a:defRPr/>
            </a:pPr>
            <a:endParaRPr lang="en-US"/>
          </a:p>
        </p:txBody>
      </p:sp>
      <p:sp>
        <p:nvSpPr>
          <p:cNvPr id="2052" name="Rectangle 4">
            <a:extLst>
              <a:ext uri="{FF2B5EF4-FFF2-40B4-BE49-F238E27FC236}">
                <a16:creationId xmlns:a16="http://schemas.microsoft.com/office/drawing/2014/main" id="{CE74336C-5F82-48A3-87C3-B1D011CCB212}"/>
              </a:ext>
            </a:extLst>
          </p:cNvPr>
          <p:cNvSpPr>
            <a:spLocks noRot="1" noChangeArrowheads="1" noTextEdit="1"/>
          </p:cNvSpPr>
          <p:nvPr>
            <p:ph type="sldImg" idx="2"/>
          </p:nvPr>
        </p:nvSpPr>
        <p:spPr bwMode="auto">
          <a:xfrm>
            <a:off x="1160463" y="690563"/>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a:extLst>
              <a:ext uri="{FF2B5EF4-FFF2-40B4-BE49-F238E27FC236}">
                <a16:creationId xmlns:a16="http://schemas.microsoft.com/office/drawing/2014/main" id="{E775239B-0C02-449A-8330-CDBA1A6C0A61}"/>
              </a:ext>
            </a:extLst>
          </p:cNvPr>
          <p:cNvSpPr>
            <a:spLocks noGrp="1" noChangeArrowheads="1"/>
          </p:cNvSpPr>
          <p:nvPr>
            <p:ph type="body" sz="quarter" idx="3"/>
          </p:nvPr>
        </p:nvSpPr>
        <p:spPr bwMode="auto">
          <a:xfrm>
            <a:off x="692150" y="4384675"/>
            <a:ext cx="5549900" cy="4157663"/>
          </a:xfrm>
          <a:prstGeom prst="rect">
            <a:avLst/>
          </a:prstGeom>
          <a:noFill/>
          <a:ln w="9525">
            <a:noFill/>
            <a:miter lim="800000"/>
            <a:headEnd/>
            <a:tailEnd/>
          </a:ln>
          <a:effectLst/>
        </p:spPr>
        <p:txBody>
          <a:bodyPr vert="horz" wrap="square" lIns="92086" tIns="46041" rIns="92086" bIns="460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a:extLst>
              <a:ext uri="{FF2B5EF4-FFF2-40B4-BE49-F238E27FC236}">
                <a16:creationId xmlns:a16="http://schemas.microsoft.com/office/drawing/2014/main" id="{FF0890FF-448D-42A3-8D32-30FAD47FABA3}"/>
              </a:ext>
            </a:extLst>
          </p:cNvPr>
          <p:cNvSpPr>
            <a:spLocks noGrp="1" noChangeArrowheads="1"/>
          </p:cNvSpPr>
          <p:nvPr>
            <p:ph type="ftr" sz="quarter" idx="4"/>
          </p:nvPr>
        </p:nvSpPr>
        <p:spPr bwMode="auto">
          <a:xfrm>
            <a:off x="0" y="8769350"/>
            <a:ext cx="3006725" cy="461963"/>
          </a:xfrm>
          <a:prstGeom prst="rect">
            <a:avLst/>
          </a:prstGeom>
          <a:noFill/>
          <a:ln w="9525">
            <a:noFill/>
            <a:miter lim="800000"/>
            <a:headEnd/>
            <a:tailEnd/>
          </a:ln>
          <a:effectLst/>
        </p:spPr>
        <p:txBody>
          <a:bodyPr vert="horz" wrap="square" lIns="92086" tIns="46041" rIns="92086" bIns="46041" numCol="1" anchor="b" anchorCtr="0" compatLnSpc="1">
            <a:prstTxWarp prst="textNoShape">
              <a:avLst/>
            </a:prstTxWarp>
          </a:bodyPr>
          <a:lstStyle>
            <a:lvl1pPr defTabSz="920750" eaLnBrk="1" hangingPunct="1">
              <a:defRPr sz="1100" b="0">
                <a:solidFill>
                  <a:schemeClr val="tx1"/>
                </a:solidFill>
                <a:latin typeface="Arial" charset="0"/>
              </a:defRPr>
            </a:lvl1pPr>
          </a:lstStyle>
          <a:p>
            <a:pPr>
              <a:defRPr/>
            </a:pPr>
            <a:endParaRPr lang="en-US"/>
          </a:p>
        </p:txBody>
      </p:sp>
      <p:sp>
        <p:nvSpPr>
          <p:cNvPr id="81927" name="Rectangle 7">
            <a:extLst>
              <a:ext uri="{FF2B5EF4-FFF2-40B4-BE49-F238E27FC236}">
                <a16:creationId xmlns:a16="http://schemas.microsoft.com/office/drawing/2014/main" id="{567DB5B1-EB8A-42C3-9F4D-4D459CB3A975}"/>
              </a:ext>
            </a:extLst>
          </p:cNvPr>
          <p:cNvSpPr>
            <a:spLocks noGrp="1" noChangeArrowheads="1"/>
          </p:cNvSpPr>
          <p:nvPr>
            <p:ph type="sldNum" sz="quarter" idx="5"/>
          </p:nvPr>
        </p:nvSpPr>
        <p:spPr bwMode="auto">
          <a:xfrm>
            <a:off x="3925888" y="8769350"/>
            <a:ext cx="3006725" cy="461963"/>
          </a:xfrm>
          <a:prstGeom prst="rect">
            <a:avLst/>
          </a:prstGeom>
          <a:noFill/>
          <a:ln w="9525">
            <a:noFill/>
            <a:miter lim="800000"/>
            <a:headEnd/>
            <a:tailEnd/>
          </a:ln>
          <a:effectLst/>
        </p:spPr>
        <p:txBody>
          <a:bodyPr vert="horz" wrap="square" lIns="92086" tIns="46041" rIns="92086" bIns="46041" numCol="1" anchor="b" anchorCtr="0" compatLnSpc="1">
            <a:prstTxWarp prst="textNoShape">
              <a:avLst/>
            </a:prstTxWarp>
          </a:bodyPr>
          <a:lstStyle>
            <a:lvl1pPr algn="r" defTabSz="920750" eaLnBrk="1" hangingPunct="1">
              <a:defRPr sz="1100" b="0" smtClean="0">
                <a:solidFill>
                  <a:schemeClr val="tx1"/>
                </a:solidFill>
                <a:latin typeface="Arial" panose="020B0604020202020204" pitchFamily="34" charset="0"/>
              </a:defRPr>
            </a:lvl1pPr>
          </a:lstStyle>
          <a:p>
            <a:pPr>
              <a:defRPr/>
            </a:pPr>
            <a:fld id="{0A449DAA-27E7-4927-BD05-9016DD2A8C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4684F15-1878-4E6B-9BD0-C6EBFF8481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C33B83EE-0536-4219-9333-4C1B09DAFF8A}" type="slidenum">
              <a:rPr lang="en-US" altLang="en-US" sz="1100" b="0">
                <a:solidFill>
                  <a:schemeClr val="tx1"/>
                </a:solidFill>
                <a:latin typeface="Arial" panose="020B0604020202020204" pitchFamily="34" charset="0"/>
              </a:rPr>
              <a:pPr/>
              <a:t>1</a:t>
            </a:fld>
            <a:endParaRPr lang="en-US" altLang="en-US" sz="1100" b="0">
              <a:solidFill>
                <a:schemeClr val="tx1"/>
              </a:solidFill>
              <a:latin typeface="Arial" panose="020B0604020202020204" pitchFamily="34" charset="0"/>
            </a:endParaRPr>
          </a:p>
        </p:txBody>
      </p:sp>
      <p:sp>
        <p:nvSpPr>
          <p:cNvPr id="5123" name="Rectangle 2">
            <a:extLst>
              <a:ext uri="{FF2B5EF4-FFF2-40B4-BE49-F238E27FC236}">
                <a16:creationId xmlns:a16="http://schemas.microsoft.com/office/drawing/2014/main" id="{5F2ECB22-8288-4223-BD07-8C77677780C3}"/>
              </a:ext>
            </a:extLst>
          </p:cNvPr>
          <p:cNvSpPr>
            <a:spLocks noRot="1" noChangeArrowheads="1" noTextEdit="1"/>
          </p:cNvSpPr>
          <p:nvPr>
            <p:ph type="sldImg"/>
          </p:nvPr>
        </p:nvSpPr>
        <p:spPr>
          <a:ln/>
        </p:spPr>
      </p:sp>
      <p:sp>
        <p:nvSpPr>
          <p:cNvPr id="5124" name="Rectangle 3">
            <a:extLst>
              <a:ext uri="{FF2B5EF4-FFF2-40B4-BE49-F238E27FC236}">
                <a16:creationId xmlns:a16="http://schemas.microsoft.com/office/drawing/2014/main" id="{FD209EA6-3582-4F43-A66C-BF958E15F0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A5E6794-D204-4C46-A979-0D5FC53B46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3D58A250-B575-45B7-ADDF-B4DD0905B91E}" type="slidenum">
              <a:rPr lang="en-US" altLang="en-US" sz="1100" b="0">
                <a:solidFill>
                  <a:schemeClr val="tx1"/>
                </a:solidFill>
                <a:latin typeface="Arial" panose="020B0604020202020204" pitchFamily="34" charset="0"/>
              </a:rPr>
              <a:pPr/>
              <a:t>10</a:t>
            </a:fld>
            <a:endParaRPr lang="en-US" altLang="en-US" sz="1100" b="0">
              <a:solidFill>
                <a:schemeClr val="tx1"/>
              </a:solidFill>
              <a:latin typeface="Arial" panose="020B0604020202020204" pitchFamily="34" charset="0"/>
            </a:endParaRPr>
          </a:p>
        </p:txBody>
      </p:sp>
      <p:sp>
        <p:nvSpPr>
          <p:cNvPr id="23555" name="Rectangle 2">
            <a:extLst>
              <a:ext uri="{FF2B5EF4-FFF2-40B4-BE49-F238E27FC236}">
                <a16:creationId xmlns:a16="http://schemas.microsoft.com/office/drawing/2014/main" id="{5C8F5F6D-088E-4072-93E7-EF4472EF2070}"/>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678F5003-CABF-4B6F-9466-8F96CFABC8FD}"/>
              </a:ext>
            </a:extLst>
          </p:cNvPr>
          <p:cNvSpPr>
            <a:spLocks noGrp="1" noChangeArrowheads="1"/>
          </p:cNvSpPr>
          <p:nvPr>
            <p:ph type="body" idx="1"/>
          </p:nvPr>
        </p:nvSpPr>
        <p:spPr>
          <a:xfrm>
            <a:off x="0" y="4384675"/>
            <a:ext cx="624205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Marlett" pitchFamily="2" charset="2"/>
              <a:buNone/>
            </a:pPr>
            <a:r>
              <a:rPr lang="en-US" altLang="en-US" sz="1100">
                <a:latin typeface="Arial" panose="020B0604020202020204" pitchFamily="34" charset="0"/>
              </a:rPr>
              <a:t>This slide provides an overview of the first step that we use in computing a benefit. We are looking for the highest 35 years during a worker's lifetime of earnings, regardless of when earned. </a:t>
            </a:r>
          </a:p>
          <a:p>
            <a:pPr lvl="2" eaLnBrk="1" hangingPunct="1">
              <a:spcBef>
                <a:spcPct val="50000"/>
              </a:spcBef>
              <a:buFont typeface="Marlett" pitchFamily="2" charset="2"/>
              <a:buNone/>
            </a:pPr>
            <a:r>
              <a:rPr lang="en-US" altLang="en-US" sz="1100">
                <a:latin typeface="Arial" panose="020B0604020202020204" pitchFamily="34" charset="0"/>
              </a:rPr>
              <a:t>This formula also makes clear how a worker who qualifies for a retirement benefit with just 10 years of work would have a low benefit payment. Since we are looking for their highest 35 years, in this example, we would be adding in 25 zero years. Needless to say, this worker would be receiving a lower benefit. There is, however, no such thing as a minimum benefit.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D66BF48-F9D4-4256-8944-542C8F0164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E3C94DB2-A172-473F-8E30-30620FA986E5}" type="slidenum">
              <a:rPr lang="en-US" altLang="en-US" sz="1100" b="0">
                <a:solidFill>
                  <a:schemeClr val="tx1"/>
                </a:solidFill>
                <a:latin typeface="Arial" panose="020B0604020202020204" pitchFamily="34" charset="0"/>
              </a:rPr>
              <a:pPr/>
              <a:t>11</a:t>
            </a:fld>
            <a:endParaRPr lang="en-US" altLang="en-US" sz="1100" b="0">
              <a:solidFill>
                <a:schemeClr val="tx1"/>
              </a:solidFill>
              <a:latin typeface="Arial" panose="020B0604020202020204" pitchFamily="34" charset="0"/>
            </a:endParaRPr>
          </a:p>
        </p:txBody>
      </p:sp>
      <p:sp>
        <p:nvSpPr>
          <p:cNvPr id="25603" name="Rectangle 2">
            <a:extLst>
              <a:ext uri="{FF2B5EF4-FFF2-40B4-BE49-F238E27FC236}">
                <a16:creationId xmlns:a16="http://schemas.microsoft.com/office/drawing/2014/main" id="{E540CC19-B48A-4120-9879-1D65DC39B7E7}"/>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FD71699C-EAA4-4049-B0AD-831C0E1DDCAB}"/>
              </a:ext>
            </a:extLst>
          </p:cNvPr>
          <p:cNvSpPr>
            <a:spLocks noGrp="1" noChangeArrowheads="1"/>
          </p:cNvSpPr>
          <p:nvPr>
            <p:ph type="body" idx="1"/>
          </p:nvPr>
        </p:nvSpPr>
        <p:spPr>
          <a:xfrm>
            <a:off x="207963" y="4641850"/>
            <a:ext cx="595947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Marlett" pitchFamily="2" charset="2"/>
              <a:buNone/>
            </a:pPr>
            <a:r>
              <a:rPr lang="en-US" altLang="en-US" sz="1100">
                <a:latin typeface="Arial" panose="020B0604020202020204" pitchFamily="34" charset="0"/>
              </a:rPr>
              <a:t>The increase in full retirement age was the result of the 1983 Amendments. Full retirement age increases apply to all Retirement Benefits and to Survivors Benefits. Although, we at Social Security have always used the term “full” retirement age, you may find that some people now refer to “full retirement age” as “Normal Retirement Age”.</a:t>
            </a:r>
          </a:p>
          <a:p>
            <a:pPr lvl="2" eaLnBrk="1" hangingPunct="1">
              <a:spcBef>
                <a:spcPct val="50000"/>
              </a:spcBef>
              <a:buFont typeface="Marlett" pitchFamily="2" charset="2"/>
              <a:buNone/>
            </a:pPr>
            <a:r>
              <a:rPr lang="en-US" altLang="en-US" sz="1100">
                <a:latin typeface="Arial" panose="020B0604020202020204" pitchFamily="34" charset="0"/>
              </a:rPr>
              <a:t>The Medicare eligibility age of 65 has not changed.</a:t>
            </a:r>
          </a:p>
          <a:p>
            <a:pPr lvl="2" eaLnBrk="1" hangingPunct="1">
              <a:spcBef>
                <a:spcPct val="50000"/>
              </a:spcBef>
              <a:buFont typeface="Marlett" pitchFamily="2" charset="2"/>
              <a:buNone/>
            </a:pPr>
            <a:r>
              <a:rPr lang="en-US" altLang="en-US" sz="1100">
                <a:latin typeface="Arial" panose="020B0604020202020204" pitchFamily="34" charset="0"/>
              </a:rPr>
              <a:t>Regardless of your full retirement age, reduced benefits can still be paid as early as age 62.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E69F8C2-E2D4-4F87-A45A-4466152E79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E8E2A079-42B8-4548-B19C-371F7581164D}" type="slidenum">
              <a:rPr lang="en-US" altLang="en-US" sz="1100" b="0">
                <a:solidFill>
                  <a:schemeClr val="tx1"/>
                </a:solidFill>
                <a:latin typeface="Arial" panose="020B0604020202020204" pitchFamily="34" charset="0"/>
              </a:rPr>
              <a:pPr/>
              <a:t>12</a:t>
            </a:fld>
            <a:endParaRPr lang="en-US" altLang="en-US" sz="1100" b="0">
              <a:solidFill>
                <a:schemeClr val="tx1"/>
              </a:solidFill>
              <a:latin typeface="Arial" panose="020B0604020202020204" pitchFamily="34" charset="0"/>
            </a:endParaRPr>
          </a:p>
        </p:txBody>
      </p:sp>
      <p:sp>
        <p:nvSpPr>
          <p:cNvPr id="27651" name="Rectangle 2">
            <a:extLst>
              <a:ext uri="{FF2B5EF4-FFF2-40B4-BE49-F238E27FC236}">
                <a16:creationId xmlns:a16="http://schemas.microsoft.com/office/drawing/2014/main" id="{2AFDA72B-0A88-4D52-881C-166F55379C13}"/>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3E0EB512-D04D-42E9-B06E-CC616BCBC707}"/>
              </a:ext>
            </a:extLst>
          </p:cNvPr>
          <p:cNvSpPr>
            <a:spLocks noGrp="1" noChangeArrowheads="1"/>
          </p:cNvSpPr>
          <p:nvPr>
            <p:ph type="body" idx="1"/>
          </p:nvPr>
        </p:nvSpPr>
        <p:spPr>
          <a:xfrm>
            <a:off x="284163" y="4384675"/>
            <a:ext cx="5548312"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Wingdings" panose="05000000000000000000" pitchFamily="2" charset="2"/>
              <a:buNone/>
            </a:pPr>
            <a:r>
              <a:rPr lang="en-US" altLang="en-US" sz="1100">
                <a:latin typeface="Arial" panose="020B0604020202020204" pitchFamily="34" charset="0"/>
              </a:rPr>
              <a:t>In the year that an individual reaches full retirement age, they are subject to a different annual earnings test. In that year, for the months prior to attaining full retirement age, individuals can earn up to $34,440/year ($2,870/mo.) without affecting their benefits. For every $3 in earnings above the limit, one dollar in benefits will be withheld. At full retirement age there is no limit on the amount beneficiaries can earn without affecting their benefit payments.</a:t>
            </a:r>
          </a:p>
          <a:p>
            <a:pPr lvl="2" eaLnBrk="1" hangingPunct="1">
              <a:spcBef>
                <a:spcPct val="50000"/>
              </a:spcBef>
              <a:buFont typeface="Wingdings" panose="05000000000000000000" pitchFamily="2" charset="2"/>
              <a:buNone/>
            </a:pPr>
            <a:r>
              <a:rPr lang="en-US" altLang="en-US" sz="1100">
                <a:latin typeface="Arial" panose="020B0604020202020204" pitchFamily="34" charset="0"/>
              </a:rPr>
              <a:t>The annual retirement earnings test exempt amounts are increased annually by the average increase in wages in the U.S.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CA32598D-6E73-4C7D-883C-A6C38917DA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C76EE02F-50D6-4E0D-9412-6BF3885CE193}" type="slidenum">
              <a:rPr lang="en-US" altLang="en-US" sz="1100" b="0">
                <a:solidFill>
                  <a:schemeClr val="tx1"/>
                </a:solidFill>
                <a:latin typeface="Arial" panose="020B0604020202020204" pitchFamily="34" charset="0"/>
              </a:rPr>
              <a:pPr/>
              <a:t>13</a:t>
            </a:fld>
            <a:endParaRPr lang="en-US" altLang="en-US" sz="1100" b="0">
              <a:solidFill>
                <a:schemeClr val="tx1"/>
              </a:solidFill>
              <a:latin typeface="Arial" panose="020B0604020202020204" pitchFamily="34" charset="0"/>
            </a:endParaRPr>
          </a:p>
        </p:txBody>
      </p:sp>
      <p:sp>
        <p:nvSpPr>
          <p:cNvPr id="29699" name="Rectangle 2">
            <a:extLst>
              <a:ext uri="{FF2B5EF4-FFF2-40B4-BE49-F238E27FC236}">
                <a16:creationId xmlns:a16="http://schemas.microsoft.com/office/drawing/2014/main" id="{8A92AD93-A5AF-4214-B7D9-C3267AAEC4BF}"/>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59A0C6C3-326D-413C-A870-C1F3ABBF67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05FDBC8-7311-48B4-B3A6-CC153EB443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05F95EB2-1BDA-453B-A223-85F273BB1D57}" type="slidenum">
              <a:rPr lang="en-US" altLang="en-US" sz="1100" b="0">
                <a:solidFill>
                  <a:schemeClr val="tx1"/>
                </a:solidFill>
                <a:latin typeface="Arial" panose="020B0604020202020204" pitchFamily="34" charset="0"/>
              </a:rPr>
              <a:pPr/>
              <a:t>17</a:t>
            </a:fld>
            <a:endParaRPr lang="en-US" altLang="en-US" sz="1100" b="0">
              <a:solidFill>
                <a:schemeClr val="tx1"/>
              </a:solidFill>
              <a:latin typeface="Arial" panose="020B0604020202020204" pitchFamily="34" charset="0"/>
            </a:endParaRPr>
          </a:p>
        </p:txBody>
      </p:sp>
      <p:sp>
        <p:nvSpPr>
          <p:cNvPr id="34819" name="Rectangle 2">
            <a:extLst>
              <a:ext uri="{FF2B5EF4-FFF2-40B4-BE49-F238E27FC236}">
                <a16:creationId xmlns:a16="http://schemas.microsoft.com/office/drawing/2014/main" id="{1754F13D-27EF-42FD-B0FA-2EA38701AE89}"/>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364DD9A8-0B0F-48B5-8B58-D613B58DB985}"/>
              </a:ext>
            </a:extLst>
          </p:cNvPr>
          <p:cNvSpPr>
            <a:spLocks noGrp="1" noChangeArrowheads="1"/>
          </p:cNvSpPr>
          <p:nvPr>
            <p:ph type="body" idx="1"/>
          </p:nvPr>
        </p:nvSpPr>
        <p:spPr>
          <a:xfrm>
            <a:off x="207963" y="4384675"/>
            <a:ext cx="5551487"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Marlett" pitchFamily="2" charset="2"/>
              <a:buNone/>
            </a:pPr>
            <a:r>
              <a:rPr lang="en-US" altLang="en-US" sz="1100">
                <a:latin typeface="Arial" panose="020B0604020202020204" pitchFamily="34" charset="0"/>
              </a:rPr>
              <a:t>You may wish to explain how a widow or widower can receive a survivors benefit at age 60 and then switch to a benefit on his or her own work record at age 62. Or, how a widow or widower could receive a reduced survivors benefit at age 60 and then file for an unreduced benefit on his or her own work record at full retirement age. </a:t>
            </a:r>
          </a:p>
          <a:p>
            <a:pPr lvl="2" eaLnBrk="1" hangingPunct="1">
              <a:spcBef>
                <a:spcPct val="50000"/>
              </a:spcBef>
              <a:buFont typeface="Marlett" pitchFamily="2" charset="2"/>
              <a:buNone/>
            </a:pPr>
            <a:r>
              <a:rPr lang="en-US" altLang="en-US" sz="1100">
                <a:latin typeface="Arial" panose="020B0604020202020204" pitchFamily="34" charset="0"/>
              </a:rPr>
              <a:t>Regardless of the change in full retirement age, a widow(er) can still receive 71-1/2% at age 60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F714A89F-6EE9-4F24-8FE1-349A75F116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2C90AABE-F164-4584-B2B3-B13B2B030560}" type="slidenum">
              <a:rPr lang="en-US" altLang="en-US" sz="1100" b="0">
                <a:solidFill>
                  <a:schemeClr val="tx1"/>
                </a:solidFill>
                <a:latin typeface="Arial" panose="020B0604020202020204" pitchFamily="34" charset="0"/>
              </a:rPr>
              <a:pPr/>
              <a:t>18</a:t>
            </a:fld>
            <a:endParaRPr lang="en-US" altLang="en-US" sz="1100" b="0">
              <a:solidFill>
                <a:schemeClr val="tx1"/>
              </a:solidFill>
              <a:latin typeface="Arial" panose="020B0604020202020204" pitchFamily="34" charset="0"/>
            </a:endParaRPr>
          </a:p>
        </p:txBody>
      </p:sp>
      <p:sp>
        <p:nvSpPr>
          <p:cNvPr id="36867" name="Rectangle 2">
            <a:extLst>
              <a:ext uri="{FF2B5EF4-FFF2-40B4-BE49-F238E27FC236}">
                <a16:creationId xmlns:a16="http://schemas.microsoft.com/office/drawing/2014/main" id="{E806D3ED-65BD-412F-9B41-8F223E68B0DC}"/>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69BB7B07-6CCD-4856-9D82-F4862AD7CE64}"/>
              </a:ext>
            </a:extLst>
          </p:cNvPr>
          <p:cNvSpPr>
            <a:spLocks noGrp="1" noChangeArrowheads="1"/>
          </p:cNvSpPr>
          <p:nvPr>
            <p:ph type="body" idx="1"/>
          </p:nvPr>
        </p:nvSpPr>
        <p:spPr>
          <a:xfrm>
            <a:off x="1193800" y="4384675"/>
            <a:ext cx="504825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sz="1100">
                <a:latin typeface="Arial" panose="020B0604020202020204" pitchFamily="34" charset="0"/>
              </a:rPr>
              <a:t>It is important to remind all people over the age of 62 to contact us before January about filing for benefits. Since there is no retroactivity, if “charge off” months are involved, they may have to file in January, even if they plan to stop working some months after January. Based on their estimate of earnings, we will be able to advise them exactly when they should file.</a:t>
            </a:r>
          </a:p>
          <a:p>
            <a:pPr eaLnBrk="1" hangingPunct="1">
              <a:spcBef>
                <a:spcPct val="50000"/>
              </a:spcBef>
            </a:pPr>
            <a:r>
              <a:rPr lang="en-US" altLang="en-US" sz="1100">
                <a:latin typeface="Arial" panose="020B0604020202020204" pitchFamily="34" charset="0"/>
              </a:rPr>
              <a:t>All new applicants will be paid their benefit on the 2nd, 3rd, or 4th Wednesday of the month.</a:t>
            </a:r>
          </a:p>
          <a:p>
            <a:pPr eaLnBrk="1" hangingPunct="1">
              <a:spcBef>
                <a:spcPct val="50000"/>
              </a:spcBef>
            </a:pPr>
            <a:r>
              <a:rPr lang="en-US" altLang="en-US" sz="1100">
                <a:latin typeface="Arial" panose="020B0604020202020204" pitchFamily="34" charset="0"/>
              </a:rPr>
              <a:t>Social Security beneficiaries who retire abroad or who receive both Social Security and Supplemental Security Income (SSI) payments will receive their Social Security payments on the third of each month, as under prior practice.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9827FC63-BF9C-4BC3-B5E8-2AAB13F12B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803B3301-18F3-43C1-B084-B1E29B3B1093}" type="slidenum">
              <a:rPr lang="en-US" altLang="en-US" sz="1100" b="0">
                <a:solidFill>
                  <a:schemeClr val="tx1"/>
                </a:solidFill>
                <a:latin typeface="Arial" panose="020B0604020202020204" pitchFamily="34" charset="0"/>
              </a:rPr>
              <a:pPr/>
              <a:t>20</a:t>
            </a:fld>
            <a:endParaRPr lang="en-US" altLang="en-US" sz="1100" b="0">
              <a:solidFill>
                <a:schemeClr val="tx1"/>
              </a:solidFill>
              <a:latin typeface="Arial" panose="020B0604020202020204" pitchFamily="34" charset="0"/>
            </a:endParaRPr>
          </a:p>
        </p:txBody>
      </p:sp>
      <p:sp>
        <p:nvSpPr>
          <p:cNvPr id="39939" name="Rectangle 2">
            <a:extLst>
              <a:ext uri="{FF2B5EF4-FFF2-40B4-BE49-F238E27FC236}">
                <a16:creationId xmlns:a16="http://schemas.microsoft.com/office/drawing/2014/main" id="{B2AAC2B9-10A4-4523-8CDA-4F5943D181E0}"/>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F2E4863B-4531-4EE8-A6CD-61333AFD8C05}"/>
              </a:ext>
            </a:extLst>
          </p:cNvPr>
          <p:cNvSpPr>
            <a:spLocks noGrp="1" noChangeArrowheads="1"/>
          </p:cNvSpPr>
          <p:nvPr>
            <p:ph type="body" idx="1"/>
          </p:nvPr>
        </p:nvSpPr>
        <p:spPr>
          <a:xfrm>
            <a:off x="211138" y="4384675"/>
            <a:ext cx="55499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pPr>
            <a:r>
              <a:rPr lang="en-US" altLang="en-US" sz="1100">
                <a:latin typeface="Arial" panose="020B0604020202020204" pitchFamily="34" charset="0"/>
              </a:rPr>
              <a:t>This graph is an overview of the number of beneficiaries that we pay. Currently, about one in every six people in America is receiving a Social Security benefit. It can be used to reflect the fact that the majority of our beneficiaries are retired. </a:t>
            </a:r>
          </a:p>
          <a:p>
            <a:pPr lvl="2" eaLnBrk="1" hangingPunct="1">
              <a:spcBef>
                <a:spcPct val="50000"/>
              </a:spcBef>
            </a:pPr>
            <a:r>
              <a:rPr lang="en-US" altLang="en-US" sz="1100">
                <a:latin typeface="Arial" panose="020B0604020202020204" pitchFamily="34" charset="0"/>
              </a:rPr>
              <a:t>It also represents the fact that Social Security is more than retirement...it is a family protection plan (almost 1/3 of the beneficiaries are disabled, dependants of disabled, or survivors).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9E47C04-432E-43AF-BE95-C3CDCAC037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38F5C6BB-599C-48A1-AB94-7B972673E461}" type="slidenum">
              <a:rPr lang="en-US" altLang="en-US" sz="1100" b="0">
                <a:solidFill>
                  <a:schemeClr val="tx1"/>
                </a:solidFill>
                <a:latin typeface="Arial" panose="020B0604020202020204" pitchFamily="34" charset="0"/>
              </a:rPr>
              <a:pPr/>
              <a:t>21</a:t>
            </a:fld>
            <a:endParaRPr lang="en-US" altLang="en-US" sz="1100" b="0">
              <a:solidFill>
                <a:schemeClr val="tx1"/>
              </a:solidFill>
              <a:latin typeface="Arial" panose="020B0604020202020204" pitchFamily="34" charset="0"/>
            </a:endParaRPr>
          </a:p>
        </p:txBody>
      </p:sp>
      <p:sp>
        <p:nvSpPr>
          <p:cNvPr id="41987" name="Rectangle 2">
            <a:extLst>
              <a:ext uri="{FF2B5EF4-FFF2-40B4-BE49-F238E27FC236}">
                <a16:creationId xmlns:a16="http://schemas.microsoft.com/office/drawing/2014/main" id="{2B13C460-49E5-47D6-9EE6-D64F0A31BA7A}"/>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BD87D337-3DD6-4B9C-8D1C-F4AFF959D975}"/>
              </a:ext>
            </a:extLst>
          </p:cNvPr>
          <p:cNvSpPr>
            <a:spLocks noGrp="1" noChangeArrowheads="1"/>
          </p:cNvSpPr>
          <p:nvPr>
            <p:ph type="body" idx="1"/>
          </p:nvPr>
        </p:nvSpPr>
        <p:spPr>
          <a:xfrm>
            <a:off x="284163" y="4384675"/>
            <a:ext cx="5548312"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r>
              <a:rPr lang="en-US" altLang="en-US" sz="1100">
                <a:latin typeface="Arial" panose="020B0604020202020204" pitchFamily="34" charset="0"/>
              </a:rPr>
              <a:t>This graph represents another demographic problem confronting Social Security’s future. As the chart shows, the fertility rate in 1920 was about 3.2 children for all women of childbearing age. During the depression the rate declined dramatically. After World War II a major increase in the fertility rate took place - the baby boom generation. Since 1960, there has been a major decline in the rate. This means there will be fewer future workers to support this large generation of baby boomer retirees.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8C4EB086-3303-4A3E-B299-087BC6A67B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40613AE2-B5A3-4269-AB31-1E505C9D0814}" type="slidenum">
              <a:rPr lang="en-US" altLang="en-US" sz="1100" b="0">
                <a:solidFill>
                  <a:schemeClr val="tx1"/>
                </a:solidFill>
                <a:latin typeface="Arial" panose="020B0604020202020204" pitchFamily="34" charset="0"/>
              </a:rPr>
              <a:pPr/>
              <a:t>22</a:t>
            </a:fld>
            <a:endParaRPr lang="en-US" altLang="en-US" sz="1100" b="0">
              <a:solidFill>
                <a:schemeClr val="tx1"/>
              </a:solidFill>
              <a:latin typeface="Arial" panose="020B0604020202020204" pitchFamily="34" charset="0"/>
            </a:endParaRPr>
          </a:p>
        </p:txBody>
      </p:sp>
      <p:sp>
        <p:nvSpPr>
          <p:cNvPr id="44035" name="Rectangle 2">
            <a:extLst>
              <a:ext uri="{FF2B5EF4-FFF2-40B4-BE49-F238E27FC236}">
                <a16:creationId xmlns:a16="http://schemas.microsoft.com/office/drawing/2014/main" id="{0335BDD8-4DBE-4121-B7EE-6714B0AE2BE8}"/>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A939304E-2865-4D70-BB13-87A25BAADD15}"/>
              </a:ext>
            </a:extLst>
          </p:cNvPr>
          <p:cNvSpPr>
            <a:spLocks noGrp="1" noChangeArrowheads="1"/>
          </p:cNvSpPr>
          <p:nvPr>
            <p:ph type="body" idx="1"/>
          </p:nvPr>
        </p:nvSpPr>
        <p:spPr>
          <a:xfrm>
            <a:off x="1193800" y="4384675"/>
            <a:ext cx="504825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sz="1100">
                <a:latin typeface="Arial" panose="020B0604020202020204" pitchFamily="34" charset="0"/>
              </a:rPr>
              <a:t>Depending on your audience, you may wish to briefly describe the quick calculator, online calculator and the detailed estimate.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4BA1B97-2953-44C4-AE1D-891C84DF93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30E61125-3E24-427C-86E4-410C0E09D73A}" type="slidenum">
              <a:rPr lang="en-US" altLang="en-US" sz="1100" b="0">
                <a:solidFill>
                  <a:schemeClr val="tx1"/>
                </a:solidFill>
                <a:latin typeface="Arial" panose="020B0604020202020204" pitchFamily="34" charset="0"/>
              </a:rPr>
              <a:pPr/>
              <a:t>23</a:t>
            </a:fld>
            <a:endParaRPr lang="en-US" altLang="en-US" sz="1100" b="0">
              <a:solidFill>
                <a:schemeClr val="tx1"/>
              </a:solidFill>
              <a:latin typeface="Arial" panose="020B0604020202020204" pitchFamily="34" charset="0"/>
            </a:endParaRPr>
          </a:p>
        </p:txBody>
      </p:sp>
      <p:sp>
        <p:nvSpPr>
          <p:cNvPr id="46083" name="Rectangle 2">
            <a:extLst>
              <a:ext uri="{FF2B5EF4-FFF2-40B4-BE49-F238E27FC236}">
                <a16:creationId xmlns:a16="http://schemas.microsoft.com/office/drawing/2014/main" id="{B644A75D-2A0E-432F-9461-A13772A20949}"/>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C9615199-84FB-47C2-AB23-D21F03E6C03B}"/>
              </a:ext>
            </a:extLst>
          </p:cNvPr>
          <p:cNvSpPr>
            <a:spLocks noGrp="1" noChangeArrowheads="1"/>
          </p:cNvSpPr>
          <p:nvPr>
            <p:ph type="body" idx="1"/>
          </p:nvPr>
        </p:nvSpPr>
        <p:spPr>
          <a:xfrm>
            <a:off x="287338" y="4384675"/>
            <a:ext cx="5694362"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Marlett" pitchFamily="2" charset="2"/>
              <a:buNone/>
            </a:pPr>
            <a:r>
              <a:rPr lang="en-US" altLang="en-US" sz="1100">
                <a:latin typeface="Arial" panose="020B0604020202020204" pitchFamily="34" charset="0"/>
              </a:rPr>
              <a:t>You may wish to remind your audience that although the full retirement age has been increased above age 65, Medicare eligibility is still age 65.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C3B11B7-261F-4F77-9D73-38FD475BC6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6E1F7354-7D88-46CB-9B5E-C0EE28243CBE}" type="slidenum">
              <a:rPr lang="en-US" altLang="en-US" sz="1100" b="0">
                <a:solidFill>
                  <a:schemeClr val="tx1"/>
                </a:solidFill>
                <a:latin typeface="Arial" panose="020B0604020202020204" pitchFamily="34" charset="0"/>
              </a:rPr>
              <a:pPr/>
              <a:t>2</a:t>
            </a:fld>
            <a:endParaRPr lang="en-US" altLang="en-US" sz="1100" b="0">
              <a:solidFill>
                <a:schemeClr val="tx1"/>
              </a:solidFill>
              <a:latin typeface="Arial" panose="020B0604020202020204" pitchFamily="34" charset="0"/>
            </a:endParaRPr>
          </a:p>
        </p:txBody>
      </p:sp>
      <p:sp>
        <p:nvSpPr>
          <p:cNvPr id="7171" name="Rectangle 2">
            <a:extLst>
              <a:ext uri="{FF2B5EF4-FFF2-40B4-BE49-F238E27FC236}">
                <a16:creationId xmlns:a16="http://schemas.microsoft.com/office/drawing/2014/main" id="{8B195B3A-F027-425F-B741-472E41617955}"/>
              </a:ext>
            </a:extLst>
          </p:cNvPr>
          <p:cNvSpPr>
            <a:spLocks noRot="1" noChangeArrowheads="1" noTextEdit="1"/>
          </p:cNvSpPr>
          <p:nvPr>
            <p:ph type="sldImg"/>
          </p:nvPr>
        </p:nvSpPr>
        <p:spPr>
          <a:ln/>
        </p:spPr>
      </p:sp>
      <p:sp>
        <p:nvSpPr>
          <p:cNvPr id="7172" name="Rectangle 3">
            <a:extLst>
              <a:ext uri="{FF2B5EF4-FFF2-40B4-BE49-F238E27FC236}">
                <a16:creationId xmlns:a16="http://schemas.microsoft.com/office/drawing/2014/main" id="{0FDDB710-C8F8-493E-AE6A-7978CA4A0BB6}"/>
              </a:ext>
            </a:extLst>
          </p:cNvPr>
          <p:cNvSpPr>
            <a:spLocks noGrp="1" noChangeArrowheads="1"/>
          </p:cNvSpPr>
          <p:nvPr>
            <p:ph type="body" idx="1"/>
          </p:nvPr>
        </p:nvSpPr>
        <p:spPr>
          <a:xfrm>
            <a:off x="431800" y="4384675"/>
            <a:ext cx="55499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Marlett" pitchFamily="2" charset="2"/>
              <a:buNone/>
            </a:pPr>
            <a:r>
              <a:rPr lang="en-US" altLang="en-US" sz="1100">
                <a:latin typeface="Arial" panose="020B0604020202020204" pitchFamily="34" charset="0"/>
              </a:rPr>
              <a:t>You may wish to use this slide to introduce our online services offered on the next slide.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DB9B6E4-6EA8-4CB4-95B7-5D480F0E00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F75F5BE7-2F8B-4E5C-A904-97126B00F934}" type="slidenum">
              <a:rPr lang="en-US" altLang="en-US" sz="1100" b="0">
                <a:solidFill>
                  <a:schemeClr val="tx1"/>
                </a:solidFill>
                <a:latin typeface="Arial" panose="020B0604020202020204" pitchFamily="34" charset="0"/>
              </a:rPr>
              <a:pPr/>
              <a:t>24</a:t>
            </a:fld>
            <a:endParaRPr lang="en-US" altLang="en-US" sz="1100" b="0">
              <a:solidFill>
                <a:schemeClr val="tx1"/>
              </a:solidFill>
              <a:latin typeface="Arial" panose="020B0604020202020204" pitchFamily="34" charset="0"/>
            </a:endParaRPr>
          </a:p>
        </p:txBody>
      </p:sp>
      <p:sp>
        <p:nvSpPr>
          <p:cNvPr id="48131" name="Rectangle 2">
            <a:extLst>
              <a:ext uri="{FF2B5EF4-FFF2-40B4-BE49-F238E27FC236}">
                <a16:creationId xmlns:a16="http://schemas.microsoft.com/office/drawing/2014/main" id="{ACDB7B8B-8B19-411C-9A39-770AF6D1311D}"/>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53FF75F7-3E21-4165-90E5-D0D528E9236F}"/>
              </a:ext>
            </a:extLst>
          </p:cNvPr>
          <p:cNvSpPr>
            <a:spLocks noGrp="1" noChangeArrowheads="1"/>
          </p:cNvSpPr>
          <p:nvPr>
            <p:ph type="body" idx="1"/>
          </p:nvPr>
        </p:nvSpPr>
        <p:spPr>
          <a:xfrm>
            <a:off x="360363" y="4384675"/>
            <a:ext cx="55499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Marlett" pitchFamily="2" charset="2"/>
              <a:buNone/>
            </a:pPr>
            <a:r>
              <a:rPr lang="en-US" altLang="en-US" sz="1100">
                <a:latin typeface="Arial" panose="020B0604020202020204" pitchFamily="34" charset="0"/>
              </a:rPr>
              <a:t>The Initial Enrollment Period starts 3 months before the month that you turn age 65 and extends 3 months past the month that you turn 65. If you are not receiving benefits, you should inquire about filing for Medicare 3 months prior to turning age 65 so that your coverage can start the month you turn 65. If you are receiving benefits, you will receive your Medicare card generally about a month before turning age 65, reflecting your Part A and Part B coverage (most people choose Part B, even though it's optional).</a:t>
            </a:r>
          </a:p>
          <a:p>
            <a:pPr lvl="2" eaLnBrk="1" hangingPunct="1">
              <a:spcBef>
                <a:spcPct val="50000"/>
              </a:spcBef>
              <a:buFont typeface="Marlett" pitchFamily="2" charset="2"/>
              <a:buNone/>
            </a:pPr>
            <a:r>
              <a:rPr lang="en-US" altLang="en-US" sz="1100">
                <a:latin typeface="Arial" panose="020B0604020202020204" pitchFamily="34" charset="0"/>
              </a:rPr>
              <a:t>The Special Enrollment Period is for people (and their spouses) who continue to work past age 65. Since Medicare pays second after their employer group health plan pays first, they are not required to file for Part B. Since Medicare pays second there may be no need for Part B coverage. It is extremely important for workers to check with their employer group health plan for specific guidance. For this reason, they are offered a special period in which to file for Medicare. As a general rule, we can recommend that people file for Part A 3 months prior to turning age 65, and then on the day they stop working call SSA to file for Part B.</a:t>
            </a:r>
          </a:p>
          <a:p>
            <a:pPr lvl="2" eaLnBrk="1" hangingPunct="1">
              <a:spcBef>
                <a:spcPct val="50000"/>
              </a:spcBef>
              <a:buFont typeface="Marlett" pitchFamily="2" charset="2"/>
              <a:buNone/>
            </a:pPr>
            <a:r>
              <a:rPr lang="en-US" altLang="en-US" sz="1100">
                <a:latin typeface="Arial" panose="020B0604020202020204" pitchFamily="34" charset="0"/>
              </a:rPr>
              <a:t>The General Enrollment Period is for those people who missed their Initial or Special Enrollment Periods. The window to file is January to March with coverage not beginning until July. Anyone filing in the General Enrollment Period will be assessed a 10% penalty for each year after the Initial period.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769B9D02-75B1-4268-949A-3C6031B4154C}"/>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7C959227-4F4E-46E0-BD9D-65D2F5BCAC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EB5B4651-E11D-4159-A5D7-C2AB4AC48C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D6CC8F27-0A31-43F7-BED2-CF2BFC9EB659}" type="slidenum">
              <a:rPr lang="en-US" altLang="en-US" sz="1100" b="0">
                <a:solidFill>
                  <a:schemeClr val="tx1"/>
                </a:solidFill>
                <a:latin typeface="Arial" panose="020B0604020202020204" pitchFamily="34" charset="0"/>
              </a:rPr>
              <a:pPr/>
              <a:t>25</a:t>
            </a:fld>
            <a:endParaRPr lang="en-US" altLang="en-US" sz="1100" b="0">
              <a:solidFill>
                <a:schemeClr val="tx1"/>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4D649C4-8993-4F96-9AED-CA67D491C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9C53A21C-DEFC-4F6A-A4C9-F214008FE7CE}" type="slidenum">
              <a:rPr lang="en-US" altLang="en-US" sz="1100" b="0">
                <a:solidFill>
                  <a:schemeClr val="tx1"/>
                </a:solidFill>
                <a:latin typeface="Arial" panose="020B0604020202020204" pitchFamily="34" charset="0"/>
              </a:rPr>
              <a:pPr/>
              <a:t>26</a:t>
            </a:fld>
            <a:endParaRPr lang="en-US" altLang="en-US" sz="1100" b="0">
              <a:solidFill>
                <a:schemeClr val="tx1"/>
              </a:solidFill>
              <a:latin typeface="Arial" panose="020B0604020202020204" pitchFamily="34" charset="0"/>
            </a:endParaRPr>
          </a:p>
        </p:txBody>
      </p:sp>
      <p:sp>
        <p:nvSpPr>
          <p:cNvPr id="52227" name="Rectangle 2">
            <a:extLst>
              <a:ext uri="{FF2B5EF4-FFF2-40B4-BE49-F238E27FC236}">
                <a16:creationId xmlns:a16="http://schemas.microsoft.com/office/drawing/2014/main" id="{83C6301D-6879-473D-AC0A-339868FEA827}"/>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7FABE5A8-0C37-40C9-9551-2549C345D7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F60EA36-6408-4406-9C63-9190C3EE2E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CA8DCBC9-C30F-43DC-9C52-9018BC9E2EE7}" type="slidenum">
              <a:rPr lang="en-US" altLang="en-US" sz="1100" b="0">
                <a:solidFill>
                  <a:schemeClr val="tx1"/>
                </a:solidFill>
                <a:latin typeface="Arial" panose="020B0604020202020204" pitchFamily="34" charset="0"/>
              </a:rPr>
              <a:pPr/>
              <a:t>27</a:t>
            </a:fld>
            <a:endParaRPr lang="en-US" altLang="en-US" sz="1100" b="0">
              <a:solidFill>
                <a:schemeClr val="tx1"/>
              </a:solidFill>
              <a:latin typeface="Arial" panose="020B0604020202020204" pitchFamily="34" charset="0"/>
            </a:endParaRPr>
          </a:p>
        </p:txBody>
      </p:sp>
      <p:sp>
        <p:nvSpPr>
          <p:cNvPr id="54275" name="Rectangle 2">
            <a:extLst>
              <a:ext uri="{FF2B5EF4-FFF2-40B4-BE49-F238E27FC236}">
                <a16:creationId xmlns:a16="http://schemas.microsoft.com/office/drawing/2014/main" id="{10EC681D-865B-4828-9634-8B515FE1ECFC}"/>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DE6CAA7D-20C0-4D2B-AD53-E1D9189BC2FC}"/>
              </a:ext>
            </a:extLst>
          </p:cNvPr>
          <p:cNvSpPr>
            <a:spLocks noGrp="1" noChangeArrowheads="1"/>
          </p:cNvSpPr>
          <p:nvPr>
            <p:ph type="body" idx="1"/>
          </p:nvPr>
        </p:nvSpPr>
        <p:spPr>
          <a:xfrm>
            <a:off x="1160463" y="4384675"/>
            <a:ext cx="461645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After 2041, only about 75% of benefits could be paid if no changes are made.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F1E21B85-B2F7-432D-90D4-341ADD42C8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11C90AC5-16C3-4FE9-B9BA-68175A690EDC}" type="slidenum">
              <a:rPr lang="en-US" altLang="en-US" sz="1100" b="0">
                <a:solidFill>
                  <a:schemeClr val="tx1"/>
                </a:solidFill>
                <a:latin typeface="Arial" panose="020B0604020202020204" pitchFamily="34" charset="0"/>
              </a:rPr>
              <a:pPr/>
              <a:t>28</a:t>
            </a:fld>
            <a:endParaRPr lang="en-US" altLang="en-US" sz="1100" b="0">
              <a:solidFill>
                <a:schemeClr val="tx1"/>
              </a:solidFill>
              <a:latin typeface="Arial" panose="020B0604020202020204" pitchFamily="34" charset="0"/>
            </a:endParaRPr>
          </a:p>
        </p:txBody>
      </p:sp>
      <p:sp>
        <p:nvSpPr>
          <p:cNvPr id="56323" name="Rectangle 2">
            <a:extLst>
              <a:ext uri="{FF2B5EF4-FFF2-40B4-BE49-F238E27FC236}">
                <a16:creationId xmlns:a16="http://schemas.microsoft.com/office/drawing/2014/main" id="{DBE1C3E5-72BD-4E4D-9CB5-4C4FD076E252}"/>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A7490C76-E1C8-42A0-AF7D-680023629A9E}"/>
              </a:ext>
            </a:extLst>
          </p:cNvPr>
          <p:cNvSpPr>
            <a:spLocks noGrp="1" noChangeArrowheads="1"/>
          </p:cNvSpPr>
          <p:nvPr>
            <p:ph type="body" idx="1"/>
          </p:nvPr>
        </p:nvSpPr>
        <p:spPr>
          <a:xfrm>
            <a:off x="211138" y="4384675"/>
            <a:ext cx="55499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Marlett" pitchFamily="2" charset="2"/>
              <a:buNone/>
            </a:pPr>
            <a:r>
              <a:rPr lang="en-US" altLang="en-US" sz="1100">
                <a:latin typeface="Arial" panose="020B0604020202020204" pitchFamily="34" charset="0"/>
              </a:rPr>
              <a:t>The actual disability definition makes the clear distinction between SSA’s disability requirements compared to other disability programs, such as Veterans and Workman’s Compensation.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005B707-B1F5-4D21-B723-81D4F5C4A4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276D749C-10DE-4F06-BFD8-ADA373CF6DF7}" type="slidenum">
              <a:rPr lang="en-US" altLang="en-US" sz="1100" b="0">
                <a:solidFill>
                  <a:schemeClr val="tx1"/>
                </a:solidFill>
                <a:latin typeface="Arial" panose="020B0604020202020204" pitchFamily="34" charset="0"/>
              </a:rPr>
              <a:pPr/>
              <a:t>29</a:t>
            </a:fld>
            <a:endParaRPr lang="en-US" altLang="en-US" sz="1100" b="0">
              <a:solidFill>
                <a:schemeClr val="tx1"/>
              </a:solidFill>
              <a:latin typeface="Arial" panose="020B0604020202020204" pitchFamily="34" charset="0"/>
            </a:endParaRPr>
          </a:p>
        </p:txBody>
      </p:sp>
      <p:sp>
        <p:nvSpPr>
          <p:cNvPr id="58371" name="Rectangle 2">
            <a:extLst>
              <a:ext uri="{FF2B5EF4-FFF2-40B4-BE49-F238E27FC236}">
                <a16:creationId xmlns:a16="http://schemas.microsoft.com/office/drawing/2014/main" id="{1AB323F3-FCF5-48E2-99FD-413552782AA9}"/>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8AAD899F-A823-4591-A284-2895DCF759A6}"/>
              </a:ext>
            </a:extLst>
          </p:cNvPr>
          <p:cNvSpPr>
            <a:spLocks noGrp="1" noChangeArrowheads="1"/>
          </p:cNvSpPr>
          <p:nvPr>
            <p:ph type="body" idx="1"/>
          </p:nvPr>
        </p:nvSpPr>
        <p:spPr>
          <a:xfrm>
            <a:off x="357188" y="4384675"/>
            <a:ext cx="5548312"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Marlett" pitchFamily="2" charset="2"/>
              <a:buNone/>
            </a:pPr>
            <a:r>
              <a:rPr lang="en-US" altLang="en-US" sz="1100">
                <a:latin typeface="Arial" panose="020B0604020202020204" pitchFamily="34" charset="0"/>
              </a:rPr>
              <a:t>The discussion of factors of entitlement is rather direct. SSA’s disability definition is based on your medical condition and the fact that you are not expected to be able to do any work for at least 12 months or your condition is terminal. This work determination is based on your age, education and work experience.</a:t>
            </a:r>
          </a:p>
          <a:p>
            <a:pPr lvl="2" eaLnBrk="1" hangingPunct="1">
              <a:spcBef>
                <a:spcPct val="50000"/>
              </a:spcBef>
              <a:buFont typeface="Marlett" pitchFamily="2" charset="2"/>
              <a:buNone/>
            </a:pPr>
            <a:r>
              <a:rPr lang="en-US" altLang="en-US" sz="1100">
                <a:latin typeface="Arial" panose="020B0604020202020204" pitchFamily="34" charset="0"/>
              </a:rPr>
              <a:t>For people that pay into Medicare only (e.g., CSRS employees), and not Social Security, it is important to remember that they should file for a Social Security disability decision, since they could become eligible for Medicare 25 months after we otherwise could have paid them a cash benefit.</a:t>
            </a:r>
          </a:p>
          <a:p>
            <a:pPr lvl="2" eaLnBrk="1" hangingPunct="1">
              <a:spcBef>
                <a:spcPct val="50000"/>
              </a:spcBef>
              <a:buFont typeface="Marlett" pitchFamily="2" charset="2"/>
              <a:buNone/>
            </a:pPr>
            <a:r>
              <a:rPr lang="en-US" altLang="en-US" sz="1100">
                <a:latin typeface="Arial" panose="020B0604020202020204" pitchFamily="34" charset="0"/>
              </a:rPr>
              <a:t>After becoming eligible for a disability benefit, the law requires us to review the continuing disability (CDRs) generally every 3 to 7 years, depending on the severity of the disability.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274EF2D-99BF-4D76-B31D-E192FE1536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9F39A2F0-AB6A-4F9A-82B0-4BFD26458154}" type="slidenum">
              <a:rPr lang="en-US" altLang="en-US" sz="1100" b="0">
                <a:solidFill>
                  <a:schemeClr val="tx1"/>
                </a:solidFill>
                <a:latin typeface="Arial" panose="020B0604020202020204" pitchFamily="34" charset="0"/>
              </a:rPr>
              <a:pPr/>
              <a:t>30</a:t>
            </a:fld>
            <a:endParaRPr lang="en-US" altLang="en-US" sz="1100" b="0">
              <a:solidFill>
                <a:schemeClr val="tx1"/>
              </a:solidFill>
              <a:latin typeface="Arial" panose="020B0604020202020204" pitchFamily="34" charset="0"/>
            </a:endParaRPr>
          </a:p>
        </p:txBody>
      </p:sp>
      <p:sp>
        <p:nvSpPr>
          <p:cNvPr id="60419" name="Rectangle 2">
            <a:extLst>
              <a:ext uri="{FF2B5EF4-FFF2-40B4-BE49-F238E27FC236}">
                <a16:creationId xmlns:a16="http://schemas.microsoft.com/office/drawing/2014/main" id="{776369AB-42B1-4C7D-9AD4-F53F0E626911}"/>
              </a:ext>
            </a:extLst>
          </p:cNvPr>
          <p:cNvSpPr>
            <a:spLocks noRot="1" noChangeArrowheads="1" noTextEdit="1"/>
          </p:cNvSpPr>
          <p:nvPr>
            <p:ph type="sldImg"/>
          </p:nvPr>
        </p:nvSpPr>
        <p:spPr>
          <a:ln/>
        </p:spPr>
      </p:sp>
      <p:sp>
        <p:nvSpPr>
          <p:cNvPr id="60420" name="Rectangle 3">
            <a:extLst>
              <a:ext uri="{FF2B5EF4-FFF2-40B4-BE49-F238E27FC236}">
                <a16:creationId xmlns:a16="http://schemas.microsoft.com/office/drawing/2014/main" id="{5DCF2437-8241-4FD6-B702-D1559CD483C2}"/>
              </a:ext>
            </a:extLst>
          </p:cNvPr>
          <p:cNvSpPr>
            <a:spLocks noGrp="1" noChangeArrowheads="1"/>
          </p:cNvSpPr>
          <p:nvPr>
            <p:ph type="body" idx="1"/>
          </p:nvPr>
        </p:nvSpPr>
        <p:spPr>
          <a:xfrm>
            <a:off x="284163" y="4384675"/>
            <a:ext cx="5548312"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Marlett" pitchFamily="2" charset="2"/>
              <a:buNone/>
            </a:pPr>
            <a:r>
              <a:rPr lang="en-US" altLang="en-US" sz="1100">
                <a:latin typeface="Arial" panose="020B0604020202020204" pitchFamily="34" charset="0"/>
              </a:rPr>
              <a:t>The children’s category is offered here as in the Retirement and Survivors Benefits Sections.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BEFE04BC-7A12-4D70-A660-8FA8DC58B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9BC87FFA-B08F-4A30-92A2-2E3363631108}" type="slidenum">
              <a:rPr lang="en-US" altLang="en-US" sz="1100" b="0">
                <a:solidFill>
                  <a:schemeClr val="tx1"/>
                </a:solidFill>
                <a:latin typeface="Arial" panose="020B0604020202020204" pitchFamily="34" charset="0"/>
              </a:rPr>
              <a:pPr/>
              <a:t>31</a:t>
            </a:fld>
            <a:endParaRPr lang="en-US" altLang="en-US" sz="1100" b="0">
              <a:solidFill>
                <a:schemeClr val="tx1"/>
              </a:solidFill>
              <a:latin typeface="Arial" panose="020B0604020202020204" pitchFamily="34" charset="0"/>
            </a:endParaRPr>
          </a:p>
        </p:txBody>
      </p:sp>
      <p:sp>
        <p:nvSpPr>
          <p:cNvPr id="62467" name="Rectangle 2">
            <a:extLst>
              <a:ext uri="{FF2B5EF4-FFF2-40B4-BE49-F238E27FC236}">
                <a16:creationId xmlns:a16="http://schemas.microsoft.com/office/drawing/2014/main" id="{A9E39CAB-5185-4919-A10C-97E89B69F1FF}"/>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E16F3EE0-DDFC-47B3-B61E-6A50A12C8740}"/>
              </a:ext>
            </a:extLst>
          </p:cNvPr>
          <p:cNvSpPr>
            <a:spLocks noGrp="1" noChangeArrowheads="1"/>
          </p:cNvSpPr>
          <p:nvPr>
            <p:ph type="body" idx="1"/>
          </p:nvPr>
        </p:nvSpPr>
        <p:spPr>
          <a:xfrm>
            <a:off x="1193800" y="4384675"/>
            <a:ext cx="504825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sz="1100">
                <a:latin typeface="Arial" panose="020B0604020202020204" pitchFamily="34" charset="0"/>
              </a:rPr>
              <a:t>It is important to remind all people over the age of 62 to contact us before January about filing for benefits. Since there is no retroactivity, if “charge off” months are involved, they may have to file in January, even if they plan to stop working some months after January. Based on their estimate of earnings, we will be able to advise them exactly when they should file.</a:t>
            </a:r>
          </a:p>
          <a:p>
            <a:pPr eaLnBrk="1" hangingPunct="1">
              <a:spcBef>
                <a:spcPct val="50000"/>
              </a:spcBef>
            </a:pPr>
            <a:r>
              <a:rPr lang="en-US" altLang="en-US" sz="1100">
                <a:latin typeface="Arial" panose="020B0604020202020204" pitchFamily="34" charset="0"/>
              </a:rPr>
              <a:t>All new applicants will be paid their benefit on the 2nd, 3rd, or 4th Wednesday of the month.</a:t>
            </a:r>
          </a:p>
          <a:p>
            <a:pPr eaLnBrk="1" hangingPunct="1">
              <a:spcBef>
                <a:spcPct val="50000"/>
              </a:spcBef>
            </a:pPr>
            <a:r>
              <a:rPr lang="en-US" altLang="en-US" sz="1100">
                <a:latin typeface="Arial" panose="020B0604020202020204" pitchFamily="34" charset="0"/>
              </a:rPr>
              <a:t>Social Security beneficiaries who retire abroad or who receive both Social Security and Supplemental Security Income (SSI) payments will receive their Social Security payments on the third of each month, as under prior practice.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18D3454A-FB1B-4C04-8E6B-E3DE9BA51B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81DF0117-9950-4A10-BB70-BE7AB17747F8}" type="slidenum">
              <a:rPr lang="en-US" altLang="en-US" sz="1100" b="0">
                <a:solidFill>
                  <a:schemeClr val="tx1"/>
                </a:solidFill>
                <a:latin typeface="Arial" panose="020B0604020202020204" pitchFamily="34" charset="0"/>
              </a:rPr>
              <a:pPr/>
              <a:t>32</a:t>
            </a:fld>
            <a:endParaRPr lang="en-US" altLang="en-US" sz="1100" b="0">
              <a:solidFill>
                <a:schemeClr val="tx1"/>
              </a:solidFill>
              <a:latin typeface="Arial" panose="020B0604020202020204" pitchFamily="34" charset="0"/>
            </a:endParaRPr>
          </a:p>
        </p:txBody>
      </p:sp>
      <p:sp>
        <p:nvSpPr>
          <p:cNvPr id="64515" name="Rectangle 2">
            <a:extLst>
              <a:ext uri="{FF2B5EF4-FFF2-40B4-BE49-F238E27FC236}">
                <a16:creationId xmlns:a16="http://schemas.microsoft.com/office/drawing/2014/main" id="{5003EFA4-665D-48B3-B806-54E0999BD0FA}"/>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2EAAAC7F-1BE7-4688-BDC4-DD5DA52EEC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latin typeface="Arial" panose="020B0604020202020204" pitchFamily="34" charset="0"/>
              </a:rPr>
              <a:t>This slide is offered as a graphic representation of the impact of changing demographics. The combined pressures of a massive baby boom generation </a:t>
            </a:r>
            <a:br>
              <a:rPr lang="en-US" altLang="en-US" sz="1100">
                <a:latin typeface="Arial" panose="020B0604020202020204" pitchFamily="34" charset="0"/>
              </a:rPr>
            </a:br>
            <a:r>
              <a:rPr lang="en-US" altLang="en-US" sz="1100">
                <a:latin typeface="Arial" panose="020B0604020202020204" pitchFamily="34" charset="0"/>
              </a:rPr>
              <a:t>and increasing life expectancy will result in an American population with almost </a:t>
            </a:r>
            <a:br>
              <a:rPr lang="en-US" altLang="en-US" sz="1100">
                <a:latin typeface="Arial" panose="020B0604020202020204" pitchFamily="34" charset="0"/>
              </a:rPr>
            </a:br>
            <a:r>
              <a:rPr lang="en-US" altLang="en-US" sz="1100">
                <a:latin typeface="Arial" panose="020B0604020202020204" pitchFamily="34" charset="0"/>
              </a:rPr>
              <a:t>20% of our projected population over the age of 65 by the year 2030.</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B5997F66-FF8C-4610-81FC-797A6FB138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61647655-5941-4A0F-971F-BF25CE9881AD}" type="slidenum">
              <a:rPr lang="en-US" altLang="en-US" sz="1100" b="0">
                <a:solidFill>
                  <a:schemeClr val="tx1"/>
                </a:solidFill>
                <a:latin typeface="Arial" panose="020B0604020202020204" pitchFamily="34" charset="0"/>
              </a:rPr>
              <a:pPr/>
              <a:t>33</a:t>
            </a:fld>
            <a:endParaRPr lang="en-US" altLang="en-US" sz="1100" b="0">
              <a:solidFill>
                <a:schemeClr val="tx1"/>
              </a:solidFill>
              <a:latin typeface="Arial" panose="020B0604020202020204" pitchFamily="34" charset="0"/>
            </a:endParaRPr>
          </a:p>
        </p:txBody>
      </p:sp>
      <p:sp>
        <p:nvSpPr>
          <p:cNvPr id="66563" name="Rectangle 2">
            <a:extLst>
              <a:ext uri="{FF2B5EF4-FFF2-40B4-BE49-F238E27FC236}">
                <a16:creationId xmlns:a16="http://schemas.microsoft.com/office/drawing/2014/main" id="{02BEBAF7-A557-4E51-BB07-D2D4BEC69800}"/>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39EF1146-5F8E-4BC8-8B73-1AA88F43F1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latin typeface="Arial" panose="020B0604020202020204" pitchFamily="34" charset="0"/>
              </a:rPr>
              <a:t>Social Security provides a foundation on which to build retirement security.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2CCA043-A0F8-483E-A9E0-C0FEEF3BDB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7461D47C-BBB0-4A81-9207-196A94B72BC9}" type="slidenum">
              <a:rPr lang="en-US" altLang="en-US" sz="1100" b="0">
                <a:solidFill>
                  <a:schemeClr val="tx1"/>
                </a:solidFill>
                <a:latin typeface="Arial" panose="020B0604020202020204" pitchFamily="34" charset="0"/>
              </a:rPr>
              <a:pPr/>
              <a:t>3</a:t>
            </a:fld>
            <a:endParaRPr lang="en-US" altLang="en-US" sz="1100" b="0">
              <a:solidFill>
                <a:schemeClr val="tx1"/>
              </a:solidFill>
              <a:latin typeface="Arial" panose="020B0604020202020204" pitchFamily="34" charset="0"/>
            </a:endParaRPr>
          </a:p>
        </p:txBody>
      </p:sp>
      <p:sp>
        <p:nvSpPr>
          <p:cNvPr id="9219" name="Rectangle 2">
            <a:extLst>
              <a:ext uri="{FF2B5EF4-FFF2-40B4-BE49-F238E27FC236}">
                <a16:creationId xmlns:a16="http://schemas.microsoft.com/office/drawing/2014/main" id="{151EA9B8-C8A0-4095-B11D-6ACA9BC1D3DD}"/>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9DE4E905-53F2-4988-B9A0-68EC784F42B5}"/>
              </a:ext>
            </a:extLst>
          </p:cNvPr>
          <p:cNvSpPr>
            <a:spLocks noGrp="1" noChangeArrowheads="1"/>
          </p:cNvSpPr>
          <p:nvPr>
            <p:ph type="body" idx="1"/>
          </p:nvPr>
        </p:nvSpPr>
        <p:spPr>
          <a:xfrm>
            <a:off x="134938" y="4241800"/>
            <a:ext cx="5884862" cy="4849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pPr>
            <a:r>
              <a:rPr lang="en-US" altLang="en-US" sz="1100">
                <a:latin typeface="Arial" panose="020B0604020202020204" pitchFamily="34" charset="0"/>
              </a:rPr>
              <a:t>At the height of the Great Depression, President Roosevelt was able to obtain support for the Social Security Act. Social Security legislation was passed in 1935. At that time, the program was solely a retirement program. The extremely high unemployment rate highlighted the vulnerabilities of older workers in America. During tough economic times, older workers tended to be the last hired, the first fired. The need for a social safety net became more apparent and Social Security Retirement Insurance became a reality. The basic tenets of this social insurance program are to provide:</a:t>
            </a:r>
          </a:p>
          <a:p>
            <a:pPr lvl="3" eaLnBrk="1" hangingPunct="1">
              <a:spcBef>
                <a:spcPct val="50000"/>
              </a:spcBef>
            </a:pPr>
            <a:r>
              <a:rPr lang="en-US" altLang="en-US" sz="1100">
                <a:latin typeface="Arial" panose="020B0604020202020204" pitchFamily="34" charset="0"/>
              </a:rPr>
              <a:t>Individual Equity – You earn the benefits you receive. The more you earn, the higher your benefit will be.</a:t>
            </a:r>
          </a:p>
          <a:p>
            <a:pPr lvl="3" eaLnBrk="1" hangingPunct="1">
              <a:spcBef>
                <a:spcPct val="50000"/>
              </a:spcBef>
            </a:pPr>
            <a:r>
              <a:rPr lang="en-US" altLang="en-US" sz="1100">
                <a:latin typeface="Arial" panose="020B0604020202020204" pitchFamily="34" charset="0"/>
              </a:rPr>
              <a:t>Social Adequacy – Social Security provides a financial foundation which protects all workers.</a:t>
            </a:r>
          </a:p>
          <a:p>
            <a:pPr lvl="2" eaLnBrk="1" hangingPunct="1">
              <a:spcBef>
                <a:spcPct val="50000"/>
              </a:spcBef>
            </a:pPr>
            <a:r>
              <a:rPr lang="en-US" altLang="en-US" sz="1100">
                <a:latin typeface="Arial" panose="020B0604020202020204" pitchFamily="34" charset="0"/>
              </a:rPr>
              <a:t>In 1939, a year before Social Security began paying monthly retirement benefits, the social safety net expanded with the Survivors Insurance Program. Again during difficult economic times, the vulnerability of widows(ers) and children became even more apparent.</a:t>
            </a:r>
          </a:p>
          <a:p>
            <a:pPr lvl="2" eaLnBrk="1" hangingPunct="1">
              <a:spcBef>
                <a:spcPct val="50000"/>
              </a:spcBef>
            </a:pPr>
            <a:r>
              <a:rPr lang="en-US" altLang="en-US" sz="1100">
                <a:latin typeface="Arial" panose="020B0604020202020204" pitchFamily="34" charset="0"/>
              </a:rPr>
              <a:t>In 1956 the Social Security Disability Insurance Program became law. Then, as now, for most workers in America Social Security is the only comprehensive disability insurance policy that they have. </a:t>
            </a:r>
          </a:p>
          <a:p>
            <a:pPr lvl="2" eaLnBrk="1" hangingPunct="1">
              <a:spcBef>
                <a:spcPct val="50000"/>
              </a:spcBef>
            </a:pPr>
            <a:r>
              <a:rPr lang="en-US" altLang="en-US" sz="1100">
                <a:latin typeface="Arial" panose="020B0604020202020204" pitchFamily="34" charset="0"/>
              </a:rPr>
              <a:t>The Social Security program has largely realized its’ goals. And almost 15 million workers and family members currently receive Social Security disability and survivors insurance benefits.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FC47FBD-3DB0-4C18-B0DF-573C69FC7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26475DE7-08C8-45E3-996D-ADDE234EC7C5}" type="slidenum">
              <a:rPr lang="en-US" altLang="en-US" sz="1100" b="0">
                <a:solidFill>
                  <a:schemeClr val="tx1"/>
                </a:solidFill>
                <a:latin typeface="Arial" panose="020B0604020202020204" pitchFamily="34" charset="0"/>
              </a:rPr>
              <a:pPr/>
              <a:t>4</a:t>
            </a:fld>
            <a:endParaRPr lang="en-US" altLang="en-US" sz="1100" b="0">
              <a:solidFill>
                <a:schemeClr val="tx1"/>
              </a:solidFill>
              <a:latin typeface="Arial" panose="020B0604020202020204" pitchFamily="34" charset="0"/>
            </a:endParaRPr>
          </a:p>
        </p:txBody>
      </p:sp>
      <p:sp>
        <p:nvSpPr>
          <p:cNvPr id="11267" name="Rectangle 2">
            <a:extLst>
              <a:ext uri="{FF2B5EF4-FFF2-40B4-BE49-F238E27FC236}">
                <a16:creationId xmlns:a16="http://schemas.microsoft.com/office/drawing/2014/main" id="{50704D24-5CAA-41FF-869A-936914CB3905}"/>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A39136E8-137D-4B11-8B2A-4BCFAE43E039}"/>
              </a:ext>
            </a:extLst>
          </p:cNvPr>
          <p:cNvSpPr>
            <a:spLocks noGrp="1" noChangeArrowheads="1"/>
          </p:cNvSpPr>
          <p:nvPr>
            <p:ph type="body" idx="1"/>
          </p:nvPr>
        </p:nvSpPr>
        <p:spPr>
          <a:xfrm>
            <a:off x="284163" y="4384675"/>
            <a:ext cx="5548312"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pPr>
            <a:r>
              <a:rPr lang="en-US" altLang="en-US" sz="1000">
                <a:latin typeface="Arial" panose="020B0604020202020204" pitchFamily="34" charset="0"/>
              </a:rPr>
              <a:t>In 1965, Medicare was added to the Social Security legislation. This program is the medical coverage you get when you turn 65 or become disabled. </a:t>
            </a:r>
          </a:p>
          <a:p>
            <a:pPr lvl="2" eaLnBrk="1" hangingPunct="1">
              <a:spcBef>
                <a:spcPct val="50000"/>
              </a:spcBef>
            </a:pPr>
            <a:r>
              <a:rPr lang="en-US" altLang="en-US" sz="1000">
                <a:latin typeface="Arial" panose="020B0604020202020204" pitchFamily="34" charset="0"/>
              </a:rPr>
              <a:t>In 1972, the Supplemental Security Income program was created. SSI is a program based on need for those that are 65 or older, blind or disabled. Prior to 1972, each State had its own similar program. Since Social Security had a network of offices across the country and already administered programs based on age or disability, responsibility for SSI was shifted to the Social Security Administration. Although SSI is administered by Social Security, the SSI benefit payments and the administrative costs of running the program come from general tax revenue and not Social Security taxes.</a:t>
            </a:r>
          </a:p>
          <a:p>
            <a:pPr lvl="2" eaLnBrk="1" hangingPunct="1">
              <a:spcBef>
                <a:spcPct val="50000"/>
              </a:spcBef>
            </a:pPr>
            <a:r>
              <a:rPr lang="en-US" altLang="en-US" sz="1000">
                <a:latin typeface="Arial" panose="020B0604020202020204" pitchFamily="34" charset="0"/>
              </a:rPr>
              <a:t>In 2003, Medicare Part D legislation was passed, In 2006 the Plan, or Medicare Part D, went into effect, helping to meet drug costs for millions of Medicare beneficiaries.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C509ED87-93F6-4DEC-8BA2-C45C6660C9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C459F012-C272-4D70-8D65-2E5E525F8229}" type="slidenum">
              <a:rPr lang="en-US" altLang="en-US" sz="1100" b="0">
                <a:solidFill>
                  <a:schemeClr val="tx1"/>
                </a:solidFill>
                <a:latin typeface="Arial" panose="020B0604020202020204" pitchFamily="34" charset="0"/>
              </a:rPr>
              <a:pPr/>
              <a:t>5</a:t>
            </a:fld>
            <a:endParaRPr lang="en-US" altLang="en-US" sz="1100" b="0">
              <a:solidFill>
                <a:schemeClr val="tx1"/>
              </a:solidFill>
              <a:latin typeface="Arial" panose="020B0604020202020204" pitchFamily="34" charset="0"/>
            </a:endParaRPr>
          </a:p>
        </p:txBody>
      </p:sp>
      <p:sp>
        <p:nvSpPr>
          <p:cNvPr id="13315" name="Rectangle 2">
            <a:extLst>
              <a:ext uri="{FF2B5EF4-FFF2-40B4-BE49-F238E27FC236}">
                <a16:creationId xmlns:a16="http://schemas.microsoft.com/office/drawing/2014/main" id="{BB69D868-E450-4248-A079-CCAB1D630A76}"/>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D5FA1046-6CA3-4B8A-AFF4-2EF48A0BC607}"/>
              </a:ext>
            </a:extLst>
          </p:cNvPr>
          <p:cNvSpPr>
            <a:spLocks noGrp="1" noChangeArrowheads="1"/>
          </p:cNvSpPr>
          <p:nvPr>
            <p:ph type="body" idx="1"/>
          </p:nvPr>
        </p:nvSpPr>
        <p:spPr>
          <a:xfrm>
            <a:off x="284163" y="4384675"/>
            <a:ext cx="5548312"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Wingdings" panose="05000000000000000000" pitchFamily="2" charset="2"/>
              <a:buNone/>
            </a:pPr>
            <a:r>
              <a:rPr lang="en-US" altLang="en-US" sz="1100">
                <a:latin typeface="Arial" panose="020B0604020202020204" pitchFamily="34" charset="0"/>
              </a:rPr>
              <a:t>You may wish to remind your audience that there is no monthly premium for Part A if they are insured for retirement benefits.</a:t>
            </a:r>
          </a:p>
          <a:p>
            <a:pPr lvl="2" eaLnBrk="1" hangingPunct="1">
              <a:spcBef>
                <a:spcPct val="50000"/>
              </a:spcBef>
              <a:buFont typeface="Wingdings" panose="05000000000000000000" pitchFamily="2" charset="2"/>
              <a:buNone/>
            </a:pPr>
            <a:r>
              <a:rPr lang="en-US" altLang="en-US" sz="1100">
                <a:latin typeface="Arial" panose="020B0604020202020204" pitchFamily="34" charset="0"/>
              </a:rPr>
              <a:t>Many people question the need to file for Part B of Medicare. They should be reminded that their health insurance when they retire will pay only after Medicare pays. Many supplemental plans actually require people to file for Part B. The Medicare premium that beneficiaries pay represents 1/4 of the actual cost; the federal government covers the balance of the cost.</a:t>
            </a:r>
          </a:p>
          <a:p>
            <a:pPr lvl="2" eaLnBrk="1" hangingPunct="1">
              <a:spcBef>
                <a:spcPct val="50000"/>
              </a:spcBef>
              <a:buFont typeface="Wingdings" panose="05000000000000000000" pitchFamily="2" charset="2"/>
              <a:buNone/>
            </a:pPr>
            <a:r>
              <a:rPr lang="en-US" altLang="en-US" sz="1100">
                <a:latin typeface="Arial" panose="020B0604020202020204" pitchFamily="34" charset="0"/>
              </a:rPr>
              <a:t>Part D Medicare Prescription Drug Plan covers a major portion of prescription drug costs for Medicare beneficiaries. Average monthly premium $27.35.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60A9E33E-29EB-48A2-AC7B-E12E8EAFF2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01DBD5D4-10B6-4B9C-AC31-206768075A7D}" type="slidenum">
              <a:rPr lang="en-US" altLang="en-US" sz="1100" b="0">
                <a:solidFill>
                  <a:schemeClr val="tx1"/>
                </a:solidFill>
                <a:latin typeface="Arial" panose="020B0604020202020204" pitchFamily="34" charset="0"/>
              </a:rPr>
              <a:pPr/>
              <a:t>6</a:t>
            </a:fld>
            <a:endParaRPr lang="en-US" altLang="en-US" sz="1100" b="0">
              <a:solidFill>
                <a:schemeClr val="tx1"/>
              </a:solidFill>
              <a:latin typeface="Arial" panose="020B0604020202020204" pitchFamily="34" charset="0"/>
            </a:endParaRPr>
          </a:p>
        </p:txBody>
      </p:sp>
      <p:sp>
        <p:nvSpPr>
          <p:cNvPr id="15363" name="Rectangle 2">
            <a:extLst>
              <a:ext uri="{FF2B5EF4-FFF2-40B4-BE49-F238E27FC236}">
                <a16:creationId xmlns:a16="http://schemas.microsoft.com/office/drawing/2014/main" id="{926C9D3E-F194-4E8D-8BF4-637D5EEAB645}"/>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3C8F6DB3-A893-49CE-8536-D808510982C2}"/>
              </a:ext>
            </a:extLst>
          </p:cNvPr>
          <p:cNvSpPr>
            <a:spLocks noGrp="1" noChangeArrowheads="1"/>
          </p:cNvSpPr>
          <p:nvPr>
            <p:ph type="body" idx="1"/>
          </p:nvPr>
        </p:nvSpPr>
        <p:spPr>
          <a:xfrm>
            <a:off x="284163" y="4384675"/>
            <a:ext cx="5548312"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pPr>
            <a:r>
              <a:rPr lang="en-US" altLang="en-US" sz="1000">
                <a:latin typeface="Arial" panose="020B0604020202020204" pitchFamily="34" charset="0"/>
              </a:rPr>
              <a:t>In 1965, Medicare was added to the Social Security legislation. This program is the medical coverage you get when you turn 65 or become disabled. </a:t>
            </a:r>
          </a:p>
          <a:p>
            <a:pPr lvl="2" eaLnBrk="1" hangingPunct="1">
              <a:spcBef>
                <a:spcPct val="50000"/>
              </a:spcBef>
            </a:pPr>
            <a:r>
              <a:rPr lang="en-US" altLang="en-US" sz="1000">
                <a:latin typeface="Arial" panose="020B0604020202020204" pitchFamily="34" charset="0"/>
              </a:rPr>
              <a:t>In 1972, the Supplemental Security Income program was created. SSI is a program based on need for those that are 65 or older, blind or disabled. Prior to 1972, each State had its own similar program. Since Social Security had a network of offices across the country and already administered programs based on age or disability, responsibility for SSI was shifted to the Social Security Administration. Although SSI is administered by Social Security, the SSI benefit payments and the administrative costs of running the program come from general tax revenue and not Social Security taxes.</a:t>
            </a:r>
          </a:p>
          <a:p>
            <a:pPr lvl="2" eaLnBrk="1" hangingPunct="1">
              <a:spcBef>
                <a:spcPct val="50000"/>
              </a:spcBef>
            </a:pPr>
            <a:r>
              <a:rPr lang="en-US" altLang="en-US" sz="1000">
                <a:latin typeface="Arial" panose="020B0604020202020204" pitchFamily="34" charset="0"/>
              </a:rPr>
              <a:t>In 2003, Medicare Part D legislation was passed, In 2006 the Plan, or Medicare Part D, went into effect, helping to meet drug costs for millions of Medicare beneficiaries.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A11468C-CD8D-4A6D-BA6F-EF7BEAE778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BF50B320-7A60-4478-AA8E-389D7F6EBB14}" type="slidenum">
              <a:rPr lang="en-US" altLang="en-US" sz="1100" b="0">
                <a:solidFill>
                  <a:schemeClr val="tx1"/>
                </a:solidFill>
                <a:latin typeface="Arial" panose="020B0604020202020204" pitchFamily="34" charset="0"/>
              </a:rPr>
              <a:pPr/>
              <a:t>7</a:t>
            </a:fld>
            <a:endParaRPr lang="en-US" altLang="en-US" sz="1100" b="0">
              <a:solidFill>
                <a:schemeClr val="tx1"/>
              </a:solidFill>
              <a:latin typeface="Arial" panose="020B0604020202020204" pitchFamily="34" charset="0"/>
            </a:endParaRPr>
          </a:p>
        </p:txBody>
      </p:sp>
      <p:sp>
        <p:nvSpPr>
          <p:cNvPr id="17411" name="Rectangle 2">
            <a:extLst>
              <a:ext uri="{FF2B5EF4-FFF2-40B4-BE49-F238E27FC236}">
                <a16:creationId xmlns:a16="http://schemas.microsoft.com/office/drawing/2014/main" id="{DD982A8A-6EB8-45A1-BD12-03BDA6575D8A}"/>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4F462EE9-7275-445E-8126-CCC84DC6212C}"/>
              </a:ext>
            </a:extLst>
          </p:cNvPr>
          <p:cNvSpPr>
            <a:spLocks noGrp="1" noChangeArrowheads="1"/>
          </p:cNvSpPr>
          <p:nvPr>
            <p:ph type="body" idx="1"/>
          </p:nvPr>
        </p:nvSpPr>
        <p:spPr>
          <a:xfrm>
            <a:off x="800100" y="4387850"/>
            <a:ext cx="5257800" cy="441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2" eaLnBrk="1" hangingPunct="1">
              <a:spcBef>
                <a:spcPct val="50000"/>
              </a:spcBef>
            </a:pPr>
            <a:r>
              <a:rPr lang="en-US" altLang="en-US" sz="1100" u="sng">
                <a:latin typeface="Arial" panose="020B0604020202020204" pitchFamily="34" charset="0"/>
              </a:rPr>
              <a:t>2007</a:t>
            </a:r>
            <a:r>
              <a:rPr lang="en-US" altLang="en-US" sz="1100">
                <a:latin typeface="Arial" panose="020B0604020202020204" pitchFamily="34" charset="0"/>
              </a:rPr>
              <a:t>			 </a:t>
            </a:r>
            <a:r>
              <a:rPr lang="en-US" altLang="en-US" sz="1100" u="sng">
                <a:latin typeface="Arial" panose="020B0604020202020204" pitchFamily="34" charset="0"/>
              </a:rPr>
              <a:t>Individual</a:t>
            </a:r>
            <a:r>
              <a:rPr lang="en-US" altLang="en-US" sz="1100">
                <a:latin typeface="Arial" panose="020B0604020202020204" pitchFamily="34" charset="0"/>
              </a:rPr>
              <a:t>	</a:t>
            </a:r>
            <a:r>
              <a:rPr lang="en-US" altLang="en-US" sz="1100" u="sng">
                <a:latin typeface="Arial" panose="020B0604020202020204" pitchFamily="34" charset="0"/>
              </a:rPr>
              <a:t>Couple</a:t>
            </a:r>
            <a:endParaRPr lang="en-US" altLang="en-US" sz="1100">
              <a:latin typeface="Arial" panose="020B0604020202020204" pitchFamily="34" charset="0"/>
            </a:endParaRPr>
          </a:p>
          <a:p>
            <a:pPr marL="228600" lvl="2" eaLnBrk="1" hangingPunct="1">
              <a:spcBef>
                <a:spcPct val="50000"/>
              </a:spcBef>
            </a:pPr>
            <a:r>
              <a:rPr lang="en-US" altLang="en-US" sz="1100">
                <a:latin typeface="Arial" panose="020B0604020202020204" pitchFamily="34" charset="0"/>
              </a:rPr>
              <a:t>Federal Payment Standard	$623/mo.	$934/mo.</a:t>
            </a:r>
          </a:p>
          <a:p>
            <a:pPr marL="228600" lvl="2" eaLnBrk="1" hangingPunct="1">
              <a:spcBef>
                <a:spcPct val="50000"/>
              </a:spcBef>
            </a:pPr>
            <a:r>
              <a:rPr lang="en-US" altLang="en-US" sz="1100">
                <a:latin typeface="Arial" panose="020B0604020202020204" pitchFamily="34" charset="0"/>
              </a:rPr>
              <a:t>Resource Limits		$2,000	$3,000</a:t>
            </a:r>
          </a:p>
          <a:p>
            <a:pPr marL="228600" lvl="2" eaLnBrk="1" hangingPunct="1">
              <a:spcBef>
                <a:spcPct val="50000"/>
              </a:spcBef>
            </a:pPr>
            <a:r>
              <a:rPr lang="en-US" altLang="en-US" sz="1100">
                <a:latin typeface="Arial" panose="020B0604020202020204" pitchFamily="34" charset="0"/>
              </a:rPr>
              <a:t>SSI paid over 7 million recipients in 2006… over 1 million elderly and about 6 million disabled (including about 1 million children).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A235809-80DB-41F0-A15F-ED39E6BA15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ABC819A4-AEC8-4E60-89E7-ABFA5A4ED578}" type="slidenum">
              <a:rPr lang="en-US" altLang="en-US" sz="1100" b="0">
                <a:solidFill>
                  <a:schemeClr val="tx1"/>
                </a:solidFill>
                <a:latin typeface="Arial" panose="020B0604020202020204" pitchFamily="34" charset="0"/>
              </a:rPr>
              <a:pPr/>
              <a:t>8</a:t>
            </a:fld>
            <a:endParaRPr lang="en-US" altLang="en-US" sz="1100" b="0">
              <a:solidFill>
                <a:schemeClr val="tx1"/>
              </a:solidFill>
              <a:latin typeface="Arial" panose="020B0604020202020204" pitchFamily="34" charset="0"/>
            </a:endParaRPr>
          </a:p>
        </p:txBody>
      </p:sp>
      <p:sp>
        <p:nvSpPr>
          <p:cNvPr id="19459" name="Rectangle 2">
            <a:extLst>
              <a:ext uri="{FF2B5EF4-FFF2-40B4-BE49-F238E27FC236}">
                <a16:creationId xmlns:a16="http://schemas.microsoft.com/office/drawing/2014/main" id="{368F1770-3368-4E03-91C3-B7B9226CF69A}"/>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2A987E17-26E1-4781-896F-3C6E54B0DF9D}"/>
              </a:ext>
            </a:extLst>
          </p:cNvPr>
          <p:cNvSpPr>
            <a:spLocks noGrp="1" noChangeArrowheads="1"/>
          </p:cNvSpPr>
          <p:nvPr>
            <p:ph type="body" idx="1"/>
          </p:nvPr>
        </p:nvSpPr>
        <p:spPr>
          <a:xfrm>
            <a:off x="284163" y="4384675"/>
            <a:ext cx="5548312"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Wingdings" panose="05000000000000000000" pitchFamily="2" charset="2"/>
              <a:buNone/>
            </a:pPr>
            <a:r>
              <a:rPr lang="en-US" altLang="en-US" sz="1100">
                <a:latin typeface="Arial" panose="020B0604020202020204" pitchFamily="34" charset="0"/>
              </a:rPr>
              <a:t>Although we have not officially used the phrase “quarters of coverage” since 1978, many workers still refer to credits as quarters. Prior to 1978, a worker earned a quarter of coverage for any calendar quarter in which they earned $50 or more in Social Security wages. Beginning in 1978, wages were reported to Social Security on an annual basis via the W-2 form. We have no idea and it doesn’t matter when in the year the wages were earned.</a:t>
            </a:r>
          </a:p>
          <a:p>
            <a:pPr lvl="2" eaLnBrk="1" hangingPunct="1">
              <a:spcBef>
                <a:spcPct val="50000"/>
              </a:spcBef>
              <a:buFont typeface="Wingdings" panose="05000000000000000000" pitchFamily="2" charset="2"/>
              <a:buNone/>
            </a:pPr>
            <a:r>
              <a:rPr lang="en-US" altLang="en-US" sz="1100">
                <a:latin typeface="Arial" panose="020B0604020202020204" pitchFamily="34" charset="0"/>
              </a:rPr>
              <a:t>In 2007, when a worker earns $4,000 or more, he or she has earned their 4 credits for the year ($1,000/credit). </a:t>
            </a:r>
          </a:p>
          <a:p>
            <a:pPr lvl="2" eaLnBrk="1" hangingPunct="1">
              <a:spcBef>
                <a:spcPct val="50000"/>
              </a:spcBef>
              <a:buFont typeface="Wingdings" panose="05000000000000000000" pitchFamily="2" charset="2"/>
              <a:buNone/>
            </a:pPr>
            <a:r>
              <a:rPr lang="en-US" altLang="en-US" sz="1100">
                <a:latin typeface="Arial" panose="020B0604020202020204" pitchFamily="34" charset="0"/>
              </a:rPr>
              <a:t>Since a worker only needs 40 credits throughout his or her working career, it is relatively easy to become insured (vested) for a Social Security Retirement Benefit.</a:t>
            </a:r>
          </a:p>
          <a:p>
            <a:pPr lvl="2" eaLnBrk="1" hangingPunct="1">
              <a:spcBef>
                <a:spcPct val="50000"/>
              </a:spcBef>
              <a:buFont typeface="Wingdings" panose="05000000000000000000" pitchFamily="2" charset="2"/>
              <a:buNone/>
            </a:pPr>
            <a:r>
              <a:rPr lang="en-US" altLang="en-US" sz="1100">
                <a:latin typeface="Arial" panose="020B0604020202020204" pitchFamily="34" charset="0"/>
              </a:rPr>
              <a:t>In the year 2007, the Maximum Earnings Taxable is $97,500.</a:t>
            </a:r>
          </a:p>
          <a:p>
            <a:pPr lvl="2" eaLnBrk="1" hangingPunct="1">
              <a:spcBef>
                <a:spcPct val="50000"/>
              </a:spcBef>
              <a:buFont typeface="Wingdings" panose="05000000000000000000" pitchFamily="2" charset="2"/>
              <a:buNone/>
            </a:pPr>
            <a:r>
              <a:rPr lang="en-US" altLang="en-US" sz="1100">
                <a:latin typeface="Arial" panose="020B0604020202020204" pitchFamily="34" charset="0"/>
              </a:rPr>
              <a:t>www.socialsecurity.gov/pressoffice/factsheets/colafacts2007.htm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62D6CF7-EAB1-4C95-9575-8E2A9A6DB4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rgbClr val="DDDDDD"/>
                </a:solidFill>
                <a:latin typeface="Times New Roman" panose="02020603050405020304" pitchFamily="18" charset="0"/>
              </a:defRPr>
            </a:lvl1pPr>
            <a:lvl2pPr marL="742950" indent="-285750" defTabSz="920750">
              <a:defRPr sz="2400" b="1">
                <a:solidFill>
                  <a:srgbClr val="DDDDDD"/>
                </a:solidFill>
                <a:latin typeface="Times New Roman" panose="02020603050405020304" pitchFamily="18" charset="0"/>
              </a:defRPr>
            </a:lvl2pPr>
            <a:lvl3pPr marL="1143000" indent="-228600" defTabSz="920750">
              <a:defRPr sz="2400" b="1">
                <a:solidFill>
                  <a:srgbClr val="DDDDDD"/>
                </a:solidFill>
                <a:latin typeface="Times New Roman" panose="02020603050405020304" pitchFamily="18" charset="0"/>
              </a:defRPr>
            </a:lvl3pPr>
            <a:lvl4pPr marL="1600200" indent="-228600" defTabSz="920750">
              <a:defRPr sz="2400" b="1">
                <a:solidFill>
                  <a:srgbClr val="DDDDDD"/>
                </a:solidFill>
                <a:latin typeface="Times New Roman" panose="02020603050405020304" pitchFamily="18" charset="0"/>
              </a:defRPr>
            </a:lvl4pPr>
            <a:lvl5pPr marL="2057400" indent="-228600" defTabSz="920750">
              <a:defRPr sz="2400" b="1">
                <a:solidFill>
                  <a:srgbClr val="DDDDDD"/>
                </a:solidFill>
                <a:latin typeface="Times New Roman" panose="02020603050405020304" pitchFamily="18" charset="0"/>
              </a:defRPr>
            </a:lvl5pPr>
            <a:lvl6pPr marL="2514600" indent="-228600" defTabSz="92075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defTabSz="92075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defTabSz="92075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defTabSz="920750" eaLnBrk="0" fontAlgn="base" hangingPunct="0">
              <a:spcBef>
                <a:spcPct val="0"/>
              </a:spcBef>
              <a:spcAft>
                <a:spcPct val="0"/>
              </a:spcAft>
              <a:defRPr sz="2400" b="1">
                <a:solidFill>
                  <a:srgbClr val="DDDDDD"/>
                </a:solidFill>
                <a:latin typeface="Times New Roman" panose="02020603050405020304" pitchFamily="18" charset="0"/>
              </a:defRPr>
            </a:lvl9pPr>
          </a:lstStyle>
          <a:p>
            <a:fld id="{FFC2E089-B83E-4712-8665-5D46D13CA2D2}" type="slidenum">
              <a:rPr lang="en-US" altLang="en-US" sz="1100" b="0">
                <a:solidFill>
                  <a:schemeClr val="tx1"/>
                </a:solidFill>
                <a:latin typeface="Arial" panose="020B0604020202020204" pitchFamily="34" charset="0"/>
              </a:rPr>
              <a:pPr/>
              <a:t>9</a:t>
            </a:fld>
            <a:endParaRPr lang="en-US" altLang="en-US" sz="1100" b="0">
              <a:solidFill>
                <a:schemeClr val="tx1"/>
              </a:solidFill>
              <a:latin typeface="Arial" panose="020B0604020202020204" pitchFamily="34" charset="0"/>
            </a:endParaRPr>
          </a:p>
        </p:txBody>
      </p:sp>
      <p:sp>
        <p:nvSpPr>
          <p:cNvPr id="21507" name="Rectangle 2">
            <a:extLst>
              <a:ext uri="{FF2B5EF4-FFF2-40B4-BE49-F238E27FC236}">
                <a16:creationId xmlns:a16="http://schemas.microsoft.com/office/drawing/2014/main" id="{2CFCA42F-244F-4C06-BA93-613C2E16B3E0}"/>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ABCA6509-4868-4288-9364-7F4C7C8C8F66}"/>
              </a:ext>
            </a:extLst>
          </p:cNvPr>
          <p:cNvSpPr>
            <a:spLocks noGrp="1" noChangeArrowheads="1"/>
          </p:cNvSpPr>
          <p:nvPr>
            <p:ph type="body" idx="1"/>
          </p:nvPr>
        </p:nvSpPr>
        <p:spPr>
          <a:xfrm>
            <a:off x="357188" y="4384675"/>
            <a:ext cx="5548312"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Marlett" pitchFamily="2" charset="2"/>
              <a:buNone/>
            </a:pPr>
            <a:r>
              <a:rPr lang="en-US" altLang="en-US" sz="1100">
                <a:latin typeface="Arial" panose="020B0604020202020204" pitchFamily="34" charset="0"/>
              </a:rPr>
              <a:t>If a spouse is caring for a child under age 16 of the worker, the spouse could qualify regardless of age. When the youngest child turns 16, the spouse’s benefit will stop, even though the child’s benefit will continue.</a:t>
            </a:r>
          </a:p>
          <a:p>
            <a:pPr lvl="2" eaLnBrk="1" hangingPunct="1">
              <a:spcBef>
                <a:spcPct val="50000"/>
              </a:spcBef>
              <a:buFont typeface="Marlett" pitchFamily="2" charset="2"/>
              <a:buNone/>
            </a:pPr>
            <a:r>
              <a:rPr lang="en-US" altLang="en-US" sz="1100">
                <a:latin typeface="Arial" panose="020B0604020202020204" pitchFamily="34" charset="0"/>
              </a:rPr>
              <a:t>A divorced spouse could receive a benefit as long as he or she was married at least 10 years. It is possible that more than one spouse could receive a benefit, without penalty or reduction.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0505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54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271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532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095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63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76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1020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95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2749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975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
            <a:extLst>
              <a:ext uri="{FF2B5EF4-FFF2-40B4-BE49-F238E27FC236}">
                <a16:creationId xmlns:a16="http://schemas.microsoft.com/office/drawing/2014/main" id="{A5C784B4-D747-4BE8-8701-48C36F60C65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white">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swoosh_header">
            <a:extLst>
              <a:ext uri="{FF2B5EF4-FFF2-40B4-BE49-F238E27FC236}">
                <a16:creationId xmlns:a16="http://schemas.microsoft.com/office/drawing/2014/main" id="{845FA898-A917-4A99-A281-BC264AC01572}"/>
              </a:ext>
            </a:extLst>
          </p:cNvPr>
          <p:cNvPicPr>
            <a:picLocks noChangeAspect="1" noChangeArrowheads="1"/>
          </p:cNvPicPr>
          <p:nvPr userDrawn="1"/>
        </p:nvPicPr>
        <p:blipFill>
          <a:blip r:embed="rId14">
            <a:lum bright="16000" contrast="12000"/>
            <a:extLst>
              <a:ext uri="{28A0092B-C50C-407E-A947-70E740481C1C}">
                <a14:useLocalDpi xmlns:a14="http://schemas.microsoft.com/office/drawing/2010/main" val="0"/>
              </a:ext>
            </a:extLst>
          </a:blip>
          <a:srcRect/>
          <a:stretch>
            <a:fillRect/>
          </a:stretch>
        </p:blipFill>
        <p:spPr bwMode="white">
          <a:xfrm>
            <a:off x="0" y="0"/>
            <a:ext cx="9144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a:extLst>
              <a:ext uri="{FF2B5EF4-FFF2-40B4-BE49-F238E27FC236}">
                <a16:creationId xmlns:a16="http://schemas.microsoft.com/office/drawing/2014/main" id="{8ABC2B06-58CE-4F5E-A957-D419DAD1580D}"/>
              </a:ext>
            </a:extLst>
          </p:cNvPr>
          <p:cNvSpPr>
            <a:spLocks noChangeArrowheads="1"/>
          </p:cNvSpPr>
          <p:nvPr userDrawn="1"/>
        </p:nvSpPr>
        <p:spPr bwMode="auto">
          <a:xfrm>
            <a:off x="0" y="1143000"/>
            <a:ext cx="9144000" cy="76200"/>
          </a:xfrm>
          <a:prstGeom prst="rect">
            <a:avLst/>
          </a:prstGeom>
          <a:solidFill>
            <a:schemeClr val="bg1"/>
          </a:solidFill>
          <a:ln w="9525">
            <a:solidFill>
              <a:srgbClr val="BD010A"/>
            </a:solidFill>
            <a:miter lim="800000"/>
            <a:headEnd/>
            <a:tailEnd/>
          </a:ln>
        </p:spPr>
        <p:txBody>
          <a:bodyPr wrap="none" anchor="ctr"/>
          <a:lstStyle>
            <a:lvl1pPr eaLnBrk="0" hangingPunct="0">
              <a:defRPr sz="2400" b="1">
                <a:solidFill>
                  <a:srgbClr val="DDDDDD"/>
                </a:solidFill>
                <a:latin typeface="Times New Roman" panose="02020603050405020304" pitchFamily="18" charset="0"/>
              </a:defRPr>
            </a:lvl1pPr>
            <a:lvl2pPr marL="742950" indent="-285750" eaLnBrk="0" hangingPunct="0">
              <a:defRPr sz="2400" b="1">
                <a:solidFill>
                  <a:srgbClr val="DDDDDD"/>
                </a:solidFill>
                <a:latin typeface="Times New Roman" panose="02020603050405020304" pitchFamily="18" charset="0"/>
              </a:defRPr>
            </a:lvl2pPr>
            <a:lvl3pPr marL="1143000" indent="-228600" eaLnBrk="0" hangingPunct="0">
              <a:defRPr sz="2400" b="1">
                <a:solidFill>
                  <a:srgbClr val="DDDDDD"/>
                </a:solidFill>
                <a:latin typeface="Times New Roman" panose="02020603050405020304" pitchFamily="18" charset="0"/>
              </a:defRPr>
            </a:lvl3pPr>
            <a:lvl4pPr marL="1600200" indent="-228600" eaLnBrk="0" hangingPunct="0">
              <a:defRPr sz="2400" b="1">
                <a:solidFill>
                  <a:srgbClr val="DDDDDD"/>
                </a:solidFill>
                <a:latin typeface="Times New Roman" panose="02020603050405020304" pitchFamily="18" charset="0"/>
              </a:defRPr>
            </a:lvl4pPr>
            <a:lvl5pPr marL="2057400" indent="-228600" eaLnBrk="0" hangingPunct="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defRPr/>
            </a:pPr>
            <a:endParaRPr lang="en-US" sz="1800" b="0">
              <a:solidFill>
                <a:srgbClr val="BD010A"/>
              </a:solidFill>
              <a:latin typeface="Arial" panose="020B0604020202020204" pitchFamily="34" charset="0"/>
            </a:endParaRPr>
          </a:p>
        </p:txBody>
      </p:sp>
      <p:sp>
        <p:nvSpPr>
          <p:cNvPr id="1029" name="Text Box 10">
            <a:extLst>
              <a:ext uri="{FF2B5EF4-FFF2-40B4-BE49-F238E27FC236}">
                <a16:creationId xmlns:a16="http://schemas.microsoft.com/office/drawing/2014/main" id="{48CF0D96-91F7-4DE6-92D5-E8E1EC60B598}"/>
              </a:ext>
            </a:extLst>
          </p:cNvPr>
          <p:cNvSpPr txBox="1">
            <a:spLocks noChangeArrowheads="1"/>
          </p:cNvSpPr>
          <p:nvPr userDrawn="1"/>
        </p:nvSpPr>
        <p:spPr bwMode="auto">
          <a:xfrm>
            <a:off x="8763000" y="6507163"/>
            <a:ext cx="365125" cy="274637"/>
          </a:xfrm>
          <a:prstGeom prst="rect">
            <a:avLst/>
          </a:prstGeom>
          <a:noFill/>
          <a:ln>
            <a:noFill/>
          </a:ln>
          <a:effectLst>
            <a:outerShdw dist="28398" dir="12393903" algn="ctr" rotWithShape="0">
              <a:schemeClr val="tx1">
                <a:alpha val="50000"/>
              </a:schemeClr>
            </a:outerShdw>
          </a:effectLst>
          <a:extLst/>
        </p:spPr>
        <p:txBody>
          <a:bodyPr>
            <a:spAutoFit/>
          </a:bodyPr>
          <a:lstStyle>
            <a:lvl1pPr eaLnBrk="0" hangingPunct="0">
              <a:defRPr sz="2400" b="1">
                <a:solidFill>
                  <a:srgbClr val="DDDDDD"/>
                </a:solidFill>
                <a:latin typeface="Times New Roman" panose="02020603050405020304" pitchFamily="18" charset="0"/>
              </a:defRPr>
            </a:lvl1pPr>
            <a:lvl2pPr marL="742950" indent="-285750" eaLnBrk="0" hangingPunct="0">
              <a:defRPr sz="2400" b="1">
                <a:solidFill>
                  <a:srgbClr val="DDDDDD"/>
                </a:solidFill>
                <a:latin typeface="Times New Roman" panose="02020603050405020304" pitchFamily="18" charset="0"/>
              </a:defRPr>
            </a:lvl2pPr>
            <a:lvl3pPr marL="1143000" indent="-228600" eaLnBrk="0" hangingPunct="0">
              <a:defRPr sz="2400" b="1">
                <a:solidFill>
                  <a:srgbClr val="DDDDDD"/>
                </a:solidFill>
                <a:latin typeface="Times New Roman" panose="02020603050405020304" pitchFamily="18" charset="0"/>
              </a:defRPr>
            </a:lvl3pPr>
            <a:lvl4pPr marL="1600200" indent="-228600" eaLnBrk="0" hangingPunct="0">
              <a:defRPr sz="2400" b="1">
                <a:solidFill>
                  <a:srgbClr val="DDDDDD"/>
                </a:solidFill>
                <a:latin typeface="Times New Roman" panose="02020603050405020304" pitchFamily="18" charset="0"/>
              </a:defRPr>
            </a:lvl4pPr>
            <a:lvl5pPr marL="2057400" indent="-228600" eaLnBrk="0" hangingPunct="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defRPr/>
            </a:pPr>
            <a:endParaRPr lang="en-US" sz="1200"/>
          </a:p>
        </p:txBody>
      </p:sp>
      <p:sp>
        <p:nvSpPr>
          <p:cNvPr id="1030" name="Text Box 11">
            <a:extLst>
              <a:ext uri="{FF2B5EF4-FFF2-40B4-BE49-F238E27FC236}">
                <a16:creationId xmlns:a16="http://schemas.microsoft.com/office/drawing/2014/main" id="{B7508304-87F1-40D3-94A2-15E779DD1FC7}"/>
              </a:ext>
            </a:extLst>
          </p:cNvPr>
          <p:cNvSpPr txBox="1">
            <a:spLocks noChangeArrowheads="1"/>
          </p:cNvSpPr>
          <p:nvPr userDrawn="1"/>
        </p:nvSpPr>
        <p:spPr bwMode="auto">
          <a:xfrm>
            <a:off x="8763000" y="6553200"/>
            <a:ext cx="365125" cy="274638"/>
          </a:xfrm>
          <a:prstGeom prst="rect">
            <a:avLst/>
          </a:prstGeom>
          <a:noFill/>
          <a:ln>
            <a:noFill/>
          </a:ln>
          <a:effectLst>
            <a:outerShdw dist="28398" dir="12393903" algn="ctr" rotWithShape="0">
              <a:schemeClr val="tx1">
                <a:alpha val="50000"/>
              </a:schemeClr>
            </a:outerShdw>
          </a:effectLs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defRPr/>
            </a:pPr>
            <a:fld id="{391D1E68-74D1-496A-9DF2-ADB933428B8F}" type="slidenum">
              <a:rPr lang="en-US" altLang="en-US" sz="1200" smtClean="0"/>
              <a:pPr eaLnBrk="1" hangingPunct="1">
                <a:defRPr/>
              </a:pPr>
              <a:t>‹#›</a:t>
            </a:fld>
            <a:endParaRPr lang="en-US" altLang="en-US"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Cover2">
            <a:extLst>
              <a:ext uri="{FF2B5EF4-FFF2-40B4-BE49-F238E27FC236}">
                <a16:creationId xmlns:a16="http://schemas.microsoft.com/office/drawing/2014/main" id="{80FFE0E6-ECBE-4662-B1A6-5660C58C0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a:extLst>
              <a:ext uri="{FF2B5EF4-FFF2-40B4-BE49-F238E27FC236}">
                <a16:creationId xmlns:a16="http://schemas.microsoft.com/office/drawing/2014/main" id="{54747CAA-DF2E-4CB0-B599-FFB0177AFB22}"/>
              </a:ext>
            </a:extLst>
          </p:cNvPr>
          <p:cNvSpPr txBox="1">
            <a:spLocks noChangeArrowheads="1"/>
          </p:cNvSpPr>
          <p:nvPr/>
        </p:nvSpPr>
        <p:spPr bwMode="auto">
          <a:xfrm>
            <a:off x="457200" y="2743200"/>
            <a:ext cx="7208838"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r>
              <a:rPr lang="en-US" altLang="en-US" sz="4400"/>
              <a:t>Linda Hamill</a:t>
            </a:r>
          </a:p>
          <a:p>
            <a:pPr eaLnBrk="1" hangingPunct="1"/>
            <a:r>
              <a:rPr lang="en-US" altLang="en-US" sz="4400"/>
              <a:t>410-491-7214</a:t>
            </a:r>
          </a:p>
          <a:p>
            <a:pPr eaLnBrk="1" hangingPunct="1"/>
            <a:r>
              <a:rPr lang="en-US" altLang="en-US" sz="4400"/>
              <a:t>Linda1980@mediacombb.net</a:t>
            </a:r>
          </a:p>
          <a:p>
            <a:pPr eaLnBrk="1" hangingPunct="1"/>
            <a:endParaRPr lang="en-US" altLang="en-US" sz="44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a:extLst>
              <a:ext uri="{FF2B5EF4-FFF2-40B4-BE49-F238E27FC236}">
                <a16:creationId xmlns:a16="http://schemas.microsoft.com/office/drawing/2014/main" id="{AE4002A5-24D5-40F7-BBAC-21192E26185B}"/>
              </a:ext>
            </a:extLst>
          </p:cNvPr>
          <p:cNvSpPr>
            <a:spLocks noChangeArrowheads="1"/>
          </p:cNvSpPr>
          <p:nvPr/>
        </p:nvSpPr>
        <p:spPr bwMode="auto">
          <a:xfrm>
            <a:off x="1752600" y="2667000"/>
            <a:ext cx="6934200" cy="2667000"/>
          </a:xfrm>
          <a:prstGeom prst="rect">
            <a:avLst/>
          </a:prstGeom>
          <a:solidFill>
            <a:srgbClr val="FFFFFF">
              <a:alpha val="12157"/>
            </a:srgbClr>
          </a:solidFill>
          <a:ln w="38100">
            <a:solidFill>
              <a:srgbClr val="BD010A"/>
            </a:solidFill>
            <a:miter lim="800000"/>
            <a:headEnd/>
            <a:tailEnd/>
          </a:ln>
        </p:spPr>
        <p:txBody>
          <a:bodyPr wrap="none" anchor="ct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22531" name="Rectangle 13">
            <a:extLst>
              <a:ext uri="{FF2B5EF4-FFF2-40B4-BE49-F238E27FC236}">
                <a16:creationId xmlns:a16="http://schemas.microsoft.com/office/drawing/2014/main" id="{A95491ED-75C8-4B0C-B13F-E418A8F06356}"/>
              </a:ext>
            </a:extLst>
          </p:cNvPr>
          <p:cNvSpPr>
            <a:spLocks noChangeArrowheads="1"/>
          </p:cNvSpPr>
          <p:nvPr/>
        </p:nvSpPr>
        <p:spPr bwMode="auto">
          <a:xfrm>
            <a:off x="609600" y="2667000"/>
            <a:ext cx="1143000" cy="2667000"/>
          </a:xfrm>
          <a:prstGeom prst="rect">
            <a:avLst/>
          </a:prstGeom>
          <a:solidFill>
            <a:schemeClr val="bg1">
              <a:alpha val="5098"/>
            </a:schemeClr>
          </a:solidFill>
          <a:ln w="38100">
            <a:solidFill>
              <a:srgbClr val="BD010A"/>
            </a:solidFill>
            <a:miter lim="800000"/>
            <a:headEnd/>
            <a:tailEnd/>
          </a:ln>
        </p:spPr>
        <p:txBody>
          <a:bodyPr wrap="none" anchor="ct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endParaRPr lang="en-US" altLang="en-US" sz="1800">
              <a:solidFill>
                <a:srgbClr val="000066"/>
              </a:solidFill>
            </a:endParaRPr>
          </a:p>
        </p:txBody>
      </p:sp>
      <p:sp>
        <p:nvSpPr>
          <p:cNvPr id="22532" name="Text Box 7">
            <a:extLst>
              <a:ext uri="{FF2B5EF4-FFF2-40B4-BE49-F238E27FC236}">
                <a16:creationId xmlns:a16="http://schemas.microsoft.com/office/drawing/2014/main" id="{202F2C9B-410F-472A-B4DE-3C547E4B7A2D}"/>
              </a:ext>
            </a:extLst>
          </p:cNvPr>
          <p:cNvSpPr txBox="1">
            <a:spLocks noChangeArrowheads="1"/>
          </p:cNvSpPr>
          <p:nvPr/>
        </p:nvSpPr>
        <p:spPr bwMode="auto">
          <a:xfrm>
            <a:off x="0" y="349250"/>
            <a:ext cx="9144000" cy="609600"/>
          </a:xfrm>
          <a:prstGeom prst="rect">
            <a:avLst/>
          </a:prstGeom>
          <a:noFill/>
          <a:ln>
            <a:noFill/>
          </a:ln>
          <a:effectLst>
            <a:outerShdw dist="25400" dir="108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400">
                <a:solidFill>
                  <a:schemeClr val="bg1"/>
                </a:solidFill>
              </a:rPr>
              <a:t>How Social Security Determines Your Benefit</a:t>
            </a:r>
          </a:p>
        </p:txBody>
      </p:sp>
      <p:sp>
        <p:nvSpPr>
          <p:cNvPr id="22533" name="Text Box 8">
            <a:extLst>
              <a:ext uri="{FF2B5EF4-FFF2-40B4-BE49-F238E27FC236}">
                <a16:creationId xmlns:a16="http://schemas.microsoft.com/office/drawing/2014/main" id="{51E868FD-A6EB-4B7A-AF13-B6CFDA3C0A86}"/>
              </a:ext>
            </a:extLst>
          </p:cNvPr>
          <p:cNvSpPr txBox="1">
            <a:spLocks noChangeArrowheads="1"/>
          </p:cNvSpPr>
          <p:nvPr/>
        </p:nvSpPr>
        <p:spPr bwMode="auto">
          <a:xfrm>
            <a:off x="0" y="1935163"/>
            <a:ext cx="91440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85800" algn="l"/>
                <a:tab pos="1828800" algn="l"/>
              </a:tabLst>
              <a:defRPr sz="2400" b="1">
                <a:solidFill>
                  <a:srgbClr val="DDDDDD"/>
                </a:solidFill>
                <a:latin typeface="Times New Roman" panose="02020603050405020304" pitchFamily="18" charset="0"/>
              </a:defRPr>
            </a:lvl1pPr>
            <a:lvl2pPr marL="742950" indent="-285750">
              <a:tabLst>
                <a:tab pos="685800" algn="l"/>
                <a:tab pos="1828800" algn="l"/>
              </a:tabLst>
              <a:defRPr sz="2400" b="1">
                <a:solidFill>
                  <a:srgbClr val="DDDDDD"/>
                </a:solidFill>
                <a:latin typeface="Times New Roman" panose="02020603050405020304" pitchFamily="18" charset="0"/>
              </a:defRPr>
            </a:lvl2pPr>
            <a:lvl3pPr marL="1143000" indent="-228600">
              <a:tabLst>
                <a:tab pos="685800" algn="l"/>
                <a:tab pos="1828800" algn="l"/>
              </a:tabLst>
              <a:defRPr sz="2400" b="1">
                <a:solidFill>
                  <a:srgbClr val="DDDDDD"/>
                </a:solidFill>
                <a:latin typeface="Times New Roman" panose="02020603050405020304" pitchFamily="18" charset="0"/>
              </a:defRPr>
            </a:lvl3pPr>
            <a:lvl4pPr marL="1600200" indent="-228600">
              <a:tabLst>
                <a:tab pos="685800" algn="l"/>
                <a:tab pos="1828800" algn="l"/>
              </a:tabLst>
              <a:defRPr sz="2400" b="1">
                <a:solidFill>
                  <a:srgbClr val="DDDDDD"/>
                </a:solidFill>
                <a:latin typeface="Times New Roman" panose="02020603050405020304" pitchFamily="18" charset="0"/>
              </a:defRPr>
            </a:lvl4pPr>
            <a:lvl5pPr marL="2057400" indent="-228600">
              <a:tabLst>
                <a:tab pos="685800" algn="l"/>
                <a:tab pos="1828800" algn="l"/>
              </a:tabLst>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tabLst>
                <a:tab pos="685800" algn="l"/>
                <a:tab pos="1828800" algn="l"/>
              </a:tabLs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tabLst>
                <a:tab pos="685800" algn="l"/>
                <a:tab pos="1828800" algn="l"/>
              </a:tabLs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tabLst>
                <a:tab pos="685800" algn="l"/>
                <a:tab pos="1828800" algn="l"/>
              </a:tabLs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tabLst>
                <a:tab pos="685800" algn="l"/>
                <a:tab pos="1828800" algn="l"/>
              </a:tabLst>
              <a:defRPr sz="2400" b="1">
                <a:solidFill>
                  <a:srgbClr val="DDDDDD"/>
                </a:solidFill>
                <a:latin typeface="Times New Roman" panose="02020603050405020304" pitchFamily="18" charset="0"/>
              </a:defRPr>
            </a:lvl9pPr>
          </a:lstStyle>
          <a:p>
            <a:pPr algn="ctr" eaLnBrk="1" hangingPunct="1"/>
            <a:r>
              <a:rPr lang="en-US" altLang="en-US" sz="3200">
                <a:solidFill>
                  <a:schemeClr val="bg1"/>
                </a:solidFill>
              </a:rPr>
              <a:t>Social Security benefits are based on earnings</a:t>
            </a:r>
          </a:p>
          <a:p>
            <a:pPr eaLnBrk="1" hangingPunct="1">
              <a:spcBef>
                <a:spcPct val="150000"/>
              </a:spcBef>
            </a:pPr>
            <a:r>
              <a:rPr lang="en-US" altLang="en-US">
                <a:solidFill>
                  <a:schemeClr val="bg1"/>
                </a:solidFill>
              </a:rPr>
              <a:t>	Step 1	Your wages are adjusted for changes in wage levels</a:t>
            </a:r>
          </a:p>
          <a:p>
            <a:pPr eaLnBrk="1" hangingPunct="1">
              <a:spcBef>
                <a:spcPct val="75000"/>
              </a:spcBef>
            </a:pPr>
            <a:r>
              <a:rPr lang="en-US" altLang="en-US">
                <a:solidFill>
                  <a:schemeClr val="bg1"/>
                </a:solidFill>
              </a:rPr>
              <a:t>	Step 2	Find the monthly average of your 35 highest </a:t>
            </a:r>
            <a:br>
              <a:rPr lang="en-US" altLang="en-US">
                <a:solidFill>
                  <a:schemeClr val="bg1"/>
                </a:solidFill>
              </a:rPr>
            </a:br>
            <a:r>
              <a:rPr lang="en-US" altLang="en-US">
                <a:solidFill>
                  <a:schemeClr val="bg1"/>
                </a:solidFill>
              </a:rPr>
              <a:t>		earnings years</a:t>
            </a:r>
          </a:p>
          <a:p>
            <a:pPr eaLnBrk="1" hangingPunct="1">
              <a:spcBef>
                <a:spcPct val="75000"/>
              </a:spcBef>
            </a:pPr>
            <a:r>
              <a:rPr lang="en-US" altLang="en-US">
                <a:solidFill>
                  <a:schemeClr val="bg1"/>
                </a:solidFill>
              </a:rPr>
              <a:t>	Step 3	Result is “average indexed monthly earnings”</a:t>
            </a:r>
            <a:endParaRPr lang="en-US" altLang="en-US" sz="32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a:extLst>
              <a:ext uri="{FF2B5EF4-FFF2-40B4-BE49-F238E27FC236}">
                <a16:creationId xmlns:a16="http://schemas.microsoft.com/office/drawing/2014/main" id="{C2423E22-5AB4-402E-AE20-9E59DFE0E312}"/>
              </a:ext>
            </a:extLst>
          </p:cNvPr>
          <p:cNvSpPr txBox="1">
            <a:spLocks noChangeArrowheads="1"/>
          </p:cNvSpPr>
          <p:nvPr/>
        </p:nvSpPr>
        <p:spPr bwMode="auto">
          <a:xfrm>
            <a:off x="0" y="381000"/>
            <a:ext cx="9067800" cy="641350"/>
          </a:xfrm>
          <a:prstGeom prst="rect">
            <a:avLst/>
          </a:prstGeom>
          <a:noFill/>
          <a:ln>
            <a:noFill/>
          </a:ln>
          <a:effectLst>
            <a:outerShdw dist="25400" dir="108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rPr>
              <a:t>Full Retirement Age</a:t>
            </a:r>
          </a:p>
        </p:txBody>
      </p:sp>
      <p:sp>
        <p:nvSpPr>
          <p:cNvPr id="24579" name="Rectangle 17">
            <a:extLst>
              <a:ext uri="{FF2B5EF4-FFF2-40B4-BE49-F238E27FC236}">
                <a16:creationId xmlns:a16="http://schemas.microsoft.com/office/drawing/2014/main" id="{3AB681DB-8C86-4021-9B49-35999B8347D9}"/>
              </a:ext>
            </a:extLst>
          </p:cNvPr>
          <p:cNvSpPr>
            <a:spLocks noChangeArrowheads="1"/>
          </p:cNvSpPr>
          <p:nvPr/>
        </p:nvSpPr>
        <p:spPr bwMode="auto">
          <a:xfrm>
            <a:off x="1905000" y="1676400"/>
            <a:ext cx="5262563" cy="4646613"/>
          </a:xfrm>
          <a:prstGeom prst="rect">
            <a:avLst/>
          </a:prstGeom>
          <a:solidFill>
            <a:schemeClr val="accent2">
              <a:alpha val="50195"/>
            </a:schemeClr>
          </a:solidFill>
          <a:ln>
            <a:noFill/>
          </a:ln>
          <a:effectLst>
            <a:outerShdw dist="28398" dir="12393903" algn="ctr" rotWithShape="0">
              <a:schemeClr val="tx1">
                <a:alpha val="50000"/>
              </a:schemeClr>
            </a:outerShdw>
          </a:effectLst>
          <a:extLs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24580" name="Rectangle 18">
            <a:extLst>
              <a:ext uri="{FF2B5EF4-FFF2-40B4-BE49-F238E27FC236}">
                <a16:creationId xmlns:a16="http://schemas.microsoft.com/office/drawing/2014/main" id="{8C3D7E72-5838-42D7-9D1D-FAEB02BBFD53}"/>
              </a:ext>
            </a:extLst>
          </p:cNvPr>
          <p:cNvSpPr>
            <a:spLocks noChangeArrowheads="1"/>
          </p:cNvSpPr>
          <p:nvPr/>
        </p:nvSpPr>
        <p:spPr bwMode="auto">
          <a:xfrm>
            <a:off x="1905000" y="2286000"/>
            <a:ext cx="5262563" cy="4033838"/>
          </a:xfrm>
          <a:prstGeom prst="rect">
            <a:avLst/>
          </a:prstGeom>
          <a:solidFill>
            <a:schemeClr val="accent1">
              <a:alpha val="50195"/>
            </a:schemeClr>
          </a:solidFill>
          <a:ln>
            <a:noFill/>
          </a:ln>
          <a:effectLst>
            <a:outerShdw dist="28398" dir="12393903" algn="ctr" rotWithShape="0">
              <a:schemeClr val="tx1">
                <a:alpha val="50000"/>
              </a:schemeClr>
            </a:outerShdw>
          </a:effectLst>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24581" name="Rectangle 19">
            <a:extLst>
              <a:ext uri="{FF2B5EF4-FFF2-40B4-BE49-F238E27FC236}">
                <a16:creationId xmlns:a16="http://schemas.microsoft.com/office/drawing/2014/main" id="{35C7135D-2315-4C0B-B9B0-36F5D2343ADB}"/>
              </a:ext>
            </a:extLst>
          </p:cNvPr>
          <p:cNvSpPr>
            <a:spLocks noChangeArrowheads="1"/>
          </p:cNvSpPr>
          <p:nvPr/>
        </p:nvSpPr>
        <p:spPr bwMode="auto">
          <a:xfrm>
            <a:off x="1905000" y="1676400"/>
            <a:ext cx="5262563" cy="4646613"/>
          </a:xfrm>
          <a:prstGeom prst="rect">
            <a:avLst/>
          </a:prstGeom>
          <a:noFill/>
          <a:ln w="38100" algn="ctr">
            <a:solidFill>
              <a:srgbClr val="BD010A"/>
            </a:solidFill>
            <a:miter lim="800000"/>
            <a:headEnd/>
            <a:tailEnd/>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24582" name="Text Box 20">
            <a:extLst>
              <a:ext uri="{FF2B5EF4-FFF2-40B4-BE49-F238E27FC236}">
                <a16:creationId xmlns:a16="http://schemas.microsoft.com/office/drawing/2014/main" id="{FC52B9F7-ABBD-4AA5-ACE6-66C8D05DA12E}"/>
              </a:ext>
            </a:extLst>
          </p:cNvPr>
          <p:cNvSpPr txBox="1">
            <a:spLocks noChangeArrowheads="1"/>
          </p:cNvSpPr>
          <p:nvPr/>
        </p:nvSpPr>
        <p:spPr bwMode="auto">
          <a:xfrm>
            <a:off x="1905000" y="1752600"/>
            <a:ext cx="5262563" cy="447040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457200" algn="l"/>
                <a:tab pos="2578100" algn="l"/>
              </a:tabLst>
              <a:defRPr sz="2400" b="1">
                <a:solidFill>
                  <a:srgbClr val="DDDDDD"/>
                </a:solidFill>
                <a:latin typeface="Times New Roman" panose="02020603050405020304" pitchFamily="18" charset="0"/>
              </a:defRPr>
            </a:lvl1pPr>
            <a:lvl2pPr marL="742950" indent="-285750">
              <a:tabLst>
                <a:tab pos="457200" algn="l"/>
                <a:tab pos="2578100" algn="l"/>
              </a:tabLst>
              <a:defRPr sz="2400" b="1">
                <a:solidFill>
                  <a:srgbClr val="DDDDDD"/>
                </a:solidFill>
                <a:latin typeface="Times New Roman" panose="02020603050405020304" pitchFamily="18" charset="0"/>
              </a:defRPr>
            </a:lvl2pPr>
            <a:lvl3pPr marL="1143000" indent="-228600">
              <a:tabLst>
                <a:tab pos="457200" algn="l"/>
                <a:tab pos="2578100" algn="l"/>
              </a:tabLst>
              <a:defRPr sz="2400" b="1">
                <a:solidFill>
                  <a:srgbClr val="DDDDDD"/>
                </a:solidFill>
                <a:latin typeface="Times New Roman" panose="02020603050405020304" pitchFamily="18" charset="0"/>
              </a:defRPr>
            </a:lvl3pPr>
            <a:lvl4pPr marL="1600200" indent="-228600">
              <a:tabLst>
                <a:tab pos="457200" algn="l"/>
                <a:tab pos="2578100" algn="l"/>
              </a:tabLst>
              <a:defRPr sz="2400" b="1">
                <a:solidFill>
                  <a:srgbClr val="DDDDDD"/>
                </a:solidFill>
                <a:latin typeface="Times New Roman" panose="02020603050405020304" pitchFamily="18" charset="0"/>
              </a:defRPr>
            </a:lvl4pPr>
            <a:lvl5pPr marL="2057400" indent="-228600">
              <a:tabLst>
                <a:tab pos="457200" algn="l"/>
                <a:tab pos="2578100" algn="l"/>
              </a:tabLst>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tabLst>
                <a:tab pos="457200" algn="l"/>
                <a:tab pos="2578100" algn="l"/>
              </a:tabLs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tabLst>
                <a:tab pos="457200" algn="l"/>
                <a:tab pos="2578100" algn="l"/>
              </a:tabLs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tabLst>
                <a:tab pos="457200" algn="l"/>
                <a:tab pos="2578100" algn="l"/>
              </a:tabLs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tabLst>
                <a:tab pos="457200" algn="l"/>
                <a:tab pos="2578100" algn="l"/>
              </a:tabLst>
              <a:defRPr sz="2400" b="1">
                <a:solidFill>
                  <a:srgbClr val="DDDDDD"/>
                </a:solidFill>
                <a:latin typeface="Times New Roman" panose="02020603050405020304" pitchFamily="18" charset="0"/>
              </a:defRPr>
            </a:lvl9pPr>
          </a:lstStyle>
          <a:p>
            <a:pPr eaLnBrk="1" hangingPunct="1"/>
            <a:r>
              <a:rPr lang="en-US" altLang="en-US" sz="2000">
                <a:solidFill>
                  <a:schemeClr val="bg1"/>
                </a:solidFill>
              </a:rPr>
              <a:t>	Year of Birth	Full Retirement Age</a:t>
            </a:r>
          </a:p>
          <a:p>
            <a:pPr eaLnBrk="1" hangingPunct="1">
              <a:spcBef>
                <a:spcPct val="100000"/>
              </a:spcBef>
            </a:pPr>
            <a:r>
              <a:rPr lang="en-US" altLang="en-US" sz="1800">
                <a:solidFill>
                  <a:schemeClr val="bg1"/>
                </a:solidFill>
              </a:rPr>
              <a:t>	</a:t>
            </a:r>
            <a:r>
              <a:rPr lang="en-US" altLang="en-US" sz="1600">
                <a:solidFill>
                  <a:schemeClr val="bg1"/>
                </a:solidFill>
              </a:rPr>
              <a:t>1937	65</a:t>
            </a:r>
          </a:p>
          <a:p>
            <a:pPr eaLnBrk="1" hangingPunct="1">
              <a:spcBef>
                <a:spcPct val="20000"/>
              </a:spcBef>
            </a:pPr>
            <a:r>
              <a:rPr lang="en-US" altLang="en-US" sz="1600">
                <a:solidFill>
                  <a:schemeClr val="bg1"/>
                </a:solidFill>
              </a:rPr>
              <a:t>	1938	65 &amp; 2 months</a:t>
            </a:r>
          </a:p>
          <a:p>
            <a:pPr eaLnBrk="1" hangingPunct="1">
              <a:spcBef>
                <a:spcPct val="20000"/>
              </a:spcBef>
            </a:pPr>
            <a:r>
              <a:rPr lang="en-US" altLang="en-US" sz="1600">
                <a:solidFill>
                  <a:schemeClr val="bg1"/>
                </a:solidFill>
              </a:rPr>
              <a:t>	1939	65 &amp; 4 months</a:t>
            </a:r>
          </a:p>
          <a:p>
            <a:pPr eaLnBrk="1" hangingPunct="1">
              <a:spcBef>
                <a:spcPct val="20000"/>
              </a:spcBef>
            </a:pPr>
            <a:r>
              <a:rPr lang="en-US" altLang="en-US" sz="1600">
                <a:solidFill>
                  <a:schemeClr val="bg1"/>
                </a:solidFill>
              </a:rPr>
              <a:t>	1940	65 &amp; 6 months</a:t>
            </a:r>
          </a:p>
          <a:p>
            <a:pPr eaLnBrk="1" hangingPunct="1">
              <a:spcBef>
                <a:spcPct val="20000"/>
              </a:spcBef>
            </a:pPr>
            <a:r>
              <a:rPr lang="en-US" altLang="en-US" sz="1600">
                <a:solidFill>
                  <a:schemeClr val="bg1"/>
                </a:solidFill>
              </a:rPr>
              <a:t>	1941	65 &amp; 8 months</a:t>
            </a:r>
          </a:p>
          <a:p>
            <a:pPr eaLnBrk="1" hangingPunct="1">
              <a:spcBef>
                <a:spcPct val="20000"/>
              </a:spcBef>
            </a:pPr>
            <a:r>
              <a:rPr lang="en-US" altLang="en-US" sz="1600">
                <a:solidFill>
                  <a:schemeClr val="bg1"/>
                </a:solidFill>
              </a:rPr>
              <a:t>	1942	65 &amp; 10 months</a:t>
            </a:r>
          </a:p>
          <a:p>
            <a:pPr eaLnBrk="1" hangingPunct="1">
              <a:spcBef>
                <a:spcPct val="20000"/>
              </a:spcBef>
            </a:pPr>
            <a:r>
              <a:rPr lang="en-US" altLang="en-US" sz="1600">
                <a:solidFill>
                  <a:schemeClr val="bg1"/>
                </a:solidFill>
              </a:rPr>
              <a:t>	1943 – 1954	66</a:t>
            </a:r>
          </a:p>
          <a:p>
            <a:pPr eaLnBrk="1" hangingPunct="1">
              <a:spcBef>
                <a:spcPct val="20000"/>
              </a:spcBef>
            </a:pPr>
            <a:r>
              <a:rPr lang="en-US" altLang="en-US" sz="1600">
                <a:solidFill>
                  <a:schemeClr val="bg1"/>
                </a:solidFill>
              </a:rPr>
              <a:t>	1955	66 &amp; 2 months</a:t>
            </a:r>
          </a:p>
          <a:p>
            <a:pPr eaLnBrk="1" hangingPunct="1">
              <a:spcBef>
                <a:spcPct val="20000"/>
              </a:spcBef>
            </a:pPr>
            <a:r>
              <a:rPr lang="en-US" altLang="en-US" sz="1600">
                <a:solidFill>
                  <a:schemeClr val="bg1"/>
                </a:solidFill>
              </a:rPr>
              <a:t>	1956	66 &amp; 4 months</a:t>
            </a:r>
          </a:p>
          <a:p>
            <a:pPr eaLnBrk="1" hangingPunct="1">
              <a:spcBef>
                <a:spcPct val="20000"/>
              </a:spcBef>
            </a:pPr>
            <a:r>
              <a:rPr lang="en-US" altLang="en-US" sz="1600">
                <a:solidFill>
                  <a:schemeClr val="bg1"/>
                </a:solidFill>
              </a:rPr>
              <a:t>	1957	66 &amp; 6 months</a:t>
            </a:r>
          </a:p>
          <a:p>
            <a:pPr eaLnBrk="1" hangingPunct="1">
              <a:spcBef>
                <a:spcPct val="20000"/>
              </a:spcBef>
            </a:pPr>
            <a:r>
              <a:rPr lang="en-US" altLang="en-US" sz="1600">
                <a:solidFill>
                  <a:schemeClr val="bg1"/>
                </a:solidFill>
              </a:rPr>
              <a:t>	1958	66 &amp; 8 months</a:t>
            </a:r>
          </a:p>
          <a:p>
            <a:pPr eaLnBrk="1" hangingPunct="1">
              <a:spcBef>
                <a:spcPct val="20000"/>
              </a:spcBef>
            </a:pPr>
            <a:r>
              <a:rPr lang="en-US" altLang="en-US" sz="1600">
                <a:solidFill>
                  <a:schemeClr val="bg1"/>
                </a:solidFill>
              </a:rPr>
              <a:t>	1959	66 &amp; 10 months</a:t>
            </a:r>
          </a:p>
          <a:p>
            <a:pPr eaLnBrk="1" hangingPunct="1">
              <a:spcBef>
                <a:spcPct val="20000"/>
              </a:spcBef>
            </a:pPr>
            <a:r>
              <a:rPr lang="en-US" altLang="en-US" sz="1600">
                <a:solidFill>
                  <a:schemeClr val="bg1"/>
                </a:solidFill>
              </a:rPr>
              <a:t>	1960 &amp; later	67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descr="swoosh_header">
            <a:extLst>
              <a:ext uri="{FF2B5EF4-FFF2-40B4-BE49-F238E27FC236}">
                <a16:creationId xmlns:a16="http://schemas.microsoft.com/office/drawing/2014/main" id="{AF847041-445B-41D5-A6AB-E844DB5C0A8C}"/>
              </a:ext>
            </a:extLst>
          </p:cNvPr>
          <p:cNvPicPr>
            <a:picLocks noChangeAspect="1" noChangeArrowheads="1"/>
          </p:cNvPicPr>
          <p:nvPr/>
        </p:nvPicPr>
        <p:blipFill>
          <a:blip r:embed="rId3">
            <a:lum bright="16000" contrast="12000"/>
            <a:extLst>
              <a:ext uri="{28A0092B-C50C-407E-A947-70E740481C1C}">
                <a14:useLocalDpi xmlns:a14="http://schemas.microsoft.com/office/drawing/2010/main" val="0"/>
              </a:ext>
            </a:extLst>
          </a:blip>
          <a:srcRect/>
          <a:stretch>
            <a:fillRect/>
          </a:stretch>
        </p:blipFill>
        <p:spPr bwMode="auto">
          <a:xfrm>
            <a:off x="0" y="-119063"/>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
            <a:extLst>
              <a:ext uri="{FF2B5EF4-FFF2-40B4-BE49-F238E27FC236}">
                <a16:creationId xmlns:a16="http://schemas.microsoft.com/office/drawing/2014/main" id="{26A052AC-8788-495B-8658-FAB737251090}"/>
              </a:ext>
            </a:extLst>
          </p:cNvPr>
          <p:cNvSpPr>
            <a:spLocks noChangeArrowheads="1"/>
          </p:cNvSpPr>
          <p:nvPr/>
        </p:nvSpPr>
        <p:spPr bwMode="auto">
          <a:xfrm>
            <a:off x="0" y="1143000"/>
            <a:ext cx="9144000" cy="76200"/>
          </a:xfrm>
          <a:prstGeom prst="rect">
            <a:avLst/>
          </a:prstGeom>
          <a:solidFill>
            <a:schemeClr val="bg1"/>
          </a:solidFill>
          <a:ln w="9525">
            <a:solidFill>
              <a:srgbClr val="BD010A"/>
            </a:solidFill>
            <a:miter lim="800000"/>
            <a:headEnd/>
            <a:tailEnd/>
          </a:ln>
        </p:spPr>
        <p:txBody>
          <a:bodyPr wrap="none" anchor="ct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endParaRPr lang="en-US" altLang="en-US" sz="1800" b="0">
              <a:solidFill>
                <a:srgbClr val="BD010A"/>
              </a:solidFill>
              <a:latin typeface="Arial" panose="020B0604020202020204" pitchFamily="34" charset="0"/>
            </a:endParaRPr>
          </a:p>
        </p:txBody>
      </p:sp>
      <p:sp>
        <p:nvSpPr>
          <p:cNvPr id="26628" name="Text Box 8">
            <a:extLst>
              <a:ext uri="{FF2B5EF4-FFF2-40B4-BE49-F238E27FC236}">
                <a16:creationId xmlns:a16="http://schemas.microsoft.com/office/drawing/2014/main" id="{D9328792-D800-4E72-852C-07D79B1A6D99}"/>
              </a:ext>
            </a:extLst>
          </p:cNvPr>
          <p:cNvSpPr txBox="1">
            <a:spLocks noChangeArrowheads="1"/>
          </p:cNvSpPr>
          <p:nvPr/>
        </p:nvSpPr>
        <p:spPr bwMode="auto">
          <a:xfrm>
            <a:off x="0" y="411163"/>
            <a:ext cx="9144000" cy="641350"/>
          </a:xfrm>
          <a:prstGeom prst="rect">
            <a:avLst/>
          </a:prstGeom>
          <a:noFill/>
          <a:ln>
            <a:noFill/>
          </a:ln>
          <a:effectLst>
            <a:outerShdw dist="25400" dir="108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rPr>
              <a:t>You Can Work &amp; Still Receive Benefits-2017</a:t>
            </a:r>
          </a:p>
        </p:txBody>
      </p:sp>
      <p:pic>
        <p:nvPicPr>
          <p:cNvPr id="26629" name="Picture 14">
            <a:extLst>
              <a:ext uri="{FF2B5EF4-FFF2-40B4-BE49-F238E27FC236}">
                <a16:creationId xmlns:a16="http://schemas.microsoft.com/office/drawing/2014/main" id="{E6FE56C0-20D2-449D-8F9B-1F03388719F7}"/>
              </a:ext>
            </a:extLst>
          </p:cNvPr>
          <p:cNvPicPr>
            <a:picLocks noChangeAspect="1" noChangeArrowheads="1"/>
          </p:cNvPicPr>
          <p:nvPr/>
        </p:nvPicPr>
        <p:blipFill>
          <a:blip r:embed="rId4">
            <a:clrChange>
              <a:clrFrom>
                <a:srgbClr val="012866"/>
              </a:clrFrom>
              <a:clrTo>
                <a:srgbClr val="012866">
                  <a:alpha val="0"/>
                </a:srgbClr>
              </a:clrTo>
            </a:clrChange>
            <a:lum bright="6000"/>
            <a:extLst>
              <a:ext uri="{28A0092B-C50C-407E-A947-70E740481C1C}">
                <a14:useLocalDpi xmlns:a14="http://schemas.microsoft.com/office/drawing/2010/main" val="0"/>
              </a:ext>
            </a:extLst>
          </a:blip>
          <a:srcRect b="21632"/>
          <a:stretch>
            <a:fillRect/>
          </a:stretch>
        </p:blipFill>
        <p:spPr bwMode="auto">
          <a:xfrm>
            <a:off x="2743200" y="1371600"/>
            <a:ext cx="36195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6630" name="Rectangle 24">
            <a:extLst>
              <a:ext uri="{FF2B5EF4-FFF2-40B4-BE49-F238E27FC236}">
                <a16:creationId xmlns:a16="http://schemas.microsoft.com/office/drawing/2014/main" id="{89B674F6-8F2D-4C13-AF21-13B5906A1517}"/>
              </a:ext>
            </a:extLst>
          </p:cNvPr>
          <p:cNvSpPr>
            <a:spLocks noChangeArrowheads="1"/>
          </p:cNvSpPr>
          <p:nvPr/>
        </p:nvSpPr>
        <p:spPr bwMode="auto">
          <a:xfrm>
            <a:off x="304800" y="3276600"/>
            <a:ext cx="8458200" cy="3654425"/>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26631" name="Rectangle 28">
            <a:extLst>
              <a:ext uri="{FF2B5EF4-FFF2-40B4-BE49-F238E27FC236}">
                <a16:creationId xmlns:a16="http://schemas.microsoft.com/office/drawing/2014/main" id="{14D06635-4FC7-43B6-99F1-8EFD556C5E60}"/>
              </a:ext>
            </a:extLst>
          </p:cNvPr>
          <p:cNvSpPr>
            <a:spLocks noChangeArrowheads="1"/>
          </p:cNvSpPr>
          <p:nvPr/>
        </p:nvSpPr>
        <p:spPr bwMode="auto">
          <a:xfrm>
            <a:off x="685800" y="3429000"/>
            <a:ext cx="7772400" cy="2971800"/>
          </a:xfrm>
          <a:prstGeom prst="rect">
            <a:avLst/>
          </a:prstGeom>
          <a:solidFill>
            <a:schemeClr val="accent1">
              <a:alpha val="50195"/>
            </a:schemeClr>
          </a:solidFill>
          <a:ln>
            <a:noFill/>
          </a:ln>
          <a:effectLst>
            <a:outerShdw dist="28398" dir="12393903" algn="ctr" rotWithShape="0">
              <a:schemeClr val="tx1">
                <a:alpha val="50000"/>
              </a:scheme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26632" name="Rectangle 29">
            <a:extLst>
              <a:ext uri="{FF2B5EF4-FFF2-40B4-BE49-F238E27FC236}">
                <a16:creationId xmlns:a16="http://schemas.microsoft.com/office/drawing/2014/main" id="{09A41609-F06D-4275-926E-ACAC2F2DD849}"/>
              </a:ext>
            </a:extLst>
          </p:cNvPr>
          <p:cNvSpPr>
            <a:spLocks noChangeArrowheads="1"/>
          </p:cNvSpPr>
          <p:nvPr/>
        </p:nvSpPr>
        <p:spPr bwMode="auto">
          <a:xfrm>
            <a:off x="685800" y="3429000"/>
            <a:ext cx="7772400" cy="914400"/>
          </a:xfrm>
          <a:prstGeom prst="rect">
            <a:avLst/>
          </a:prstGeom>
          <a:solidFill>
            <a:schemeClr val="accent2">
              <a:alpha val="50195"/>
            </a:schemeClr>
          </a:solidFill>
          <a:ln>
            <a:noFill/>
          </a:ln>
          <a:effectLst>
            <a:outerShdw dist="28398" dir="12393903" algn="ctr" rotWithShape="0">
              <a:schemeClr val="tx1">
                <a:alpha val="50000"/>
              </a:scheme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26633" name="Line 30">
            <a:extLst>
              <a:ext uri="{FF2B5EF4-FFF2-40B4-BE49-F238E27FC236}">
                <a16:creationId xmlns:a16="http://schemas.microsoft.com/office/drawing/2014/main" id="{D117E18A-10F1-4A56-A311-1E89F7CE2B6B}"/>
              </a:ext>
            </a:extLst>
          </p:cNvPr>
          <p:cNvSpPr>
            <a:spLocks noChangeShapeType="1"/>
          </p:cNvSpPr>
          <p:nvPr/>
        </p:nvSpPr>
        <p:spPr bwMode="auto">
          <a:xfrm>
            <a:off x="3200400" y="3429000"/>
            <a:ext cx="0" cy="2971800"/>
          </a:xfrm>
          <a:prstGeom prst="line">
            <a:avLst/>
          </a:prstGeom>
          <a:noFill/>
          <a:ln w="25400">
            <a:solidFill>
              <a:srgbClr val="BD010A"/>
            </a:solidFill>
            <a:round/>
            <a:headEnd/>
            <a:tailEnd/>
          </a:ln>
          <a:effectLst>
            <a:outerShdw dist="28398" dir="12393903" algn="ctr" rotWithShape="0">
              <a:schemeClr val="tx1">
                <a:alpha val="50000"/>
              </a:schemeClr>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26634" name="Line 31">
            <a:extLst>
              <a:ext uri="{FF2B5EF4-FFF2-40B4-BE49-F238E27FC236}">
                <a16:creationId xmlns:a16="http://schemas.microsoft.com/office/drawing/2014/main" id="{0C8133F8-C411-493D-8A6F-1D9085521FA8}"/>
              </a:ext>
            </a:extLst>
          </p:cNvPr>
          <p:cNvSpPr>
            <a:spLocks noChangeShapeType="1"/>
          </p:cNvSpPr>
          <p:nvPr/>
        </p:nvSpPr>
        <p:spPr bwMode="auto">
          <a:xfrm>
            <a:off x="5638800" y="3429000"/>
            <a:ext cx="0" cy="2971800"/>
          </a:xfrm>
          <a:prstGeom prst="line">
            <a:avLst/>
          </a:prstGeom>
          <a:noFill/>
          <a:ln w="25400">
            <a:solidFill>
              <a:srgbClr val="BD010A"/>
            </a:solidFill>
            <a:round/>
            <a:headEnd/>
            <a:tailEnd/>
          </a:ln>
          <a:effectLst>
            <a:outerShdw dist="28398" dir="12393903" algn="ctr" rotWithShape="0">
              <a:schemeClr val="tx1">
                <a:alpha val="50000"/>
              </a:schemeClr>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26635" name="Text Box 32">
            <a:extLst>
              <a:ext uri="{FF2B5EF4-FFF2-40B4-BE49-F238E27FC236}">
                <a16:creationId xmlns:a16="http://schemas.microsoft.com/office/drawing/2014/main" id="{BE6F5844-53D2-4213-BF4D-ED9B6DE48440}"/>
              </a:ext>
            </a:extLst>
          </p:cNvPr>
          <p:cNvSpPr txBox="1">
            <a:spLocks noChangeArrowheads="1"/>
          </p:cNvSpPr>
          <p:nvPr/>
        </p:nvSpPr>
        <p:spPr bwMode="auto">
          <a:xfrm>
            <a:off x="685800" y="3505200"/>
            <a:ext cx="7772400" cy="278130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1143000" algn="ctr"/>
                <a:tab pos="3657600" algn="ctr"/>
                <a:tab pos="6235700" algn="ctr"/>
              </a:tabLst>
              <a:defRPr sz="2400" b="1">
                <a:solidFill>
                  <a:srgbClr val="DDDDDD"/>
                </a:solidFill>
                <a:latin typeface="Times New Roman" panose="02020603050405020304" pitchFamily="18" charset="0"/>
              </a:defRPr>
            </a:lvl1pPr>
            <a:lvl2pPr marL="742950" indent="-285750">
              <a:tabLst>
                <a:tab pos="1143000" algn="ctr"/>
                <a:tab pos="3657600" algn="ctr"/>
                <a:tab pos="6235700" algn="ctr"/>
              </a:tabLst>
              <a:defRPr sz="2400" b="1">
                <a:solidFill>
                  <a:srgbClr val="DDDDDD"/>
                </a:solidFill>
                <a:latin typeface="Times New Roman" panose="02020603050405020304" pitchFamily="18" charset="0"/>
              </a:defRPr>
            </a:lvl2pPr>
            <a:lvl3pPr marL="1143000" indent="-228600">
              <a:tabLst>
                <a:tab pos="1143000" algn="ctr"/>
                <a:tab pos="3657600" algn="ctr"/>
                <a:tab pos="6235700" algn="ctr"/>
              </a:tabLst>
              <a:defRPr sz="2400" b="1">
                <a:solidFill>
                  <a:srgbClr val="DDDDDD"/>
                </a:solidFill>
                <a:latin typeface="Times New Roman" panose="02020603050405020304" pitchFamily="18" charset="0"/>
              </a:defRPr>
            </a:lvl3pPr>
            <a:lvl4pPr marL="1600200" indent="-228600">
              <a:tabLst>
                <a:tab pos="1143000" algn="ctr"/>
                <a:tab pos="3657600" algn="ctr"/>
                <a:tab pos="6235700" algn="ctr"/>
              </a:tabLst>
              <a:defRPr sz="2400" b="1">
                <a:solidFill>
                  <a:srgbClr val="DDDDDD"/>
                </a:solidFill>
                <a:latin typeface="Times New Roman" panose="02020603050405020304" pitchFamily="18" charset="0"/>
              </a:defRPr>
            </a:lvl4pPr>
            <a:lvl5pPr marL="2057400" indent="-228600">
              <a:tabLst>
                <a:tab pos="1143000" algn="ctr"/>
                <a:tab pos="3657600" algn="ctr"/>
                <a:tab pos="6235700" algn="ctr"/>
              </a:tabLst>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tabLst>
                <a:tab pos="1143000" algn="ctr"/>
                <a:tab pos="3657600" algn="ctr"/>
                <a:tab pos="6235700" algn="ctr"/>
              </a:tabLs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tabLst>
                <a:tab pos="1143000" algn="ctr"/>
                <a:tab pos="3657600" algn="ctr"/>
                <a:tab pos="6235700" algn="ctr"/>
              </a:tabLs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tabLst>
                <a:tab pos="1143000" algn="ctr"/>
                <a:tab pos="3657600" algn="ctr"/>
                <a:tab pos="6235700" algn="ctr"/>
              </a:tabLs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tabLst>
                <a:tab pos="1143000" algn="ctr"/>
                <a:tab pos="3657600" algn="ctr"/>
                <a:tab pos="6235700" algn="ctr"/>
              </a:tabLst>
              <a:defRPr sz="2400" b="1">
                <a:solidFill>
                  <a:srgbClr val="DDDDDD"/>
                </a:solidFill>
                <a:latin typeface="Times New Roman" panose="02020603050405020304" pitchFamily="18" charset="0"/>
              </a:defRPr>
            </a:lvl9pPr>
          </a:lstStyle>
          <a:p>
            <a:pPr eaLnBrk="1" hangingPunct="1"/>
            <a:r>
              <a:rPr lang="en-US" altLang="en-US" sz="2000">
                <a:solidFill>
                  <a:schemeClr val="bg1"/>
                </a:solidFill>
              </a:rPr>
              <a:t>	</a:t>
            </a:r>
            <a:r>
              <a:rPr lang="en-US" altLang="en-US" sz="1600">
                <a:solidFill>
                  <a:schemeClr val="bg1"/>
                </a:solidFill>
              </a:rPr>
              <a:t>	You Can	If You Make More,</a:t>
            </a:r>
          </a:p>
          <a:p>
            <a:pPr eaLnBrk="1" hangingPunct="1"/>
            <a:r>
              <a:rPr lang="en-US" altLang="en-US" sz="1600">
                <a:solidFill>
                  <a:schemeClr val="bg1"/>
                </a:solidFill>
              </a:rPr>
              <a:t>	If You Are	Make Up To	Some Benefits Will</a:t>
            </a:r>
          </a:p>
          <a:p>
            <a:pPr eaLnBrk="1" hangingPunct="1"/>
            <a:r>
              <a:rPr lang="en-US" altLang="en-US" sz="1600">
                <a:solidFill>
                  <a:schemeClr val="bg1"/>
                </a:solidFill>
              </a:rPr>
              <a:t>			Be Withheld</a:t>
            </a:r>
          </a:p>
          <a:p>
            <a:pPr eaLnBrk="1" hangingPunct="1">
              <a:spcBef>
                <a:spcPct val="25000"/>
              </a:spcBef>
            </a:pPr>
            <a:r>
              <a:rPr lang="en-US" altLang="en-US" sz="1600">
                <a:solidFill>
                  <a:schemeClr val="bg1"/>
                </a:solidFill>
              </a:rPr>
              <a:t>	Under Full</a:t>
            </a:r>
          </a:p>
          <a:p>
            <a:pPr eaLnBrk="1" hangingPunct="1"/>
            <a:r>
              <a:rPr lang="en-US" altLang="en-US" sz="1600">
                <a:solidFill>
                  <a:schemeClr val="bg1"/>
                </a:solidFill>
              </a:rPr>
              <a:t>	Retirement Age	</a:t>
            </a:r>
            <a:r>
              <a:rPr lang="en-US" altLang="en-US" sz="1600" baseline="30000">
                <a:solidFill>
                  <a:schemeClr val="bg1"/>
                </a:solidFill>
              </a:rPr>
              <a:t>$</a:t>
            </a:r>
            <a:r>
              <a:rPr lang="en-US" altLang="en-US" sz="1600">
                <a:solidFill>
                  <a:schemeClr val="bg1"/>
                </a:solidFill>
              </a:rPr>
              <a:t>16,920/yr. (</a:t>
            </a:r>
            <a:r>
              <a:rPr lang="en-US" altLang="en-US" sz="1600" baseline="30000">
                <a:solidFill>
                  <a:schemeClr val="bg1"/>
                </a:solidFill>
              </a:rPr>
              <a:t>$</a:t>
            </a:r>
            <a:r>
              <a:rPr lang="en-US" altLang="en-US" sz="1600">
                <a:solidFill>
                  <a:schemeClr val="bg1"/>
                </a:solidFill>
              </a:rPr>
              <a:t>1,410/mo.)	</a:t>
            </a:r>
            <a:r>
              <a:rPr lang="en-US" altLang="en-US" sz="1600" baseline="30000">
                <a:solidFill>
                  <a:schemeClr val="bg1"/>
                </a:solidFill>
              </a:rPr>
              <a:t>$</a:t>
            </a:r>
            <a:r>
              <a:rPr lang="en-US" altLang="en-US" sz="1600">
                <a:solidFill>
                  <a:schemeClr val="bg1"/>
                </a:solidFill>
              </a:rPr>
              <a:t>1 for every </a:t>
            </a:r>
            <a:r>
              <a:rPr lang="en-US" altLang="en-US" sz="1600" baseline="30000">
                <a:solidFill>
                  <a:schemeClr val="bg1"/>
                </a:solidFill>
              </a:rPr>
              <a:t>$</a:t>
            </a:r>
            <a:r>
              <a:rPr lang="en-US" altLang="en-US" sz="1600">
                <a:solidFill>
                  <a:schemeClr val="bg1"/>
                </a:solidFill>
              </a:rPr>
              <a:t>2</a:t>
            </a:r>
          </a:p>
          <a:p>
            <a:pPr eaLnBrk="1" hangingPunct="1">
              <a:spcBef>
                <a:spcPct val="50000"/>
              </a:spcBef>
            </a:pPr>
            <a:r>
              <a:rPr lang="en-US" altLang="en-US" sz="1600">
                <a:solidFill>
                  <a:schemeClr val="bg1"/>
                </a:solidFill>
              </a:rPr>
              <a:t>	The Year Full Retirement</a:t>
            </a:r>
          </a:p>
          <a:p>
            <a:pPr eaLnBrk="1" hangingPunct="1"/>
            <a:r>
              <a:rPr lang="en-US" altLang="en-US" sz="1600">
                <a:solidFill>
                  <a:schemeClr val="bg1"/>
                </a:solidFill>
              </a:rPr>
              <a:t>	Age is Reached	</a:t>
            </a:r>
            <a:r>
              <a:rPr lang="en-US" altLang="en-US" sz="1600" baseline="30000">
                <a:solidFill>
                  <a:schemeClr val="bg1"/>
                </a:solidFill>
              </a:rPr>
              <a:t>$</a:t>
            </a:r>
            <a:r>
              <a:rPr lang="en-US" altLang="en-US" sz="1600">
                <a:solidFill>
                  <a:schemeClr val="bg1"/>
                </a:solidFill>
              </a:rPr>
              <a:t>42,880/yr. ($3,740/mo.)	</a:t>
            </a:r>
            <a:r>
              <a:rPr lang="en-US" altLang="en-US" sz="1600" baseline="30000">
                <a:solidFill>
                  <a:schemeClr val="bg1"/>
                </a:solidFill>
              </a:rPr>
              <a:t>$</a:t>
            </a:r>
            <a:r>
              <a:rPr lang="en-US" altLang="en-US" sz="1600">
                <a:solidFill>
                  <a:schemeClr val="bg1"/>
                </a:solidFill>
              </a:rPr>
              <a:t>1 for every </a:t>
            </a:r>
            <a:r>
              <a:rPr lang="en-US" altLang="en-US" sz="1600" baseline="30000">
                <a:solidFill>
                  <a:schemeClr val="bg1"/>
                </a:solidFill>
              </a:rPr>
              <a:t>$</a:t>
            </a:r>
            <a:r>
              <a:rPr lang="en-US" altLang="en-US" sz="1600">
                <a:solidFill>
                  <a:schemeClr val="bg1"/>
                </a:solidFill>
              </a:rPr>
              <a:t>3</a:t>
            </a:r>
          </a:p>
          <a:p>
            <a:pPr eaLnBrk="1" hangingPunct="1"/>
            <a:endParaRPr lang="en-US" altLang="en-US" sz="1600">
              <a:solidFill>
                <a:schemeClr val="bg1"/>
              </a:solidFill>
            </a:endParaRPr>
          </a:p>
          <a:p>
            <a:pPr eaLnBrk="1" hangingPunct="1"/>
            <a:r>
              <a:rPr lang="en-US" altLang="en-US" sz="1600">
                <a:solidFill>
                  <a:schemeClr val="bg1"/>
                </a:solidFill>
              </a:rPr>
              <a:t>Month of Full Retirement</a:t>
            </a:r>
          </a:p>
          <a:p>
            <a:pPr eaLnBrk="1" hangingPunct="1"/>
            <a:r>
              <a:rPr lang="en-US" altLang="en-US" sz="1600">
                <a:solidFill>
                  <a:schemeClr val="bg1"/>
                </a:solidFill>
              </a:rPr>
              <a:t> Age and Above	No Limit	No Limit</a:t>
            </a:r>
          </a:p>
        </p:txBody>
      </p:sp>
      <p:sp>
        <p:nvSpPr>
          <p:cNvPr id="26636" name="Rectangle 34">
            <a:extLst>
              <a:ext uri="{FF2B5EF4-FFF2-40B4-BE49-F238E27FC236}">
                <a16:creationId xmlns:a16="http://schemas.microsoft.com/office/drawing/2014/main" id="{F62B1887-0991-470F-AE1C-601853B32C3B}"/>
              </a:ext>
            </a:extLst>
          </p:cNvPr>
          <p:cNvSpPr>
            <a:spLocks noChangeArrowheads="1"/>
          </p:cNvSpPr>
          <p:nvPr/>
        </p:nvSpPr>
        <p:spPr bwMode="auto">
          <a:xfrm>
            <a:off x="685800" y="3429000"/>
            <a:ext cx="7772400" cy="2971800"/>
          </a:xfrm>
          <a:prstGeom prst="rect">
            <a:avLst/>
          </a:prstGeom>
          <a:noFill/>
          <a:ln w="50800" algn="ctr">
            <a:solidFill>
              <a:srgbClr val="BD010A"/>
            </a:solidFill>
            <a:miter lim="800000"/>
            <a:headEnd/>
            <a:tailEnd/>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descr="Cover2">
            <a:extLst>
              <a:ext uri="{FF2B5EF4-FFF2-40B4-BE49-F238E27FC236}">
                <a16:creationId xmlns:a16="http://schemas.microsoft.com/office/drawing/2014/main" id="{BAF3B55F-4037-46F6-935E-35AA48CD6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2">
            <a:extLst>
              <a:ext uri="{FF2B5EF4-FFF2-40B4-BE49-F238E27FC236}">
                <a16:creationId xmlns:a16="http://schemas.microsoft.com/office/drawing/2014/main" id="{B2CF4F64-B1DD-4266-A641-C0F7B9B4A47D}"/>
              </a:ext>
            </a:extLst>
          </p:cNvPr>
          <p:cNvSpPr txBox="1">
            <a:spLocks noChangeArrowheads="1"/>
          </p:cNvSpPr>
          <p:nvPr/>
        </p:nvSpPr>
        <p:spPr bwMode="auto">
          <a:xfrm>
            <a:off x="762000" y="2819400"/>
            <a:ext cx="76946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r>
              <a:rPr lang="en-US" altLang="en-US" sz="3200"/>
              <a:t>Should I start collecting benefits at age 62?</a:t>
            </a:r>
          </a:p>
          <a:p>
            <a:pPr eaLnBrk="1" hangingPunct="1"/>
            <a:r>
              <a:rPr lang="en-US" altLang="en-US"/>
              <a:t>   </a:t>
            </a:r>
            <a:r>
              <a:rPr lang="en-US" altLang="en-US" sz="3200"/>
              <a:t>Are  you  working??</a:t>
            </a:r>
          </a:p>
          <a:p>
            <a:pPr eaLnBrk="1" hangingPunct="1"/>
            <a:endParaRPr lang="en-US" altLang="en-US"/>
          </a:p>
          <a:p>
            <a:pPr eaLnBrk="1" hangingPunct="1"/>
            <a:r>
              <a:rPr lang="en-US" altLang="en-US"/>
              <a:t>$2,000 Full Retirement Age</a:t>
            </a:r>
          </a:p>
          <a:p>
            <a:pPr eaLnBrk="1" hangingPunct="1"/>
            <a:r>
              <a:rPr lang="en-US" altLang="en-US" u="sng"/>
              <a:t>   X 75%</a:t>
            </a:r>
          </a:p>
          <a:p>
            <a:pPr eaLnBrk="1" hangingPunct="1"/>
            <a:r>
              <a:rPr lang="en-US" altLang="en-US"/>
              <a:t>$1,500 per month at age 62 X 48 months = $72,000.00</a:t>
            </a:r>
          </a:p>
          <a:p>
            <a:pPr eaLnBrk="1" hangingPunct="1"/>
            <a:endParaRPr lang="en-US" altLang="en-US"/>
          </a:p>
          <a:p>
            <a:pPr eaLnBrk="1" hangingPunct="1"/>
            <a:r>
              <a:rPr lang="en-US" altLang="en-US"/>
              <a:t>$72,000.00  divided by $500 = 144 months </a:t>
            </a:r>
          </a:p>
          <a:p>
            <a:pPr eaLnBrk="1" hangingPunct="1"/>
            <a:endParaRPr lang="en-US" altLang="en-US"/>
          </a:p>
          <a:p>
            <a:pPr eaLnBrk="1" hangingPunct="1"/>
            <a:endParaRPr lang="en-US"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9ED73A9-0C8F-40B4-AFF0-828BE278354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800"/>
              <a:t>Social Security</a:t>
            </a:r>
          </a:p>
        </p:txBody>
      </p:sp>
      <p:sp>
        <p:nvSpPr>
          <p:cNvPr id="31747" name="Rectangle 3">
            <a:extLst>
              <a:ext uri="{FF2B5EF4-FFF2-40B4-BE49-F238E27FC236}">
                <a16:creationId xmlns:a16="http://schemas.microsoft.com/office/drawing/2014/main" id="{152556E4-8D95-4686-955F-E8232D0991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800">
                <a:solidFill>
                  <a:schemeClr val="bg1"/>
                </a:solidFill>
              </a:rPr>
              <a:t>Age 70?</a:t>
            </a:r>
          </a:p>
          <a:p>
            <a:pPr>
              <a:lnSpc>
                <a:spcPct val="80000"/>
              </a:lnSpc>
              <a:buFontTx/>
              <a:buNone/>
            </a:pPr>
            <a:endParaRPr lang="en-US" altLang="en-US" sz="2800">
              <a:solidFill>
                <a:schemeClr val="bg1"/>
              </a:solidFill>
            </a:endParaRPr>
          </a:p>
          <a:p>
            <a:pPr>
              <a:lnSpc>
                <a:spcPct val="80000"/>
              </a:lnSpc>
            </a:pPr>
            <a:r>
              <a:rPr lang="en-US" altLang="en-US" sz="2400">
                <a:solidFill>
                  <a:schemeClr val="bg1"/>
                </a:solidFill>
              </a:rPr>
              <a:t>$2,000    Age 66- Full Retirement Age</a:t>
            </a:r>
          </a:p>
          <a:p>
            <a:pPr>
              <a:lnSpc>
                <a:spcPct val="80000"/>
              </a:lnSpc>
            </a:pPr>
            <a:r>
              <a:rPr lang="en-US" altLang="en-US" sz="2400" u="sng">
                <a:solidFill>
                  <a:schemeClr val="bg1"/>
                </a:solidFill>
              </a:rPr>
              <a:t>X    32%</a:t>
            </a:r>
            <a:r>
              <a:rPr lang="en-US" altLang="en-US" sz="2400">
                <a:solidFill>
                  <a:schemeClr val="bg1"/>
                </a:solidFill>
              </a:rPr>
              <a:t> (8% per yr)</a:t>
            </a:r>
          </a:p>
          <a:p>
            <a:pPr>
              <a:lnSpc>
                <a:spcPct val="80000"/>
              </a:lnSpc>
            </a:pPr>
            <a:r>
              <a:rPr lang="en-US" altLang="en-US" sz="2400">
                <a:solidFill>
                  <a:schemeClr val="bg1"/>
                </a:solidFill>
              </a:rPr>
              <a:t>$2,640</a:t>
            </a:r>
          </a:p>
          <a:p>
            <a:pPr>
              <a:lnSpc>
                <a:spcPct val="80000"/>
              </a:lnSpc>
              <a:buFontTx/>
              <a:buNone/>
            </a:pPr>
            <a:endParaRPr lang="en-US" altLang="en-US" sz="2400">
              <a:solidFill>
                <a:schemeClr val="bg1"/>
              </a:solidFill>
            </a:endParaRPr>
          </a:p>
          <a:p>
            <a:pPr>
              <a:lnSpc>
                <a:spcPct val="80000"/>
              </a:lnSpc>
              <a:buFontTx/>
              <a:buNone/>
            </a:pPr>
            <a:r>
              <a:rPr lang="en-US" altLang="en-US" sz="2400">
                <a:solidFill>
                  <a:schemeClr val="bg1"/>
                </a:solidFill>
              </a:rPr>
              <a:t>  Not Receiving $96,000 between age 66 and 70 to gain $640.00 per month.</a:t>
            </a:r>
          </a:p>
          <a:p>
            <a:pPr>
              <a:lnSpc>
                <a:spcPct val="80000"/>
              </a:lnSpc>
            </a:pPr>
            <a:endParaRPr lang="en-US" altLang="en-US" sz="2400">
              <a:solidFill>
                <a:schemeClr val="bg1"/>
              </a:solidFill>
            </a:endParaRPr>
          </a:p>
          <a:p>
            <a:pPr>
              <a:lnSpc>
                <a:spcPct val="80000"/>
              </a:lnSpc>
              <a:buFontTx/>
              <a:buNone/>
            </a:pPr>
            <a:r>
              <a:rPr lang="en-US" altLang="en-US" sz="2400">
                <a:solidFill>
                  <a:schemeClr val="bg1"/>
                </a:solidFill>
              </a:rPr>
              <a:t>$96,000 divided by $640 = 150 months</a:t>
            </a:r>
          </a:p>
          <a:p>
            <a:pPr>
              <a:lnSpc>
                <a:spcPct val="80000"/>
              </a:lnSpc>
            </a:pPr>
            <a:endParaRPr lang="en-US" altLang="en-US" sz="2400">
              <a:solidFill>
                <a:schemeClr val="bg1"/>
              </a:solidFill>
            </a:endParaRPr>
          </a:p>
          <a:p>
            <a:pPr algn="ctr">
              <a:lnSpc>
                <a:spcPct val="80000"/>
              </a:lnSpc>
              <a:buFontTx/>
              <a:buNone/>
            </a:pPr>
            <a:r>
              <a:rPr lang="en-US" altLang="en-US" sz="2400">
                <a:solidFill>
                  <a:schemeClr val="bg1"/>
                </a:solidFill>
              </a:rPr>
              <a:t>   </a:t>
            </a:r>
            <a:r>
              <a:rPr lang="en-US" altLang="en-US" sz="2400" b="1">
                <a:solidFill>
                  <a:schemeClr val="bg1"/>
                </a:solidFill>
              </a:rPr>
              <a:t>82 ½ yrs old to break even</a:t>
            </a:r>
            <a:r>
              <a:rPr lang="en-US" altLang="en-US" sz="2400">
                <a:solidFill>
                  <a:schemeClr val="bg1"/>
                </a:solidFill>
              </a:rPr>
              <a:t>  </a:t>
            </a:r>
          </a:p>
          <a:p>
            <a:pPr>
              <a:lnSpc>
                <a:spcPct val="80000"/>
              </a:lnSpc>
            </a:pPr>
            <a:endParaRPr lang="en-US" altLang="en-US" sz="24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2DFEC2E-9682-4EE0-AA6C-59D6D73F55FB}"/>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4000">
                <a:solidFill>
                  <a:srgbClr val="DDDDDD"/>
                </a:solidFill>
              </a:rPr>
              <a:t>Were you born 1/2/54 or earlier?</a:t>
            </a:r>
          </a:p>
        </p:txBody>
      </p:sp>
      <p:sp>
        <p:nvSpPr>
          <p:cNvPr id="30723" name="Rectangle 3">
            <a:extLst>
              <a:ext uri="{FF2B5EF4-FFF2-40B4-BE49-F238E27FC236}">
                <a16:creationId xmlns:a16="http://schemas.microsoft.com/office/drawing/2014/main" id="{68B27265-7167-4E65-ADC0-1E7CAA06B8A9}"/>
              </a:ext>
            </a:extLst>
          </p:cNvPr>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An option at Full Retirement Age:</a:t>
            </a:r>
          </a:p>
          <a:p>
            <a:pPr lvl="1"/>
            <a:r>
              <a:rPr lang="en-US" altLang="en-US">
                <a:solidFill>
                  <a:schemeClr val="bg1"/>
                </a:solidFill>
              </a:rPr>
              <a:t>restrict your own benefit, and</a:t>
            </a:r>
          </a:p>
          <a:p>
            <a:pPr lvl="1"/>
            <a:r>
              <a:rPr lang="en-US" altLang="en-US">
                <a:solidFill>
                  <a:schemeClr val="bg1"/>
                </a:solidFill>
              </a:rPr>
              <a:t>file on your spouse’s work record to receive 50% of his/her full benefit provided he/she is receiving benefits or met the requirement to file and suspend before 5/5/16.</a:t>
            </a:r>
          </a:p>
          <a:p>
            <a:pPr lvl="1">
              <a:buFontTx/>
              <a:buNone/>
            </a:pPr>
            <a:endParaRPr lang="en-US" altLang="en-US">
              <a:solidFill>
                <a:schemeClr val="bg1"/>
              </a:solidFill>
            </a:endParaRPr>
          </a:p>
          <a:p>
            <a:pPr lvl="1">
              <a:buFontTx/>
              <a:buNone/>
            </a:pPr>
            <a:r>
              <a:rPr lang="en-US" altLang="en-US">
                <a:solidFill>
                  <a:schemeClr val="bg1"/>
                </a:solidFill>
              </a:rPr>
              <a:t>This will allow your benefit to increase at 8% each year between FRA and age 70.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8437FD0-9C3C-4B4E-964A-E1DF4859359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When to File?</a:t>
            </a:r>
          </a:p>
        </p:txBody>
      </p:sp>
      <p:sp>
        <p:nvSpPr>
          <p:cNvPr id="32771" name="Rectangle 3">
            <a:extLst>
              <a:ext uri="{FF2B5EF4-FFF2-40B4-BE49-F238E27FC236}">
                <a16:creationId xmlns:a16="http://schemas.microsoft.com/office/drawing/2014/main" id="{CCA5A92B-626C-4CD8-925D-DEB046E17E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solidFill>
                  <a:schemeClr val="bg1"/>
                </a:solidFill>
              </a:rPr>
              <a:t>Age 62 – depending on wages</a:t>
            </a:r>
          </a:p>
          <a:p>
            <a:r>
              <a:rPr lang="en-US" altLang="en-US" sz="2800">
                <a:solidFill>
                  <a:schemeClr val="bg1"/>
                </a:solidFill>
              </a:rPr>
              <a:t>January of year you attain full retirement age </a:t>
            </a:r>
          </a:p>
          <a:p>
            <a:r>
              <a:rPr lang="en-US" altLang="en-US" sz="2800">
                <a:solidFill>
                  <a:schemeClr val="bg1"/>
                </a:solidFill>
              </a:rPr>
              <a:t>Full Retirement Age – regardless of wages</a:t>
            </a:r>
          </a:p>
          <a:p>
            <a:r>
              <a:rPr lang="en-US" altLang="en-US" sz="2800">
                <a:solidFill>
                  <a:schemeClr val="bg1"/>
                </a:solidFill>
              </a:rPr>
              <a:t>Age 70 – No later than</a:t>
            </a:r>
          </a:p>
          <a:p>
            <a:r>
              <a:rPr lang="en-US" altLang="en-US" sz="2800">
                <a:solidFill>
                  <a:schemeClr val="bg1"/>
                </a:solidFill>
              </a:rPr>
              <a:t>Check out benefits on current/prior spouses (living or deceased)</a:t>
            </a:r>
          </a:p>
          <a:p>
            <a:endParaRPr lang="en-US" altLang="en-US" sz="2800">
              <a:solidFill>
                <a:schemeClr val="bg1"/>
              </a:solidFill>
            </a:endParaRPr>
          </a:p>
          <a:p>
            <a:pPr algn="ctr">
              <a:buFontTx/>
              <a:buNone/>
            </a:pPr>
            <a:r>
              <a:rPr lang="en-US" altLang="en-US" sz="2800">
                <a:solidFill>
                  <a:schemeClr val="bg1"/>
                </a:solidFill>
              </a:rPr>
              <a:t>NO RIGHT OR WRONG</a:t>
            </a:r>
          </a:p>
          <a:p>
            <a:endParaRPr lang="en-US" altLang="en-US" sz="28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a:extLst>
              <a:ext uri="{FF2B5EF4-FFF2-40B4-BE49-F238E27FC236}">
                <a16:creationId xmlns:a16="http://schemas.microsoft.com/office/drawing/2014/main" id="{E04E1DAC-9F5F-49C9-870B-896A22913AEF}"/>
              </a:ext>
            </a:extLst>
          </p:cNvPr>
          <p:cNvSpPr txBox="1">
            <a:spLocks noChangeArrowheads="1"/>
          </p:cNvSpPr>
          <p:nvPr/>
        </p:nvSpPr>
        <p:spPr bwMode="auto">
          <a:xfrm>
            <a:off x="0" y="411163"/>
            <a:ext cx="9067800" cy="641350"/>
          </a:xfrm>
          <a:prstGeom prst="rect">
            <a:avLst/>
          </a:prstGeom>
          <a:noFill/>
          <a:ln>
            <a:noFill/>
          </a:ln>
          <a:effectLst>
            <a:outerShdw dist="25400" dir="108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rPr>
              <a:t>Who Can Get Survivors Benefits?</a:t>
            </a:r>
          </a:p>
        </p:txBody>
      </p:sp>
      <p:sp>
        <p:nvSpPr>
          <p:cNvPr id="33795" name="Rectangle 27">
            <a:extLst>
              <a:ext uri="{FF2B5EF4-FFF2-40B4-BE49-F238E27FC236}">
                <a16:creationId xmlns:a16="http://schemas.microsoft.com/office/drawing/2014/main" id="{DFB2057A-7AFC-49C5-A2D1-7D1309F2E5E3}"/>
              </a:ext>
            </a:extLst>
          </p:cNvPr>
          <p:cNvSpPr>
            <a:spLocks noChangeArrowheads="1"/>
          </p:cNvSpPr>
          <p:nvPr/>
        </p:nvSpPr>
        <p:spPr bwMode="auto">
          <a:xfrm>
            <a:off x="1143000" y="1524000"/>
            <a:ext cx="4648200" cy="609600"/>
          </a:xfrm>
          <a:prstGeom prst="rect">
            <a:avLst/>
          </a:prstGeom>
          <a:solidFill>
            <a:srgbClr val="FFFFFF">
              <a:alpha val="38823"/>
            </a:srgbClr>
          </a:solidFill>
          <a:ln w="38100">
            <a:solidFill>
              <a:srgbClr val="BD010A"/>
            </a:solidFill>
            <a:miter lim="800000"/>
            <a:headEnd/>
            <a:tailEnd/>
          </a:ln>
        </p:spPr>
        <p:txBody>
          <a:bodyPr wrap="none" anchor="ct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33796" name="Rectangle 29">
            <a:extLst>
              <a:ext uri="{FF2B5EF4-FFF2-40B4-BE49-F238E27FC236}">
                <a16:creationId xmlns:a16="http://schemas.microsoft.com/office/drawing/2014/main" id="{25B7A0AC-1685-4449-BB8C-52C92F5A1CD0}"/>
              </a:ext>
            </a:extLst>
          </p:cNvPr>
          <p:cNvSpPr>
            <a:spLocks noChangeArrowheads="1"/>
          </p:cNvSpPr>
          <p:nvPr/>
        </p:nvSpPr>
        <p:spPr bwMode="auto">
          <a:xfrm>
            <a:off x="1143000" y="4572000"/>
            <a:ext cx="4648200" cy="609600"/>
          </a:xfrm>
          <a:prstGeom prst="rect">
            <a:avLst/>
          </a:prstGeom>
          <a:solidFill>
            <a:srgbClr val="FFFFFF">
              <a:alpha val="38823"/>
            </a:srgbClr>
          </a:solidFill>
          <a:ln w="38100">
            <a:solidFill>
              <a:srgbClr val="BD010A"/>
            </a:solidFill>
            <a:miter lim="800000"/>
            <a:headEnd/>
            <a:tailEnd/>
          </a:ln>
        </p:spPr>
        <p:txBody>
          <a:bodyPr wrap="none" anchor="ct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33797" name="Text Box 16">
            <a:extLst>
              <a:ext uri="{FF2B5EF4-FFF2-40B4-BE49-F238E27FC236}">
                <a16:creationId xmlns:a16="http://schemas.microsoft.com/office/drawing/2014/main" id="{BCE743D6-1A81-4295-895E-CAAB267EE7DC}"/>
              </a:ext>
            </a:extLst>
          </p:cNvPr>
          <p:cNvSpPr txBox="1">
            <a:spLocks noChangeArrowheads="1"/>
          </p:cNvSpPr>
          <p:nvPr/>
        </p:nvSpPr>
        <p:spPr bwMode="auto">
          <a:xfrm>
            <a:off x="1219200" y="1600200"/>
            <a:ext cx="7620000" cy="5386388"/>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r>
              <a:rPr lang="en-US" altLang="en-US">
                <a:solidFill>
                  <a:schemeClr val="bg1"/>
                </a:solidFill>
              </a:rPr>
              <a:t>Widow or Widower:</a:t>
            </a:r>
          </a:p>
          <a:p>
            <a:pPr eaLnBrk="1" hangingPunct="1">
              <a:lnSpc>
                <a:spcPct val="150000"/>
              </a:lnSpc>
              <a:spcBef>
                <a:spcPct val="50000"/>
              </a:spcBef>
              <a:buClr>
                <a:srgbClr val="BD010A"/>
              </a:buClr>
              <a:buFont typeface="Wingdings" panose="05000000000000000000" pitchFamily="2" charset="2"/>
              <a:buChar char="§"/>
            </a:pPr>
            <a:r>
              <a:rPr lang="en-US" altLang="en-US">
                <a:solidFill>
                  <a:schemeClr val="bg1"/>
                </a:solidFill>
              </a:rPr>
              <a:t> Reduced benefits at age 60</a:t>
            </a:r>
          </a:p>
          <a:p>
            <a:pPr eaLnBrk="1" hangingPunct="1">
              <a:spcBef>
                <a:spcPct val="50000"/>
              </a:spcBef>
              <a:buClr>
                <a:srgbClr val="BD010A"/>
              </a:buClr>
              <a:buFont typeface="Wingdings" panose="05000000000000000000" pitchFamily="2" charset="2"/>
              <a:buChar char="§"/>
            </a:pPr>
            <a:r>
              <a:rPr lang="en-US" altLang="en-US">
                <a:solidFill>
                  <a:schemeClr val="bg1"/>
                </a:solidFill>
              </a:rPr>
              <a:t> If disabled as early as age 50</a:t>
            </a:r>
          </a:p>
          <a:p>
            <a:pPr eaLnBrk="1" hangingPunct="1">
              <a:spcBef>
                <a:spcPct val="50000"/>
              </a:spcBef>
              <a:buClr>
                <a:srgbClr val="BD010A"/>
              </a:buClr>
              <a:buFont typeface="Wingdings" panose="05000000000000000000" pitchFamily="2" charset="2"/>
              <a:buChar char="§"/>
            </a:pPr>
            <a:r>
              <a:rPr lang="en-US" altLang="en-US">
                <a:solidFill>
                  <a:schemeClr val="bg1"/>
                </a:solidFill>
              </a:rPr>
              <a:t> At any age if caring for child under 16 or disabled</a:t>
            </a:r>
          </a:p>
          <a:p>
            <a:pPr eaLnBrk="1" hangingPunct="1">
              <a:spcBef>
                <a:spcPct val="50000"/>
              </a:spcBef>
              <a:buClr>
                <a:srgbClr val="BD010A"/>
              </a:buClr>
              <a:buFont typeface="Wingdings" panose="05000000000000000000" pitchFamily="2" charset="2"/>
              <a:buChar char="§"/>
            </a:pPr>
            <a:r>
              <a:rPr lang="en-US" altLang="en-US">
                <a:solidFill>
                  <a:schemeClr val="bg1"/>
                </a:solidFill>
              </a:rPr>
              <a:t> Divorced widows/widowers may qualify</a:t>
            </a:r>
          </a:p>
          <a:p>
            <a:pPr eaLnBrk="1" hangingPunct="1">
              <a:lnSpc>
                <a:spcPct val="150000"/>
              </a:lnSpc>
              <a:spcBef>
                <a:spcPct val="50000"/>
              </a:spcBef>
            </a:pPr>
            <a:r>
              <a:rPr lang="en-US" altLang="en-US">
                <a:solidFill>
                  <a:schemeClr val="bg1"/>
                </a:solidFill>
              </a:rPr>
              <a:t>Your Child if:</a:t>
            </a:r>
          </a:p>
          <a:p>
            <a:pPr eaLnBrk="1" hangingPunct="1">
              <a:lnSpc>
                <a:spcPct val="150000"/>
              </a:lnSpc>
              <a:spcBef>
                <a:spcPct val="50000"/>
              </a:spcBef>
              <a:buClr>
                <a:srgbClr val="BD010A"/>
              </a:buClr>
              <a:buFont typeface="Wingdings" panose="05000000000000000000" pitchFamily="2" charset="2"/>
              <a:buChar char="§"/>
            </a:pPr>
            <a:r>
              <a:rPr lang="en-US" altLang="en-US">
                <a:solidFill>
                  <a:schemeClr val="bg1"/>
                </a:solidFill>
              </a:rPr>
              <a:t> Not married under age 18 </a:t>
            </a:r>
            <a:r>
              <a:rPr lang="en-US" altLang="en-US" sz="1800" b="0">
                <a:solidFill>
                  <a:schemeClr val="bg1"/>
                </a:solidFill>
              </a:rPr>
              <a:t>(under 19 if still in high school)</a:t>
            </a:r>
          </a:p>
          <a:p>
            <a:pPr eaLnBrk="1" hangingPunct="1">
              <a:spcBef>
                <a:spcPct val="50000"/>
              </a:spcBef>
              <a:buClr>
                <a:srgbClr val="BD010A"/>
              </a:buClr>
              <a:buFont typeface="Wingdings" panose="05000000000000000000" pitchFamily="2" charset="2"/>
              <a:buChar char="§"/>
            </a:pPr>
            <a:r>
              <a:rPr lang="en-US" altLang="en-US">
                <a:solidFill>
                  <a:schemeClr val="bg1"/>
                </a:solidFill>
              </a:rPr>
              <a:t> Not married and disabled before age 22</a:t>
            </a:r>
          </a:p>
          <a:p>
            <a:pPr eaLnBrk="1" hangingPunct="1">
              <a:spcBef>
                <a:spcPct val="50000"/>
              </a:spcBef>
              <a:buClr>
                <a:srgbClr val="BD010A"/>
              </a:buClr>
              <a:buFont typeface="Wingdings" panose="05000000000000000000" pitchFamily="2" charset="2"/>
              <a:buChar char="§"/>
            </a:pPr>
            <a:endParaRPr lang="en-US" altLang="en-US">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5F90A70-963C-4C50-89ED-9DE8062CAEFC}"/>
              </a:ext>
            </a:extLst>
          </p:cNvPr>
          <p:cNvSpPr>
            <a:spLocks noChangeArrowheads="1"/>
          </p:cNvSpPr>
          <p:nvPr/>
        </p:nvSpPr>
        <p:spPr bwMode="auto">
          <a:xfrm>
            <a:off x="0" y="60325"/>
            <a:ext cx="9144000" cy="585788"/>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a:lnSpc>
                <a:spcPct val="90000"/>
              </a:lnSpc>
            </a:pPr>
            <a:r>
              <a:rPr lang="en-US" altLang="en-US" sz="3600">
                <a:solidFill>
                  <a:schemeClr val="bg1"/>
                </a:solidFill>
              </a:rPr>
              <a:t>Prepare for Your Retirement</a:t>
            </a:r>
          </a:p>
        </p:txBody>
      </p:sp>
      <p:sp>
        <p:nvSpPr>
          <p:cNvPr id="35843" name="Text Box 3">
            <a:extLst>
              <a:ext uri="{FF2B5EF4-FFF2-40B4-BE49-F238E27FC236}">
                <a16:creationId xmlns:a16="http://schemas.microsoft.com/office/drawing/2014/main" id="{5A1A147D-7438-4CF0-BF02-4AC63FF5F5C3}"/>
              </a:ext>
            </a:extLst>
          </p:cNvPr>
          <p:cNvSpPr txBox="1">
            <a:spLocks noChangeArrowheads="1"/>
          </p:cNvSpPr>
          <p:nvPr/>
        </p:nvSpPr>
        <p:spPr bwMode="auto">
          <a:xfrm>
            <a:off x="4789488" y="4673600"/>
            <a:ext cx="3762375" cy="106680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200"/>
              <a:t>1-800-772-1213</a:t>
            </a:r>
          </a:p>
          <a:p>
            <a:pPr algn="ctr" eaLnBrk="1" hangingPunct="1"/>
            <a:r>
              <a:rPr lang="en-US" altLang="en-US" sz="3200"/>
              <a:t>TTY 1-800-325-0778</a:t>
            </a:r>
          </a:p>
        </p:txBody>
      </p:sp>
      <p:sp>
        <p:nvSpPr>
          <p:cNvPr id="35844" name="Rectangle 4">
            <a:extLst>
              <a:ext uri="{FF2B5EF4-FFF2-40B4-BE49-F238E27FC236}">
                <a16:creationId xmlns:a16="http://schemas.microsoft.com/office/drawing/2014/main" id="{BBD53E22-42F5-422A-B607-4ECD9CDA9D03}"/>
              </a:ext>
            </a:extLst>
          </p:cNvPr>
          <p:cNvSpPr>
            <a:spLocks noChangeArrowheads="1"/>
          </p:cNvSpPr>
          <p:nvPr/>
        </p:nvSpPr>
        <p:spPr bwMode="auto">
          <a:xfrm>
            <a:off x="0" y="2082800"/>
            <a:ext cx="5181600" cy="3200400"/>
          </a:xfrm>
          <a:prstGeom prst="rect">
            <a:avLst/>
          </a:prstGeom>
          <a:noFill/>
          <a:ln>
            <a:noFill/>
          </a:ln>
          <a:effectLst>
            <a:outerShdw dist="45791" dir="12821404"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latin typeface="Garamond" panose="02020404030301010803" pitchFamily="18" charset="0"/>
              </a:rPr>
              <a:t>Thank you</a:t>
            </a:r>
          </a:p>
          <a:p>
            <a:pPr algn="ctr" eaLnBrk="1" hangingPunct="1"/>
            <a:endParaRPr lang="en-US" altLang="en-US" sz="3600">
              <a:solidFill>
                <a:schemeClr val="bg1"/>
              </a:solidFill>
              <a:latin typeface="Garamond" panose="02020404030301010803" pitchFamily="18" charset="0"/>
            </a:endParaRPr>
          </a:p>
          <a:p>
            <a:pPr algn="ctr" eaLnBrk="1" hangingPunct="1"/>
            <a:r>
              <a:rPr lang="en-US" altLang="en-US" sz="3600">
                <a:solidFill>
                  <a:schemeClr val="bg1"/>
                </a:solidFill>
                <a:latin typeface="Garamond" panose="02020404030301010803" pitchFamily="18" charset="0"/>
              </a:rPr>
              <a:t>Linda Hamill</a:t>
            </a:r>
          </a:p>
          <a:p>
            <a:pPr algn="ctr" eaLnBrk="1" hangingPunct="1"/>
            <a:r>
              <a:rPr lang="en-US" altLang="en-US" sz="3600" i="1">
                <a:solidFill>
                  <a:schemeClr val="bg1"/>
                </a:solidFill>
                <a:latin typeface="Garamond" panose="02020404030301010803" pitchFamily="18" charset="0"/>
              </a:rPr>
              <a:t>H- 410-491-7214</a:t>
            </a:r>
          </a:p>
          <a:p>
            <a:pPr algn="ctr" eaLnBrk="1" hangingPunct="1"/>
            <a:endParaRPr lang="en-US" altLang="en-US" sz="2800" i="1">
              <a:solidFill>
                <a:schemeClr val="bg1"/>
              </a:solidFill>
              <a:latin typeface="Garamond" panose="02020404030301010803" pitchFamily="18" charset="0"/>
            </a:endParaRPr>
          </a:p>
        </p:txBody>
      </p:sp>
      <p:sp>
        <p:nvSpPr>
          <p:cNvPr id="35845" name="Text Box 5">
            <a:extLst>
              <a:ext uri="{FF2B5EF4-FFF2-40B4-BE49-F238E27FC236}">
                <a16:creationId xmlns:a16="http://schemas.microsoft.com/office/drawing/2014/main" id="{9CCE6F50-30C3-43C0-8D4B-94D2D5163FB3}"/>
              </a:ext>
            </a:extLst>
          </p:cNvPr>
          <p:cNvSpPr txBox="1">
            <a:spLocks noChangeArrowheads="1"/>
          </p:cNvSpPr>
          <p:nvPr/>
        </p:nvSpPr>
        <p:spPr bwMode="auto">
          <a:xfrm>
            <a:off x="5651500" y="5588000"/>
            <a:ext cx="2038350" cy="519113"/>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2800" i="1" u="sng">
                <a:solidFill>
                  <a:schemeClr val="hlink"/>
                </a:solidFill>
              </a:rPr>
              <a:t>www.ssa.gov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B1275E9-F083-4B88-80D7-CDA6022D034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Ask these questions</a:t>
            </a:r>
          </a:p>
        </p:txBody>
      </p:sp>
      <p:sp>
        <p:nvSpPr>
          <p:cNvPr id="37891" name="Rectangle 3">
            <a:extLst>
              <a:ext uri="{FF2B5EF4-FFF2-40B4-BE49-F238E27FC236}">
                <a16:creationId xmlns:a16="http://schemas.microsoft.com/office/drawing/2014/main" id="{FB730014-67D6-4069-B8B3-717B813F82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55FD0F9C-6A3C-4584-9E05-D45AAB98409C}"/>
              </a:ext>
            </a:extLst>
          </p:cNvPr>
          <p:cNvSpPr txBox="1">
            <a:spLocks noChangeArrowheads="1"/>
          </p:cNvSpPr>
          <p:nvPr/>
        </p:nvSpPr>
        <p:spPr bwMode="auto">
          <a:xfrm>
            <a:off x="0" y="1524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4800">
                <a:solidFill>
                  <a:schemeClr val="bg1"/>
                </a:solidFill>
              </a:rPr>
              <a:t>Visit SSA Website or Call!</a:t>
            </a:r>
          </a:p>
          <a:p>
            <a:pPr algn="ctr" eaLnBrk="1" hangingPunct="1">
              <a:spcBef>
                <a:spcPct val="100000"/>
              </a:spcBef>
            </a:pPr>
            <a:r>
              <a:rPr lang="en-US" altLang="en-US" sz="3600" i="1" u="sng">
                <a:solidFill>
                  <a:schemeClr val="hlink"/>
                </a:solidFill>
              </a:rPr>
              <a:t>www.ssa.gov</a:t>
            </a:r>
          </a:p>
          <a:p>
            <a:pPr algn="ctr" eaLnBrk="1" hangingPunct="1"/>
            <a:r>
              <a:rPr lang="en-US" altLang="en-US" b="0">
                <a:solidFill>
                  <a:schemeClr val="bg1"/>
                </a:solidFill>
              </a:rPr>
              <a:t>-or-</a:t>
            </a:r>
          </a:p>
          <a:p>
            <a:pPr algn="ctr" eaLnBrk="1" hangingPunct="1"/>
            <a:r>
              <a:rPr lang="en-US" altLang="en-US" sz="3600">
                <a:solidFill>
                  <a:schemeClr val="bg1"/>
                </a:solidFill>
              </a:rPr>
              <a:t>1-800-772-1213</a:t>
            </a:r>
          </a:p>
          <a:p>
            <a:pPr algn="ctr" eaLnBrk="1" hangingPunct="1"/>
            <a:r>
              <a:rPr lang="en-US" altLang="en-US">
                <a:solidFill>
                  <a:schemeClr val="bg1"/>
                </a:solidFill>
              </a:rPr>
              <a:t>TTY 1-800-325-0778</a:t>
            </a:r>
          </a:p>
        </p:txBody>
      </p:sp>
      <p:pic>
        <p:nvPicPr>
          <p:cNvPr id="6147" name="Picture 3" descr="Computer">
            <a:extLst>
              <a:ext uri="{FF2B5EF4-FFF2-40B4-BE49-F238E27FC236}">
                <a16:creationId xmlns:a16="http://schemas.microsoft.com/office/drawing/2014/main" id="{5EB68147-41CD-453D-91A0-98EA4CFE4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788" y="3429000"/>
            <a:ext cx="3400425" cy="2781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6">
            <a:extLst>
              <a:ext uri="{FF2B5EF4-FFF2-40B4-BE49-F238E27FC236}">
                <a16:creationId xmlns:a16="http://schemas.microsoft.com/office/drawing/2014/main" id="{95DA77C2-4EE3-4C4F-8EC4-9154BF1D0C8E}"/>
              </a:ext>
            </a:extLst>
          </p:cNvPr>
          <p:cNvSpPr txBox="1">
            <a:spLocks noChangeArrowheads="1"/>
          </p:cNvSpPr>
          <p:nvPr/>
        </p:nvSpPr>
        <p:spPr bwMode="auto">
          <a:xfrm>
            <a:off x="0" y="1295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200">
                <a:solidFill>
                  <a:schemeClr val="bg1"/>
                </a:solidFill>
              </a:rPr>
              <a:t>55 Million People</a:t>
            </a:r>
          </a:p>
        </p:txBody>
      </p:sp>
      <p:sp>
        <p:nvSpPr>
          <p:cNvPr id="38915" name="Rectangle 44">
            <a:extLst>
              <a:ext uri="{FF2B5EF4-FFF2-40B4-BE49-F238E27FC236}">
                <a16:creationId xmlns:a16="http://schemas.microsoft.com/office/drawing/2014/main" id="{B6C7493B-3E20-4056-8768-7107B3570A3B}"/>
              </a:ext>
            </a:extLst>
          </p:cNvPr>
          <p:cNvSpPr>
            <a:spLocks noChangeArrowheads="1"/>
          </p:cNvSpPr>
          <p:nvPr/>
        </p:nvSpPr>
        <p:spPr bwMode="auto">
          <a:xfrm>
            <a:off x="0" y="349250"/>
            <a:ext cx="9144000" cy="64135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rPr>
              <a:t>Who Gets Benefits from Social Security?</a:t>
            </a:r>
          </a:p>
        </p:txBody>
      </p:sp>
      <p:pic>
        <p:nvPicPr>
          <p:cNvPr id="38916" name="Picture 49" descr="Slide7PieChart">
            <a:extLst>
              <a:ext uri="{FF2B5EF4-FFF2-40B4-BE49-F238E27FC236}">
                <a16:creationId xmlns:a16="http://schemas.microsoft.com/office/drawing/2014/main" id="{FB0A5BF4-332A-4353-914B-43D1BB3E6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2400300"/>
            <a:ext cx="51435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0">
            <a:extLst>
              <a:ext uri="{FF2B5EF4-FFF2-40B4-BE49-F238E27FC236}">
                <a16:creationId xmlns:a16="http://schemas.microsoft.com/office/drawing/2014/main" id="{9AE01E6A-F4B6-4972-95D4-AF22EDF6C676}"/>
              </a:ext>
            </a:extLst>
          </p:cNvPr>
          <p:cNvSpPr txBox="1">
            <a:spLocks noChangeArrowheads="1"/>
          </p:cNvSpPr>
          <p:nvPr/>
        </p:nvSpPr>
        <p:spPr bwMode="auto">
          <a:xfrm>
            <a:off x="2514600" y="46482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r>
              <a:rPr lang="en-US" altLang="en-US" sz="1800">
                <a:solidFill>
                  <a:schemeClr val="bg1"/>
                </a:solidFill>
              </a:rPr>
              <a:t>38.4 million Retired Workers</a:t>
            </a:r>
          </a:p>
        </p:txBody>
      </p:sp>
      <p:sp>
        <p:nvSpPr>
          <p:cNvPr id="38918" name="Text Box 51">
            <a:extLst>
              <a:ext uri="{FF2B5EF4-FFF2-40B4-BE49-F238E27FC236}">
                <a16:creationId xmlns:a16="http://schemas.microsoft.com/office/drawing/2014/main" id="{0F04981D-CF58-40BA-8F63-CF9D6888A974}"/>
              </a:ext>
            </a:extLst>
          </p:cNvPr>
          <p:cNvSpPr txBox="1">
            <a:spLocks noChangeArrowheads="1"/>
          </p:cNvSpPr>
          <p:nvPr/>
        </p:nvSpPr>
        <p:spPr bwMode="auto">
          <a:xfrm>
            <a:off x="228600" y="23622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r>
              <a:rPr lang="en-US" altLang="en-US" sz="1800">
                <a:solidFill>
                  <a:schemeClr val="bg1"/>
                </a:solidFill>
              </a:rPr>
              <a:t>10.6 million Disabled Workers, </a:t>
            </a:r>
          </a:p>
        </p:txBody>
      </p:sp>
      <p:sp>
        <p:nvSpPr>
          <p:cNvPr id="38919" name="Text Box 52">
            <a:extLst>
              <a:ext uri="{FF2B5EF4-FFF2-40B4-BE49-F238E27FC236}">
                <a16:creationId xmlns:a16="http://schemas.microsoft.com/office/drawing/2014/main" id="{59FC3515-9BC7-4940-A040-E0398C3A0C39}"/>
              </a:ext>
            </a:extLst>
          </p:cNvPr>
          <p:cNvSpPr txBox="1">
            <a:spLocks noChangeArrowheads="1"/>
          </p:cNvSpPr>
          <p:nvPr/>
        </p:nvSpPr>
        <p:spPr bwMode="auto">
          <a:xfrm>
            <a:off x="6705600" y="225425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r>
              <a:rPr lang="en-US" altLang="en-US" sz="1800">
                <a:solidFill>
                  <a:schemeClr val="bg1"/>
                </a:solidFill>
              </a:rPr>
              <a:t>6.3 million</a:t>
            </a:r>
          </a:p>
          <a:p>
            <a:pPr eaLnBrk="1" hangingPunct="1"/>
            <a:r>
              <a:rPr lang="en-US" altLang="en-US" sz="1800">
                <a:solidFill>
                  <a:schemeClr val="bg1"/>
                </a:solidFill>
              </a:rPr>
              <a:t>Widows/ Widowers</a:t>
            </a:r>
          </a:p>
        </p:txBody>
      </p:sp>
      <p:sp>
        <p:nvSpPr>
          <p:cNvPr id="38920" name="Text Box 53">
            <a:extLst>
              <a:ext uri="{FF2B5EF4-FFF2-40B4-BE49-F238E27FC236}">
                <a16:creationId xmlns:a16="http://schemas.microsoft.com/office/drawing/2014/main" id="{B3877E72-D3E3-4E9B-88D6-5030828C5B08}"/>
              </a:ext>
            </a:extLst>
          </p:cNvPr>
          <p:cNvSpPr txBox="1">
            <a:spLocks noChangeArrowheads="1"/>
          </p:cNvSpPr>
          <p:nvPr/>
        </p:nvSpPr>
        <p:spPr bwMode="auto">
          <a:xfrm>
            <a:off x="7010400" y="3962400"/>
            <a:ext cx="2057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1800">
                <a:solidFill>
                  <a:schemeClr val="bg1"/>
                </a:solidFill>
              </a:rPr>
              <a:t>1.9 million</a:t>
            </a:r>
          </a:p>
          <a:p>
            <a:pPr algn="ctr" eaLnBrk="1" hangingPunct="1"/>
            <a:r>
              <a:rPr lang="en-US" altLang="en-US" sz="1800">
                <a:solidFill>
                  <a:schemeClr val="bg1"/>
                </a:solidFill>
              </a:rPr>
              <a:t>Children of Deceased Workers</a:t>
            </a:r>
          </a:p>
        </p:txBody>
      </p:sp>
      <p:sp>
        <p:nvSpPr>
          <p:cNvPr id="38921" name="Line 54">
            <a:extLst>
              <a:ext uri="{FF2B5EF4-FFF2-40B4-BE49-F238E27FC236}">
                <a16:creationId xmlns:a16="http://schemas.microsoft.com/office/drawing/2014/main" id="{EF6198E4-76BC-46FD-A6C5-D6384796CF58}"/>
              </a:ext>
            </a:extLst>
          </p:cNvPr>
          <p:cNvSpPr>
            <a:spLocks noChangeShapeType="1"/>
          </p:cNvSpPr>
          <p:nvPr/>
        </p:nvSpPr>
        <p:spPr bwMode="auto">
          <a:xfrm>
            <a:off x="2667000" y="2895600"/>
            <a:ext cx="2057400" cy="76200"/>
          </a:xfrm>
          <a:prstGeom prst="line">
            <a:avLst/>
          </a:prstGeom>
          <a:noFill/>
          <a:ln w="38100">
            <a:solidFill>
              <a:schemeClr val="bg1"/>
            </a:solidFill>
            <a:round/>
            <a:headEnd/>
            <a:tailEnd type="triangle" w="med" len="med"/>
          </a:ln>
          <a:effectLst>
            <a:outerShdw dist="35921" dir="135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8922" name="Line 55">
            <a:extLst>
              <a:ext uri="{FF2B5EF4-FFF2-40B4-BE49-F238E27FC236}">
                <a16:creationId xmlns:a16="http://schemas.microsoft.com/office/drawing/2014/main" id="{0DD2E016-B553-4900-BCE6-7BA840ED4A41}"/>
              </a:ext>
            </a:extLst>
          </p:cNvPr>
          <p:cNvSpPr>
            <a:spLocks noChangeShapeType="1"/>
          </p:cNvSpPr>
          <p:nvPr/>
        </p:nvSpPr>
        <p:spPr bwMode="auto">
          <a:xfrm flipH="1">
            <a:off x="6324600" y="2819400"/>
            <a:ext cx="457200" cy="533400"/>
          </a:xfrm>
          <a:prstGeom prst="line">
            <a:avLst/>
          </a:prstGeom>
          <a:noFill/>
          <a:ln w="38100">
            <a:solidFill>
              <a:schemeClr val="bg1"/>
            </a:solidFill>
            <a:round/>
            <a:headEnd/>
            <a:tailEnd type="triangle" w="med" len="med"/>
          </a:ln>
          <a:effectLst>
            <a:outerShdw dist="28398" dir="14606097"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8923" name="Line 56">
            <a:extLst>
              <a:ext uri="{FF2B5EF4-FFF2-40B4-BE49-F238E27FC236}">
                <a16:creationId xmlns:a16="http://schemas.microsoft.com/office/drawing/2014/main" id="{565932DE-9071-4991-90B7-6CF9E823FB28}"/>
              </a:ext>
            </a:extLst>
          </p:cNvPr>
          <p:cNvSpPr>
            <a:spLocks noChangeShapeType="1"/>
          </p:cNvSpPr>
          <p:nvPr/>
        </p:nvSpPr>
        <p:spPr bwMode="auto">
          <a:xfrm flipH="1">
            <a:off x="6553200" y="4191000"/>
            <a:ext cx="914400" cy="76200"/>
          </a:xfrm>
          <a:prstGeom prst="line">
            <a:avLst/>
          </a:prstGeom>
          <a:noFill/>
          <a:ln w="38100">
            <a:solidFill>
              <a:schemeClr val="bg1"/>
            </a:solidFill>
            <a:round/>
            <a:headEnd/>
            <a:tailEnd type="triangle" w="med" len="med"/>
          </a:ln>
          <a:effectLst>
            <a:outerShdw dist="40161" dir="11906097"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8924" name="Line 57">
            <a:extLst>
              <a:ext uri="{FF2B5EF4-FFF2-40B4-BE49-F238E27FC236}">
                <a16:creationId xmlns:a16="http://schemas.microsoft.com/office/drawing/2014/main" id="{866B9B0C-CEB4-4055-945F-70B22D935BB5}"/>
              </a:ext>
            </a:extLst>
          </p:cNvPr>
          <p:cNvSpPr>
            <a:spLocks noChangeShapeType="1"/>
          </p:cNvSpPr>
          <p:nvPr/>
        </p:nvSpPr>
        <p:spPr bwMode="auto">
          <a:xfrm>
            <a:off x="3124200" y="4495800"/>
            <a:ext cx="1447800" cy="1143000"/>
          </a:xfrm>
          <a:prstGeom prst="line">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spAutoFit/>
          </a:bodyPr>
          <a:lstStyle/>
          <a:p>
            <a:endParaRPr lang="en-US"/>
          </a:p>
        </p:txBody>
      </p:sp>
      <p:sp>
        <p:nvSpPr>
          <p:cNvPr id="38925" name="Line 58">
            <a:extLst>
              <a:ext uri="{FF2B5EF4-FFF2-40B4-BE49-F238E27FC236}">
                <a16:creationId xmlns:a16="http://schemas.microsoft.com/office/drawing/2014/main" id="{D2543B6E-5091-4E4B-A864-9279FA8E5B45}"/>
              </a:ext>
            </a:extLst>
          </p:cNvPr>
          <p:cNvSpPr>
            <a:spLocks noChangeShapeType="1"/>
          </p:cNvSpPr>
          <p:nvPr/>
        </p:nvSpPr>
        <p:spPr bwMode="auto">
          <a:xfrm>
            <a:off x="3124200" y="4876800"/>
            <a:ext cx="1371600" cy="381000"/>
          </a:xfrm>
          <a:prstGeom prst="line">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spAutoFit/>
          </a:bodyPr>
          <a:lstStyle/>
          <a:p>
            <a:endParaRPr lang="en-US"/>
          </a:p>
        </p:txBody>
      </p:sp>
      <p:sp>
        <p:nvSpPr>
          <p:cNvPr id="38926" name="Text Box 59">
            <a:extLst>
              <a:ext uri="{FF2B5EF4-FFF2-40B4-BE49-F238E27FC236}">
                <a16:creationId xmlns:a16="http://schemas.microsoft.com/office/drawing/2014/main" id="{2F6D54EE-EB7A-4D16-BAE3-1D8691B1D62C}"/>
              </a:ext>
            </a:extLst>
          </p:cNvPr>
          <p:cNvSpPr txBox="1">
            <a:spLocks noChangeArrowheads="1"/>
          </p:cNvSpPr>
          <p:nvPr/>
        </p:nvSpPr>
        <p:spPr bwMode="auto">
          <a:xfrm>
            <a:off x="8077200" y="6096000"/>
            <a:ext cx="914400" cy="274638"/>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spcBef>
                <a:spcPct val="50000"/>
              </a:spcBef>
            </a:pPr>
            <a:r>
              <a:rPr lang="en-US" altLang="en-US" sz="1200" b="0">
                <a:solidFill>
                  <a:schemeClr val="bg1"/>
                </a:solidFill>
              </a:rPr>
              <a:t>6/2006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2">
            <a:extLst>
              <a:ext uri="{FF2B5EF4-FFF2-40B4-BE49-F238E27FC236}">
                <a16:creationId xmlns:a16="http://schemas.microsoft.com/office/drawing/2014/main" id="{331D6F45-D680-4F52-8DA6-5D1D3ED884D3}"/>
              </a:ext>
            </a:extLst>
          </p:cNvPr>
          <p:cNvSpPr txBox="1">
            <a:spLocks noChangeArrowheads="1"/>
          </p:cNvSpPr>
          <p:nvPr/>
        </p:nvSpPr>
        <p:spPr bwMode="auto">
          <a:xfrm rot="-5400000">
            <a:off x="-1547812" y="3178175"/>
            <a:ext cx="46497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r>
              <a:rPr lang="en-US" altLang="en-US" sz="3200"/>
              <a:t>Children Per Woman</a:t>
            </a:r>
          </a:p>
        </p:txBody>
      </p:sp>
      <p:sp>
        <p:nvSpPr>
          <p:cNvPr id="40963" name="Rectangle 13">
            <a:extLst>
              <a:ext uri="{FF2B5EF4-FFF2-40B4-BE49-F238E27FC236}">
                <a16:creationId xmlns:a16="http://schemas.microsoft.com/office/drawing/2014/main" id="{24D75F03-0BF7-496B-8B60-21AB04A91783}"/>
              </a:ext>
            </a:extLst>
          </p:cNvPr>
          <p:cNvSpPr>
            <a:spLocks noChangeArrowheads="1"/>
          </p:cNvSpPr>
          <p:nvPr/>
        </p:nvSpPr>
        <p:spPr bwMode="auto">
          <a:xfrm>
            <a:off x="0" y="381000"/>
            <a:ext cx="9144000" cy="64135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rPr>
              <a:t>U.S. Birth Rate 1920-2020</a:t>
            </a:r>
          </a:p>
        </p:txBody>
      </p:sp>
      <p:pic>
        <p:nvPicPr>
          <p:cNvPr id="40964" name="Picture 21" descr="Slide 9">
            <a:extLst>
              <a:ext uri="{FF2B5EF4-FFF2-40B4-BE49-F238E27FC236}">
                <a16:creationId xmlns:a16="http://schemas.microsoft.com/office/drawing/2014/main" id="{FB2FE385-23BA-46ED-949A-99B0D4834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7620000" cy="4637088"/>
          </a:xfrm>
          <a:prstGeom prst="rect">
            <a:avLst/>
          </a:prstGeom>
          <a:noFill/>
          <a:ln w="38100">
            <a:solidFill>
              <a:srgbClr val="BD010A"/>
            </a:solidFill>
            <a:miter lim="800000"/>
            <a:headEnd/>
            <a:tailEnd/>
          </a:ln>
          <a:extLst>
            <a:ext uri="{909E8E84-426E-40DD-AFC4-6F175D3DCCD1}">
              <a14:hiddenFill xmlns:a14="http://schemas.microsoft.com/office/drawing/2010/main">
                <a:solidFill>
                  <a:srgbClr val="FFFFFF"/>
                </a:solidFill>
              </a14:hiddenFill>
            </a:ext>
          </a:extLst>
        </p:spPr>
      </p:pic>
      <p:pic>
        <p:nvPicPr>
          <p:cNvPr id="40965" name="Picture 22">
            <a:extLst>
              <a:ext uri="{FF2B5EF4-FFF2-40B4-BE49-F238E27FC236}">
                <a16:creationId xmlns:a16="http://schemas.microsoft.com/office/drawing/2014/main" id="{DFE2B593-4A9E-46AB-9C92-A3A22B770A7E}"/>
              </a:ext>
            </a:extLst>
          </p:cNvPr>
          <p:cNvPicPr>
            <a:picLocks noChangeAspect="1" noChangeArrowheads="1"/>
          </p:cNvPicPr>
          <p:nvPr/>
        </p:nvPicPr>
        <p:blipFill>
          <a:blip r:embed="rId4">
            <a:clrChange>
              <a:clrFrom>
                <a:srgbClr val="FFFFE7"/>
              </a:clrFrom>
              <a:clrTo>
                <a:srgbClr val="FFFFE7">
                  <a:alpha val="0"/>
                </a:srgbClr>
              </a:clrTo>
            </a:clrChange>
            <a:extLst>
              <a:ext uri="{28A0092B-C50C-407E-A947-70E740481C1C}">
                <a14:useLocalDpi xmlns:a14="http://schemas.microsoft.com/office/drawing/2010/main" val="0"/>
              </a:ext>
            </a:extLst>
          </a:blip>
          <a:srcRect/>
          <a:stretch>
            <a:fillRect/>
          </a:stretch>
        </p:blipFill>
        <p:spPr bwMode="auto">
          <a:xfrm>
            <a:off x="1905000" y="4038600"/>
            <a:ext cx="3276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8" descr="UNIV2003">
            <a:extLst>
              <a:ext uri="{FF2B5EF4-FFF2-40B4-BE49-F238E27FC236}">
                <a16:creationId xmlns:a16="http://schemas.microsoft.com/office/drawing/2014/main" id="{83A5D84C-2E49-4D28-86E8-107111787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3" y="1990725"/>
            <a:ext cx="2735262" cy="2971800"/>
          </a:xfrm>
          <a:prstGeom prst="rect">
            <a:avLst/>
          </a:prstGeom>
          <a:noFill/>
          <a:ln w="38100">
            <a:solidFill>
              <a:srgbClr val="BD010A"/>
            </a:solidFill>
            <a:miter lim="800000"/>
            <a:headEnd/>
            <a:tailEnd/>
          </a:ln>
          <a:extLst>
            <a:ext uri="{909E8E84-426E-40DD-AFC4-6F175D3DCCD1}">
              <a14:hiddenFill xmlns:a14="http://schemas.microsoft.com/office/drawing/2010/main">
                <a:solidFill>
                  <a:srgbClr val="FFFFFF"/>
                </a:solidFill>
              </a14:hiddenFill>
            </a:ext>
          </a:extLst>
        </p:spPr>
      </p:pic>
      <p:sp>
        <p:nvSpPr>
          <p:cNvPr id="43011" name="Rectangle 10">
            <a:extLst>
              <a:ext uri="{FF2B5EF4-FFF2-40B4-BE49-F238E27FC236}">
                <a16:creationId xmlns:a16="http://schemas.microsoft.com/office/drawing/2014/main" id="{25EEFE06-5FBB-4CD3-8BB5-AAC86C320E88}"/>
              </a:ext>
            </a:extLst>
          </p:cNvPr>
          <p:cNvSpPr>
            <a:spLocks noChangeArrowheads="1"/>
          </p:cNvSpPr>
          <p:nvPr/>
        </p:nvSpPr>
        <p:spPr bwMode="auto">
          <a:xfrm>
            <a:off x="0" y="381000"/>
            <a:ext cx="9372600" cy="64135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a:r>
              <a:rPr lang="en-US" altLang="en-US" sz="3600">
                <a:solidFill>
                  <a:schemeClr val="bg1"/>
                </a:solidFill>
              </a:rPr>
              <a:t>Social Security’s Online Services</a:t>
            </a:r>
          </a:p>
        </p:txBody>
      </p:sp>
      <p:sp>
        <p:nvSpPr>
          <p:cNvPr id="43012" name="Text Box 13">
            <a:extLst>
              <a:ext uri="{FF2B5EF4-FFF2-40B4-BE49-F238E27FC236}">
                <a16:creationId xmlns:a16="http://schemas.microsoft.com/office/drawing/2014/main" id="{08A309B1-68A0-4084-B56B-F57324FB8743}"/>
              </a:ext>
            </a:extLst>
          </p:cNvPr>
          <p:cNvSpPr txBox="1">
            <a:spLocks noChangeArrowheads="1"/>
          </p:cNvSpPr>
          <p:nvPr/>
        </p:nvSpPr>
        <p:spPr bwMode="auto">
          <a:xfrm>
            <a:off x="3276600" y="1687513"/>
            <a:ext cx="5670550" cy="4473575"/>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lnSpc>
                <a:spcPct val="200000"/>
              </a:lnSpc>
              <a:buClr>
                <a:srgbClr val="BD010A"/>
              </a:buClr>
              <a:buFont typeface="Wingdings" panose="05000000000000000000" pitchFamily="2" charset="2"/>
              <a:buChar char="§"/>
            </a:pPr>
            <a:r>
              <a:rPr lang="en-US" altLang="en-US">
                <a:solidFill>
                  <a:schemeClr val="bg1"/>
                </a:solidFill>
              </a:rPr>
              <a:t> Retirement &amp; Disability Applications</a:t>
            </a:r>
          </a:p>
          <a:p>
            <a:pPr eaLnBrk="1" hangingPunct="1">
              <a:lnSpc>
                <a:spcPct val="200000"/>
              </a:lnSpc>
              <a:buClr>
                <a:srgbClr val="BD010A"/>
              </a:buClr>
              <a:buFont typeface="Wingdings" panose="05000000000000000000" pitchFamily="2" charset="2"/>
              <a:buChar char="§"/>
            </a:pPr>
            <a:r>
              <a:rPr lang="en-US" altLang="en-US">
                <a:solidFill>
                  <a:schemeClr val="bg1"/>
                </a:solidFill>
              </a:rPr>
              <a:t> Retirement/Survivors/Disability Planner</a:t>
            </a:r>
          </a:p>
          <a:p>
            <a:pPr eaLnBrk="1" hangingPunct="1">
              <a:lnSpc>
                <a:spcPct val="200000"/>
              </a:lnSpc>
              <a:buClr>
                <a:srgbClr val="BD010A"/>
              </a:buClr>
              <a:buFont typeface="Wingdings" panose="05000000000000000000" pitchFamily="2" charset="2"/>
              <a:buChar char="§"/>
            </a:pPr>
            <a:r>
              <a:rPr lang="en-US" altLang="en-US">
                <a:solidFill>
                  <a:schemeClr val="bg1"/>
                </a:solidFill>
              </a:rPr>
              <a:t> Medicare Card Replacements</a:t>
            </a:r>
          </a:p>
          <a:p>
            <a:pPr eaLnBrk="1" hangingPunct="1">
              <a:lnSpc>
                <a:spcPct val="200000"/>
              </a:lnSpc>
              <a:buClr>
                <a:srgbClr val="BD010A"/>
              </a:buClr>
              <a:buFont typeface="Wingdings" panose="05000000000000000000" pitchFamily="2" charset="2"/>
              <a:buChar char="§"/>
            </a:pPr>
            <a:r>
              <a:rPr lang="en-US" altLang="en-US">
                <a:solidFill>
                  <a:schemeClr val="bg1"/>
                </a:solidFill>
              </a:rPr>
              <a:t> Request a </a:t>
            </a:r>
            <a:r>
              <a:rPr lang="en-US" altLang="en-US" i="1">
                <a:solidFill>
                  <a:schemeClr val="bg1"/>
                </a:solidFill>
              </a:rPr>
              <a:t>Statement</a:t>
            </a:r>
          </a:p>
          <a:p>
            <a:pPr eaLnBrk="1" hangingPunct="1">
              <a:lnSpc>
                <a:spcPct val="200000"/>
              </a:lnSpc>
              <a:buClr>
                <a:srgbClr val="BD010A"/>
              </a:buClr>
              <a:buFont typeface="Wingdings" panose="05000000000000000000" pitchFamily="2" charset="2"/>
              <a:buChar char="§"/>
            </a:pPr>
            <a:r>
              <a:rPr lang="en-US" altLang="en-US">
                <a:solidFill>
                  <a:schemeClr val="bg1"/>
                </a:solidFill>
              </a:rPr>
              <a:t> Request a Benefit Verification Letter</a:t>
            </a:r>
          </a:p>
          <a:p>
            <a:pPr eaLnBrk="1" hangingPunct="1">
              <a:lnSpc>
                <a:spcPct val="200000"/>
              </a:lnSpc>
              <a:buClr>
                <a:srgbClr val="BD010A"/>
              </a:buClr>
              <a:buFont typeface="Wingdings" panose="05000000000000000000" pitchFamily="2" charset="2"/>
              <a:buChar char="§"/>
            </a:pPr>
            <a:r>
              <a:rPr lang="en-US" altLang="en-US">
                <a:solidFill>
                  <a:schemeClr val="bg1"/>
                </a:solidFill>
              </a:rPr>
              <a:t> Change of Address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a:extLst>
              <a:ext uri="{FF2B5EF4-FFF2-40B4-BE49-F238E27FC236}">
                <a16:creationId xmlns:a16="http://schemas.microsoft.com/office/drawing/2014/main" id="{9DA112E7-2557-4FA1-AEBF-23566B82CAC3}"/>
              </a:ext>
            </a:extLst>
          </p:cNvPr>
          <p:cNvSpPr>
            <a:spLocks noChangeArrowheads="1"/>
          </p:cNvSpPr>
          <p:nvPr/>
        </p:nvSpPr>
        <p:spPr bwMode="auto">
          <a:xfrm>
            <a:off x="838200" y="1676400"/>
            <a:ext cx="7391400" cy="4572000"/>
          </a:xfrm>
          <a:prstGeom prst="rect">
            <a:avLst/>
          </a:prstGeom>
          <a:noFill/>
          <a:ln>
            <a:noFill/>
          </a:ln>
          <a:effectLst>
            <a:outerShdw dist="25400" dir="162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lnSpc>
                <a:spcPct val="90000"/>
              </a:lnSpc>
              <a:spcBef>
                <a:spcPct val="75000"/>
              </a:spcBef>
            </a:pPr>
            <a:r>
              <a:rPr lang="en-US" altLang="en-US" sz="2800">
                <a:solidFill>
                  <a:schemeClr val="bg1"/>
                </a:solidFill>
              </a:rPr>
              <a:t>65 &amp; older</a:t>
            </a:r>
          </a:p>
          <a:p>
            <a:pPr algn="ctr" eaLnBrk="1" hangingPunct="1">
              <a:lnSpc>
                <a:spcPct val="90000"/>
              </a:lnSpc>
              <a:spcBef>
                <a:spcPct val="38000"/>
              </a:spcBef>
            </a:pPr>
            <a:r>
              <a:rPr lang="en-US" altLang="en-US" sz="2800" b="0">
                <a:solidFill>
                  <a:schemeClr val="bg1"/>
                </a:solidFill>
              </a:rPr>
              <a:t>-or-</a:t>
            </a:r>
          </a:p>
          <a:p>
            <a:pPr algn="ctr" eaLnBrk="1" hangingPunct="1">
              <a:lnSpc>
                <a:spcPct val="90000"/>
              </a:lnSpc>
              <a:spcBef>
                <a:spcPct val="38000"/>
              </a:spcBef>
            </a:pPr>
            <a:r>
              <a:rPr lang="en-US" altLang="en-US" sz="2800">
                <a:solidFill>
                  <a:schemeClr val="bg1"/>
                </a:solidFill>
              </a:rPr>
              <a:t>Receiving Social Security disability </a:t>
            </a:r>
          </a:p>
          <a:p>
            <a:pPr algn="ctr" eaLnBrk="1" hangingPunct="1">
              <a:lnSpc>
                <a:spcPct val="90000"/>
              </a:lnSpc>
            </a:pPr>
            <a:r>
              <a:rPr lang="en-US" altLang="en-US" sz="2800">
                <a:solidFill>
                  <a:schemeClr val="bg1"/>
                </a:solidFill>
              </a:rPr>
              <a:t>benefits at least 24 months</a:t>
            </a:r>
          </a:p>
          <a:p>
            <a:pPr algn="ctr" eaLnBrk="1" hangingPunct="1">
              <a:lnSpc>
                <a:spcPct val="90000"/>
              </a:lnSpc>
              <a:spcBef>
                <a:spcPct val="38000"/>
              </a:spcBef>
            </a:pPr>
            <a:r>
              <a:rPr lang="en-US" altLang="en-US" sz="2800" b="0">
                <a:solidFill>
                  <a:schemeClr val="bg1"/>
                </a:solidFill>
              </a:rPr>
              <a:t>-or-</a:t>
            </a:r>
          </a:p>
          <a:p>
            <a:pPr algn="ctr" eaLnBrk="1" hangingPunct="1">
              <a:lnSpc>
                <a:spcPct val="90000"/>
              </a:lnSpc>
              <a:spcBef>
                <a:spcPct val="38000"/>
              </a:spcBef>
            </a:pPr>
            <a:r>
              <a:rPr lang="en-US" altLang="en-US" sz="2800">
                <a:solidFill>
                  <a:schemeClr val="bg1"/>
                </a:solidFill>
              </a:rPr>
              <a:t>Permanent kidney failure</a:t>
            </a:r>
          </a:p>
          <a:p>
            <a:pPr algn="ctr" eaLnBrk="1" hangingPunct="1">
              <a:lnSpc>
                <a:spcPct val="90000"/>
              </a:lnSpc>
              <a:spcBef>
                <a:spcPct val="38000"/>
              </a:spcBef>
            </a:pPr>
            <a:r>
              <a:rPr lang="en-US" altLang="en-US" sz="2800" b="0">
                <a:solidFill>
                  <a:schemeClr val="bg1"/>
                </a:solidFill>
              </a:rPr>
              <a:t>-or-</a:t>
            </a:r>
          </a:p>
          <a:p>
            <a:pPr algn="ctr" eaLnBrk="1" hangingPunct="1">
              <a:lnSpc>
                <a:spcPct val="90000"/>
              </a:lnSpc>
              <a:spcBef>
                <a:spcPct val="38000"/>
              </a:spcBef>
            </a:pPr>
            <a:r>
              <a:rPr lang="en-US" altLang="en-US" sz="2800">
                <a:solidFill>
                  <a:schemeClr val="bg1"/>
                </a:solidFill>
              </a:rPr>
              <a:t>Amyotrophic Lateral Sclerosis (ALS)</a:t>
            </a:r>
          </a:p>
        </p:txBody>
      </p:sp>
      <p:sp>
        <p:nvSpPr>
          <p:cNvPr id="45059" name="Rectangle 10">
            <a:extLst>
              <a:ext uri="{FF2B5EF4-FFF2-40B4-BE49-F238E27FC236}">
                <a16:creationId xmlns:a16="http://schemas.microsoft.com/office/drawing/2014/main" id="{A067992A-8F93-477F-9B6B-21232507A20F}"/>
              </a:ext>
            </a:extLst>
          </p:cNvPr>
          <p:cNvSpPr>
            <a:spLocks noChangeArrowheads="1"/>
          </p:cNvSpPr>
          <p:nvPr/>
        </p:nvSpPr>
        <p:spPr bwMode="auto">
          <a:xfrm>
            <a:off x="0" y="381000"/>
            <a:ext cx="9144000" cy="64135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a:r>
              <a:rPr lang="en-US" altLang="en-US" sz="3600">
                <a:solidFill>
                  <a:schemeClr val="bg1"/>
                </a:solidFill>
              </a:rPr>
              <a:t>Who Can Get Medicare?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
            <a:extLst>
              <a:ext uri="{FF2B5EF4-FFF2-40B4-BE49-F238E27FC236}">
                <a16:creationId xmlns:a16="http://schemas.microsoft.com/office/drawing/2014/main" id="{7FE88BD6-4CF8-4027-A3C8-B45865DF60B0}"/>
              </a:ext>
            </a:extLst>
          </p:cNvPr>
          <p:cNvPicPr>
            <a:picLocks noChangeAspect="1" noChangeArrowheads="1"/>
          </p:cNvPicPr>
          <p:nvPr/>
        </p:nvPicPr>
        <p:blipFill>
          <a:blip r:embed="rId3">
            <a:clrChange>
              <a:clrFrom>
                <a:srgbClr val="002D6F"/>
              </a:clrFrom>
              <a:clrTo>
                <a:srgbClr val="002D6F">
                  <a:alpha val="0"/>
                </a:srgbClr>
              </a:clrTo>
            </a:clrChange>
            <a:extLst>
              <a:ext uri="{28A0092B-C50C-407E-A947-70E740481C1C}">
                <a14:useLocalDpi xmlns:a14="http://schemas.microsoft.com/office/drawing/2010/main" val="0"/>
              </a:ext>
            </a:extLst>
          </a:blip>
          <a:srcRect/>
          <a:stretch>
            <a:fillRect/>
          </a:stretch>
        </p:blipFill>
        <p:spPr bwMode="auto">
          <a:xfrm>
            <a:off x="2438400" y="1524000"/>
            <a:ext cx="4267200" cy="2505075"/>
          </a:xfrm>
          <a:prstGeom prst="rect">
            <a:avLst/>
          </a:prstGeom>
          <a:noFill/>
          <a:ln w="38100">
            <a:solidFill>
              <a:srgbClr val="BD010A"/>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47107" name="Rectangle 9">
            <a:extLst>
              <a:ext uri="{FF2B5EF4-FFF2-40B4-BE49-F238E27FC236}">
                <a16:creationId xmlns:a16="http://schemas.microsoft.com/office/drawing/2014/main" id="{E7D32EF8-787C-4241-A767-4F98EC90BA10}"/>
              </a:ext>
            </a:extLst>
          </p:cNvPr>
          <p:cNvSpPr>
            <a:spLocks noChangeArrowheads="1"/>
          </p:cNvSpPr>
          <p:nvPr/>
        </p:nvSpPr>
        <p:spPr bwMode="auto">
          <a:xfrm>
            <a:off x="0" y="381000"/>
            <a:ext cx="9144000" cy="64135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a:r>
              <a:rPr lang="en-US" altLang="en-US" sz="3600">
                <a:solidFill>
                  <a:schemeClr val="bg1"/>
                </a:solidFill>
              </a:rPr>
              <a:t>When Can I Sign Up for Medicare?</a:t>
            </a:r>
          </a:p>
        </p:txBody>
      </p:sp>
      <p:sp>
        <p:nvSpPr>
          <p:cNvPr id="47108" name="Rectangle 11">
            <a:extLst>
              <a:ext uri="{FF2B5EF4-FFF2-40B4-BE49-F238E27FC236}">
                <a16:creationId xmlns:a16="http://schemas.microsoft.com/office/drawing/2014/main" id="{6552D46B-3B44-46B3-9BB9-CEB1C6479F16}"/>
              </a:ext>
            </a:extLst>
          </p:cNvPr>
          <p:cNvSpPr>
            <a:spLocks noChangeArrowheads="1"/>
          </p:cNvSpPr>
          <p:nvPr/>
        </p:nvSpPr>
        <p:spPr bwMode="auto">
          <a:xfrm>
            <a:off x="0" y="4800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tabLst>
                <a:tab pos="2743200" algn="l"/>
              </a:tabLst>
              <a:defRPr sz="2400" b="1">
                <a:solidFill>
                  <a:srgbClr val="DDDDDD"/>
                </a:solidFill>
                <a:latin typeface="Times New Roman" panose="02020603050405020304" pitchFamily="18" charset="0"/>
              </a:defRPr>
            </a:lvl1pPr>
            <a:lvl2pPr marL="2743200">
              <a:tabLst>
                <a:tab pos="2743200" algn="l"/>
              </a:tabLst>
              <a:defRPr sz="2400" b="1">
                <a:solidFill>
                  <a:srgbClr val="DDDDDD"/>
                </a:solidFill>
                <a:latin typeface="Times New Roman" panose="02020603050405020304" pitchFamily="18" charset="0"/>
              </a:defRPr>
            </a:lvl2pPr>
            <a:lvl3pPr marL="1143000" indent="-228600">
              <a:tabLst>
                <a:tab pos="2743200" algn="l"/>
              </a:tabLst>
              <a:defRPr sz="2400" b="1">
                <a:solidFill>
                  <a:srgbClr val="DDDDDD"/>
                </a:solidFill>
                <a:latin typeface="Times New Roman" panose="02020603050405020304" pitchFamily="18" charset="0"/>
              </a:defRPr>
            </a:lvl3pPr>
            <a:lvl4pPr marL="1600200" indent="-228600">
              <a:tabLst>
                <a:tab pos="2743200" algn="l"/>
              </a:tabLst>
              <a:defRPr sz="2400" b="1">
                <a:solidFill>
                  <a:srgbClr val="DDDDDD"/>
                </a:solidFill>
                <a:latin typeface="Times New Roman" panose="02020603050405020304" pitchFamily="18" charset="0"/>
              </a:defRPr>
            </a:lvl4pPr>
            <a:lvl5pPr marL="2057400" indent="-228600">
              <a:tabLst>
                <a:tab pos="2743200" algn="l"/>
              </a:tabLst>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tabLst>
                <a:tab pos="2743200" algn="l"/>
              </a:tabLs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tabLst>
                <a:tab pos="2743200" algn="l"/>
              </a:tabLs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tabLst>
                <a:tab pos="2743200" algn="l"/>
              </a:tabLs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tabLst>
                <a:tab pos="2743200" algn="l"/>
              </a:tabLst>
              <a:defRPr sz="2400" b="1">
                <a:solidFill>
                  <a:srgbClr val="DDDDDD"/>
                </a:solidFill>
                <a:latin typeface="Times New Roman" panose="02020603050405020304" pitchFamily="18" charset="0"/>
              </a:defRPr>
            </a:lvl9pPr>
          </a:lstStyle>
          <a:p>
            <a:pPr algn="ctr">
              <a:spcBef>
                <a:spcPct val="75000"/>
              </a:spcBef>
            </a:pPr>
            <a:r>
              <a:rPr lang="en-US" altLang="en-US" sz="3200">
                <a:solidFill>
                  <a:schemeClr val="bg1"/>
                </a:solidFill>
              </a:rPr>
              <a:t>Medicare Enrollment Periods:</a:t>
            </a:r>
          </a:p>
          <a:p>
            <a:pPr lvl="1" eaLnBrk="1" hangingPunct="1">
              <a:spcBef>
                <a:spcPct val="38000"/>
              </a:spcBef>
              <a:buClr>
                <a:srgbClr val="BD010A"/>
              </a:buClr>
              <a:buFont typeface="Wingdings" panose="05000000000000000000" pitchFamily="2" charset="2"/>
              <a:buChar char="§"/>
            </a:pPr>
            <a:r>
              <a:rPr lang="en-US" altLang="en-US">
                <a:solidFill>
                  <a:schemeClr val="bg1"/>
                </a:solidFill>
              </a:rPr>
              <a:t> Initial - at age 65</a:t>
            </a:r>
          </a:p>
          <a:p>
            <a:pPr lvl="1" eaLnBrk="1" hangingPunct="1">
              <a:spcBef>
                <a:spcPct val="38000"/>
              </a:spcBef>
              <a:buClr>
                <a:srgbClr val="BD010A"/>
              </a:buClr>
              <a:buFont typeface="Wingdings" panose="05000000000000000000" pitchFamily="2" charset="2"/>
              <a:buChar char="§"/>
            </a:pPr>
            <a:r>
              <a:rPr lang="en-US" altLang="en-US"/>
              <a:t> </a:t>
            </a:r>
            <a:r>
              <a:rPr lang="en-US" altLang="en-US">
                <a:solidFill>
                  <a:schemeClr val="bg1"/>
                </a:solidFill>
              </a:rPr>
              <a:t>Special - if still working</a:t>
            </a:r>
          </a:p>
          <a:p>
            <a:pPr lvl="1" eaLnBrk="1" hangingPunct="1">
              <a:spcBef>
                <a:spcPct val="38000"/>
              </a:spcBef>
              <a:buClr>
                <a:srgbClr val="BD010A"/>
              </a:buClr>
              <a:buFont typeface="Wingdings" panose="05000000000000000000" pitchFamily="2" charset="2"/>
              <a:buChar char="§"/>
            </a:pPr>
            <a:r>
              <a:rPr lang="en-US" altLang="en-US"/>
              <a:t> </a:t>
            </a:r>
            <a:r>
              <a:rPr lang="en-US" altLang="en-US">
                <a:solidFill>
                  <a:schemeClr val="bg1"/>
                </a:solidFill>
              </a:rPr>
              <a:t>General - January-March</a:t>
            </a:r>
            <a:endParaRPr lang="en-US" altLang="en-US" sz="32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a:extLst>
              <a:ext uri="{FF2B5EF4-FFF2-40B4-BE49-F238E27FC236}">
                <a16:creationId xmlns:a16="http://schemas.microsoft.com/office/drawing/2014/main" id="{D880EAE0-F291-4F9D-9BBB-4CF7374FF22C}"/>
              </a:ext>
            </a:extLst>
          </p:cNvPr>
          <p:cNvPicPr>
            <a:picLocks noChangeAspect="1" noChangeArrowheads="1"/>
          </p:cNvPicPr>
          <p:nvPr/>
        </p:nvPicPr>
        <p:blipFill>
          <a:blip r:embed="rId3" cstate="print"/>
          <a:srcRect/>
          <a:stretch>
            <a:fillRect/>
          </a:stretch>
        </p:blipFill>
        <p:spPr bwMode="auto">
          <a:xfrm>
            <a:off x="-152376" y="533400"/>
            <a:ext cx="10184293" cy="13258800"/>
          </a:xfrm>
          <a:prstGeom prst="rect">
            <a:avLst/>
          </a:prstGeom>
          <a:noFill/>
          <a:ln w="9525" cap="flat" cmpd="sng" algn="ctr">
            <a:noFill/>
            <a:prstDash val="solid"/>
            <a:miter lim="800000"/>
            <a:headEnd/>
            <a:tailEnd/>
          </a:ln>
          <a:effectLst>
            <a:outerShdw dist="28398" dir="12393903" algn="ctr" rotWithShape="0">
              <a:schemeClr val="bg2">
                <a:alpha val="50000"/>
              </a:schemeClr>
            </a:outerShdw>
          </a:effectLst>
          <a:scene3d>
            <a:camera prst="orthographicFront">
              <a:rot lat="5400000" lon="5400000" rev="0"/>
            </a:camera>
            <a:lightRig rig="threePt" dir="t"/>
          </a:scene3d>
        </p:spPr>
      </p:pic>
      <p:sp>
        <p:nvSpPr>
          <p:cNvPr id="49155" name="TextBox 3">
            <a:extLst>
              <a:ext uri="{FF2B5EF4-FFF2-40B4-BE49-F238E27FC236}">
                <a16:creationId xmlns:a16="http://schemas.microsoft.com/office/drawing/2014/main" id="{C55DCE2A-2F3F-4D7B-B1F2-B891B43679B9}"/>
              </a:ext>
            </a:extLst>
          </p:cNvPr>
          <p:cNvSpPr txBox="1">
            <a:spLocks noChangeArrowheads="1"/>
          </p:cNvSpPr>
          <p:nvPr/>
        </p:nvSpPr>
        <p:spPr bwMode="auto">
          <a:xfrm>
            <a:off x="381000" y="133350"/>
            <a:ext cx="525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r>
              <a:rPr lang="en-US" altLang="en-US" sz="2000">
                <a:solidFill>
                  <a:schemeClr val="tx1"/>
                </a:solidFill>
              </a:rPr>
              <a:t>Monthly Part B Premiums for 2012</a:t>
            </a:r>
          </a:p>
        </p:txBody>
      </p:sp>
      <p:sp>
        <p:nvSpPr>
          <p:cNvPr id="49156" name="TextBox 4">
            <a:extLst>
              <a:ext uri="{FF2B5EF4-FFF2-40B4-BE49-F238E27FC236}">
                <a16:creationId xmlns:a16="http://schemas.microsoft.com/office/drawing/2014/main" id="{27F3EE97-1AAB-44FC-994E-C24CC7DD16EC}"/>
              </a:ext>
            </a:extLst>
          </p:cNvPr>
          <p:cNvSpPr txBox="1">
            <a:spLocks noChangeArrowheads="1"/>
          </p:cNvSpPr>
          <p:nvPr/>
        </p:nvSpPr>
        <p:spPr bwMode="auto">
          <a:xfrm>
            <a:off x="381000" y="4327525"/>
            <a:ext cx="853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sz="1600" b="0">
              <a:solidFill>
                <a:schemeClr val="tx1"/>
              </a:solidFill>
            </a:endParaRPr>
          </a:p>
        </p:txBody>
      </p:sp>
      <p:graphicFrame>
        <p:nvGraphicFramePr>
          <p:cNvPr id="7" name="Table 6">
            <a:extLst>
              <a:ext uri="{FF2B5EF4-FFF2-40B4-BE49-F238E27FC236}">
                <a16:creationId xmlns:a16="http://schemas.microsoft.com/office/drawing/2014/main" id="{FE7B2FF4-F492-4EA6-ABAB-D8C687EA876E}"/>
              </a:ext>
            </a:extLst>
          </p:cNvPr>
          <p:cNvGraphicFramePr>
            <a:graphicFrameLocks noGrp="1"/>
          </p:cNvGraphicFramePr>
          <p:nvPr/>
        </p:nvGraphicFramePr>
        <p:xfrm>
          <a:off x="1524000" y="1752600"/>
          <a:ext cx="6096000" cy="3657600"/>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0">
                <a:tc gridSpan="2">
                  <a:txBody>
                    <a:bodyPr/>
                    <a:lstStyle/>
                    <a:p>
                      <a:r>
                        <a:rPr lang="en-US" dirty="0"/>
                        <a:t>If Your Yearly Income in 2010 was</a:t>
                      </a:r>
                    </a:p>
                  </a:txBody>
                  <a:tcPr anchor="ctr">
                    <a:lnL>
                      <a:noFill/>
                    </a:lnL>
                    <a:lnR>
                      <a:noFill/>
                    </a:lnR>
                    <a:lnT>
                      <a:noFill/>
                    </a:lnT>
                    <a:lnB>
                      <a:noFill/>
                    </a:lnB>
                  </a:tcPr>
                </a:tc>
                <a:tc hMerge="1">
                  <a:txBody>
                    <a:bodyPr/>
                    <a:lstStyle/>
                    <a:p>
                      <a:endParaRPr lang="en-US"/>
                    </a:p>
                  </a:txBody>
                  <a:tcPr/>
                </a:tc>
                <a:tc>
                  <a:txBody>
                    <a:bodyPr/>
                    <a:lstStyle/>
                    <a:p>
                      <a:r>
                        <a:rPr lang="en-US" dirty="0"/>
                        <a:t>You pay</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US" b="1" dirty="0"/>
                        <a:t>File Individual Tax Return</a:t>
                      </a:r>
                      <a:endParaRPr lang="en-US" dirty="0"/>
                    </a:p>
                  </a:txBody>
                  <a:tcPr anchor="ctr">
                    <a:lnL>
                      <a:noFill/>
                    </a:lnL>
                    <a:lnR>
                      <a:noFill/>
                    </a:lnR>
                    <a:lnT>
                      <a:noFill/>
                    </a:lnT>
                    <a:lnB>
                      <a:noFill/>
                    </a:lnB>
                  </a:tcPr>
                </a:tc>
                <a:tc>
                  <a:txBody>
                    <a:bodyPr/>
                    <a:lstStyle/>
                    <a:p>
                      <a:r>
                        <a:rPr lang="en-US" b="1"/>
                        <a:t>File Joint Tax Return</a:t>
                      </a:r>
                      <a:endParaRPr lang="en-US"/>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US"/>
                        <a:t>$85,000 or less</a:t>
                      </a:r>
                    </a:p>
                  </a:txBody>
                  <a:tcPr anchor="ctr">
                    <a:lnL>
                      <a:noFill/>
                    </a:lnL>
                    <a:lnR>
                      <a:noFill/>
                    </a:lnR>
                    <a:lnT>
                      <a:noFill/>
                    </a:lnT>
                    <a:lnB>
                      <a:noFill/>
                    </a:lnB>
                  </a:tcPr>
                </a:tc>
                <a:tc>
                  <a:txBody>
                    <a:bodyPr/>
                    <a:lstStyle/>
                    <a:p>
                      <a:r>
                        <a:rPr lang="en-US"/>
                        <a:t>$170,000 or less</a:t>
                      </a:r>
                    </a:p>
                  </a:txBody>
                  <a:tcPr anchor="ctr">
                    <a:lnL>
                      <a:noFill/>
                    </a:lnL>
                    <a:lnR>
                      <a:noFill/>
                    </a:lnR>
                    <a:lnT>
                      <a:noFill/>
                    </a:lnT>
                    <a:lnB>
                      <a:noFill/>
                    </a:lnB>
                  </a:tcPr>
                </a:tc>
                <a:tc>
                  <a:txBody>
                    <a:bodyPr/>
                    <a:lstStyle/>
                    <a:p>
                      <a:r>
                        <a:rPr lang="en-US" dirty="0"/>
                        <a:t>$99.90</a:t>
                      </a:r>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US"/>
                        <a:t>above $85,001 up to $107,000</a:t>
                      </a:r>
                    </a:p>
                  </a:txBody>
                  <a:tcPr anchor="ctr">
                    <a:lnL>
                      <a:noFill/>
                    </a:lnL>
                    <a:lnR>
                      <a:noFill/>
                    </a:lnR>
                    <a:lnT>
                      <a:noFill/>
                    </a:lnT>
                    <a:lnB>
                      <a:noFill/>
                    </a:lnB>
                  </a:tcPr>
                </a:tc>
                <a:tc>
                  <a:txBody>
                    <a:bodyPr/>
                    <a:lstStyle/>
                    <a:p>
                      <a:r>
                        <a:rPr lang="en-US"/>
                        <a:t>above $170,001 up to $214,000 </a:t>
                      </a:r>
                    </a:p>
                  </a:txBody>
                  <a:tcPr anchor="ctr">
                    <a:lnL>
                      <a:noFill/>
                    </a:lnL>
                    <a:lnR>
                      <a:noFill/>
                    </a:lnR>
                    <a:lnT>
                      <a:noFill/>
                    </a:lnT>
                    <a:lnB>
                      <a:noFill/>
                    </a:lnB>
                  </a:tcPr>
                </a:tc>
                <a:tc>
                  <a:txBody>
                    <a:bodyPr/>
                    <a:lstStyle/>
                    <a:p>
                      <a:r>
                        <a:rPr lang="en-US" dirty="0"/>
                        <a:t>$139.90</a:t>
                      </a:r>
                    </a:p>
                  </a:txBody>
                  <a:tcPr anchor="ctr">
                    <a:lnL>
                      <a:noFill/>
                    </a:lnL>
                    <a:lnR>
                      <a:noFill/>
                    </a:lnR>
                    <a:lnT>
                      <a:noFill/>
                    </a:lnT>
                    <a:lnB>
                      <a:noFill/>
                    </a:lnB>
                  </a:tcPr>
                </a:tc>
                <a:extLst>
                  <a:ext uri="{0D108BD9-81ED-4DB2-BD59-A6C34878D82A}">
                    <a16:rowId xmlns:a16="http://schemas.microsoft.com/office/drawing/2014/main" val="10003"/>
                  </a:ext>
                </a:extLst>
              </a:tr>
              <a:tr h="0">
                <a:tc>
                  <a:txBody>
                    <a:bodyPr/>
                    <a:lstStyle/>
                    <a:p>
                      <a:r>
                        <a:rPr lang="en-US"/>
                        <a:t>above $107,001 up to $160,000</a:t>
                      </a:r>
                    </a:p>
                  </a:txBody>
                  <a:tcPr anchor="ctr">
                    <a:lnL>
                      <a:noFill/>
                    </a:lnL>
                    <a:lnR>
                      <a:noFill/>
                    </a:lnR>
                    <a:lnT>
                      <a:noFill/>
                    </a:lnT>
                    <a:lnB>
                      <a:noFill/>
                    </a:lnB>
                  </a:tcPr>
                </a:tc>
                <a:tc>
                  <a:txBody>
                    <a:bodyPr/>
                    <a:lstStyle/>
                    <a:p>
                      <a:r>
                        <a:rPr lang="en-US"/>
                        <a:t>above $214,001 up to $320,000</a:t>
                      </a:r>
                    </a:p>
                  </a:txBody>
                  <a:tcPr anchor="ctr">
                    <a:lnL>
                      <a:noFill/>
                    </a:lnL>
                    <a:lnR>
                      <a:noFill/>
                    </a:lnR>
                    <a:lnT>
                      <a:noFill/>
                    </a:lnT>
                    <a:lnB>
                      <a:noFill/>
                    </a:lnB>
                  </a:tcPr>
                </a:tc>
                <a:tc>
                  <a:txBody>
                    <a:bodyPr/>
                    <a:lstStyle/>
                    <a:p>
                      <a:r>
                        <a:rPr lang="en-US" dirty="0"/>
                        <a:t>$199.80</a:t>
                      </a:r>
                    </a:p>
                  </a:txBody>
                  <a:tcPr anchor="ctr">
                    <a:lnL>
                      <a:noFill/>
                    </a:lnL>
                    <a:lnR>
                      <a:noFill/>
                    </a:lnR>
                    <a:lnT>
                      <a:noFill/>
                    </a:lnT>
                    <a:lnB>
                      <a:noFill/>
                    </a:lnB>
                  </a:tcPr>
                </a:tc>
                <a:extLst>
                  <a:ext uri="{0D108BD9-81ED-4DB2-BD59-A6C34878D82A}">
                    <a16:rowId xmlns:a16="http://schemas.microsoft.com/office/drawing/2014/main" val="10004"/>
                  </a:ext>
                </a:extLst>
              </a:tr>
              <a:tr h="0">
                <a:tc>
                  <a:txBody>
                    <a:bodyPr/>
                    <a:lstStyle/>
                    <a:p>
                      <a:r>
                        <a:rPr lang="en-US"/>
                        <a:t>above $160,001 up to $214,000</a:t>
                      </a:r>
                    </a:p>
                  </a:txBody>
                  <a:tcPr anchor="ctr">
                    <a:lnL>
                      <a:noFill/>
                    </a:lnL>
                    <a:lnR>
                      <a:noFill/>
                    </a:lnR>
                    <a:lnT>
                      <a:noFill/>
                    </a:lnT>
                    <a:lnB>
                      <a:noFill/>
                    </a:lnB>
                  </a:tcPr>
                </a:tc>
                <a:tc>
                  <a:txBody>
                    <a:bodyPr/>
                    <a:lstStyle/>
                    <a:p>
                      <a:r>
                        <a:rPr lang="en-US"/>
                        <a:t>above $320,001 up to $428,000</a:t>
                      </a:r>
                    </a:p>
                  </a:txBody>
                  <a:tcPr anchor="ctr">
                    <a:lnL>
                      <a:noFill/>
                    </a:lnL>
                    <a:lnR>
                      <a:noFill/>
                    </a:lnR>
                    <a:lnT>
                      <a:noFill/>
                    </a:lnT>
                    <a:lnB>
                      <a:noFill/>
                    </a:lnB>
                  </a:tcPr>
                </a:tc>
                <a:tc>
                  <a:txBody>
                    <a:bodyPr/>
                    <a:lstStyle/>
                    <a:p>
                      <a:r>
                        <a:rPr lang="en-US" dirty="0"/>
                        <a:t>$259.70</a:t>
                      </a:r>
                    </a:p>
                  </a:txBody>
                  <a:tcPr anchor="ctr">
                    <a:lnL>
                      <a:noFill/>
                    </a:lnL>
                    <a:lnR>
                      <a:noFill/>
                    </a:lnR>
                    <a:lnT>
                      <a:noFill/>
                    </a:lnT>
                    <a:lnB>
                      <a:noFill/>
                    </a:lnB>
                  </a:tcPr>
                </a:tc>
                <a:extLst>
                  <a:ext uri="{0D108BD9-81ED-4DB2-BD59-A6C34878D82A}">
                    <a16:rowId xmlns:a16="http://schemas.microsoft.com/office/drawing/2014/main" val="10005"/>
                  </a:ext>
                </a:extLst>
              </a:tr>
              <a:tr h="0">
                <a:tc>
                  <a:txBody>
                    <a:bodyPr/>
                    <a:lstStyle/>
                    <a:p>
                      <a:r>
                        <a:rPr lang="en-US"/>
                        <a:t>above $214,000</a:t>
                      </a:r>
                    </a:p>
                  </a:txBody>
                  <a:tcPr anchor="ctr">
                    <a:lnL>
                      <a:noFill/>
                    </a:lnL>
                    <a:lnR>
                      <a:noFill/>
                    </a:lnR>
                    <a:lnT>
                      <a:noFill/>
                    </a:lnT>
                    <a:lnB>
                      <a:noFill/>
                    </a:lnB>
                  </a:tcPr>
                </a:tc>
                <a:tc>
                  <a:txBody>
                    <a:bodyPr/>
                    <a:lstStyle/>
                    <a:p>
                      <a:r>
                        <a:rPr lang="en-US"/>
                        <a:t>above $428,000 </a:t>
                      </a:r>
                    </a:p>
                  </a:txBody>
                  <a:tcPr anchor="ctr">
                    <a:lnL>
                      <a:noFill/>
                    </a:lnL>
                    <a:lnR>
                      <a:noFill/>
                    </a:lnR>
                    <a:lnT>
                      <a:noFill/>
                    </a:lnT>
                    <a:lnB>
                      <a:noFill/>
                    </a:lnB>
                  </a:tcPr>
                </a:tc>
                <a:tc>
                  <a:txBody>
                    <a:bodyPr/>
                    <a:lstStyle/>
                    <a:p>
                      <a:r>
                        <a:rPr lang="en-US" dirty="0"/>
                        <a:t>$319.70</a:t>
                      </a:r>
                    </a:p>
                  </a:txBody>
                  <a:tcPr anchor="ctr">
                    <a:lnL>
                      <a:noFill/>
                    </a:lnL>
                    <a:lnR>
                      <a:noFill/>
                    </a:lnR>
                    <a:lnT>
                      <a:noFill/>
                    </a:lnT>
                    <a:lnB>
                      <a:noFill/>
                    </a:lnB>
                  </a:tcPr>
                </a:tc>
                <a:extLst>
                  <a:ext uri="{0D108BD9-81ED-4DB2-BD59-A6C34878D82A}">
                    <a16:rowId xmlns:a16="http://schemas.microsoft.com/office/drawing/2014/main" val="10006"/>
                  </a:ext>
                </a:extLst>
              </a:tr>
            </a:tbl>
          </a:graphicData>
        </a:graphic>
      </p:graphicFrame>
      <p:sp>
        <p:nvSpPr>
          <p:cNvPr id="49178" name="Rectangle 57">
            <a:extLst>
              <a:ext uri="{FF2B5EF4-FFF2-40B4-BE49-F238E27FC236}">
                <a16:creationId xmlns:a16="http://schemas.microsoft.com/office/drawing/2014/main" id="{6CB618A8-0F69-4B53-BDDF-8253BE0144C2}"/>
              </a:ext>
            </a:extLst>
          </p:cNvPr>
          <p:cNvSpPr>
            <a:spLocks noChangeArrowheads="1"/>
          </p:cNvSpPr>
          <p:nvPr/>
        </p:nvSpPr>
        <p:spPr bwMode="auto">
          <a:xfrm>
            <a:off x="0" y="44450"/>
            <a:ext cx="0" cy="36830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9B869F1F-A927-4D0B-BAD8-4CB317E80897}"/>
              </a:ext>
            </a:extLst>
          </p:cNvPr>
          <p:cNvSpPr txBox="1">
            <a:spLocks noChangeArrowheads="1"/>
          </p:cNvSpPr>
          <p:nvPr/>
        </p:nvSpPr>
        <p:spPr bwMode="auto">
          <a:xfrm>
            <a:off x="0" y="304800"/>
            <a:ext cx="9144000" cy="641350"/>
          </a:xfrm>
          <a:prstGeom prst="rect">
            <a:avLst/>
          </a:prstGeom>
          <a:noFill/>
          <a:ln>
            <a:noFill/>
          </a:ln>
          <a:effectLst>
            <a:outerShdw dist="25400" dir="108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rPr>
              <a:t>For More Information</a:t>
            </a:r>
          </a:p>
        </p:txBody>
      </p:sp>
      <p:sp>
        <p:nvSpPr>
          <p:cNvPr id="51203" name="Text Box 3">
            <a:extLst>
              <a:ext uri="{FF2B5EF4-FFF2-40B4-BE49-F238E27FC236}">
                <a16:creationId xmlns:a16="http://schemas.microsoft.com/office/drawing/2014/main" id="{B418B0B6-A849-4D3A-9D2D-7B6B44B1FB56}"/>
              </a:ext>
            </a:extLst>
          </p:cNvPr>
          <p:cNvSpPr txBox="1">
            <a:spLocks noChangeArrowheads="1"/>
          </p:cNvSpPr>
          <p:nvPr/>
        </p:nvSpPr>
        <p:spPr bwMode="auto">
          <a:xfrm>
            <a:off x="0" y="2133600"/>
            <a:ext cx="9144000" cy="3324225"/>
          </a:xfrm>
          <a:prstGeom prst="rect">
            <a:avLst/>
          </a:prstGeom>
          <a:noFill/>
          <a:ln>
            <a:noFill/>
          </a:ln>
          <a:effectLst>
            <a:outerShdw dist="28398" dir="14606097"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6600" b="0">
                <a:solidFill>
                  <a:schemeClr val="bg1"/>
                </a:solidFill>
              </a:rPr>
              <a:t>1-800-MEDICARE</a:t>
            </a:r>
          </a:p>
          <a:p>
            <a:pPr algn="ctr" eaLnBrk="1" hangingPunct="1"/>
            <a:r>
              <a:rPr lang="en-US" altLang="en-US" sz="4800" b="0">
                <a:solidFill>
                  <a:schemeClr val="bg1"/>
                </a:solidFill>
              </a:rPr>
              <a:t>(1-800-633-4227)</a:t>
            </a:r>
          </a:p>
          <a:p>
            <a:pPr algn="ctr" eaLnBrk="1" hangingPunct="1"/>
            <a:r>
              <a:rPr lang="en-US" altLang="en-US" sz="3200" b="0">
                <a:solidFill>
                  <a:schemeClr val="bg1"/>
                </a:solidFill>
              </a:rPr>
              <a:t>TTY 1-877-486-2048</a:t>
            </a:r>
          </a:p>
          <a:p>
            <a:pPr algn="ctr" eaLnBrk="1" hangingPunct="1"/>
            <a:r>
              <a:rPr lang="en-US" altLang="en-US" sz="6600" b="0">
                <a:solidFill>
                  <a:schemeClr val="bg1"/>
                </a:solidFill>
              </a:rPr>
              <a:t>www.medicare.gov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lide-18-2041-Chart">
            <a:extLst>
              <a:ext uri="{FF2B5EF4-FFF2-40B4-BE49-F238E27FC236}">
                <a16:creationId xmlns:a16="http://schemas.microsoft.com/office/drawing/2014/main" id="{C17906BA-9DFC-4E55-ACB1-9A924ABF4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a:extLst>
              <a:ext uri="{FF2B5EF4-FFF2-40B4-BE49-F238E27FC236}">
                <a16:creationId xmlns:a16="http://schemas.microsoft.com/office/drawing/2014/main" id="{DF77AD63-87F1-485C-9F33-C6CA567092E4}"/>
              </a:ext>
            </a:extLst>
          </p:cNvPr>
          <p:cNvSpPr txBox="1">
            <a:spLocks noChangeArrowheads="1"/>
          </p:cNvSpPr>
          <p:nvPr/>
        </p:nvSpPr>
        <p:spPr bwMode="auto">
          <a:xfrm>
            <a:off x="0" y="76200"/>
            <a:ext cx="9144000" cy="946150"/>
          </a:xfrm>
          <a:prstGeom prst="rect">
            <a:avLst/>
          </a:prstGeom>
          <a:noFill/>
          <a:ln>
            <a:noFill/>
          </a:ln>
          <a:effectLst>
            <a:outerShdw dist="25400" dir="108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2800">
                <a:solidFill>
                  <a:schemeClr val="bg1"/>
                </a:solidFill>
              </a:rPr>
              <a:t>In 2017, Social Security Will Begin Paying</a:t>
            </a:r>
          </a:p>
          <a:p>
            <a:pPr algn="ctr" eaLnBrk="1" hangingPunct="1"/>
            <a:r>
              <a:rPr lang="en-US" altLang="en-US" sz="2800">
                <a:solidFill>
                  <a:schemeClr val="bg1"/>
                </a:solidFill>
              </a:rPr>
              <a:t>More in Benefits Than is Collected in Taxes</a:t>
            </a:r>
          </a:p>
        </p:txBody>
      </p:sp>
      <p:sp>
        <p:nvSpPr>
          <p:cNvPr id="53252" name="Text Box 4">
            <a:extLst>
              <a:ext uri="{FF2B5EF4-FFF2-40B4-BE49-F238E27FC236}">
                <a16:creationId xmlns:a16="http://schemas.microsoft.com/office/drawing/2014/main" id="{DA4F08E9-D547-4F71-B4C8-356B5CE25AC8}"/>
              </a:ext>
            </a:extLst>
          </p:cNvPr>
          <p:cNvSpPr txBox="1">
            <a:spLocks noChangeArrowheads="1"/>
          </p:cNvSpPr>
          <p:nvPr/>
        </p:nvSpPr>
        <p:spPr bwMode="auto">
          <a:xfrm>
            <a:off x="8763000" y="0"/>
            <a:ext cx="365125" cy="274638"/>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fld id="{03AA092A-9106-484A-9B90-BB15FF9C2806}" type="slidenum">
              <a:rPr lang="en-US" altLang="en-US" sz="1200"/>
              <a:pPr eaLnBrk="1" hangingPunct="1"/>
              <a:t>27</a:t>
            </a:fld>
            <a:endParaRPr lang="en-US" altLang="en-US" sz="1200"/>
          </a:p>
        </p:txBody>
      </p:sp>
      <p:sp>
        <p:nvSpPr>
          <p:cNvPr id="53253" name="Rectangle 5">
            <a:extLst>
              <a:ext uri="{FF2B5EF4-FFF2-40B4-BE49-F238E27FC236}">
                <a16:creationId xmlns:a16="http://schemas.microsoft.com/office/drawing/2014/main" id="{C84900E9-D55F-4E4F-BD03-FBF1BC45630E}"/>
              </a:ext>
            </a:extLst>
          </p:cNvPr>
          <p:cNvSpPr>
            <a:spLocks noChangeArrowheads="1"/>
          </p:cNvSpPr>
          <p:nvPr/>
        </p:nvSpPr>
        <p:spPr bwMode="auto">
          <a:xfrm>
            <a:off x="2133600" y="3733800"/>
            <a:ext cx="4191000" cy="1373188"/>
          </a:xfrm>
          <a:prstGeom prst="rect">
            <a:avLst/>
          </a:prstGeom>
          <a:noFill/>
          <a:ln>
            <a:noFill/>
          </a:ln>
          <a:effectLst>
            <a:outerShdw dist="12700" dir="108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2800">
                <a:solidFill>
                  <a:schemeClr val="bg1"/>
                </a:solidFill>
              </a:rPr>
              <a:t>At exhaustion in 2041,</a:t>
            </a:r>
            <a:br>
              <a:rPr lang="en-US" altLang="en-US" sz="2800">
                <a:solidFill>
                  <a:schemeClr val="bg1"/>
                </a:solidFill>
              </a:rPr>
            </a:br>
            <a:r>
              <a:rPr lang="en-US" altLang="en-US" sz="2800">
                <a:solidFill>
                  <a:schemeClr val="bg1"/>
                </a:solidFill>
              </a:rPr>
              <a:t>only about 75% of </a:t>
            </a:r>
            <a:br>
              <a:rPr lang="en-US" altLang="en-US" sz="2800">
                <a:solidFill>
                  <a:schemeClr val="bg1"/>
                </a:solidFill>
              </a:rPr>
            </a:br>
            <a:r>
              <a:rPr lang="en-US" altLang="en-US" sz="2800">
                <a:solidFill>
                  <a:schemeClr val="bg1"/>
                </a:solidFill>
              </a:rPr>
              <a:t>benefits could be paid.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9">
            <a:extLst>
              <a:ext uri="{FF2B5EF4-FFF2-40B4-BE49-F238E27FC236}">
                <a16:creationId xmlns:a16="http://schemas.microsoft.com/office/drawing/2014/main" id="{96863A72-8752-480F-B28E-8F594887BD9F}"/>
              </a:ext>
            </a:extLst>
          </p:cNvPr>
          <p:cNvSpPr>
            <a:spLocks noChangeArrowheads="1"/>
          </p:cNvSpPr>
          <p:nvPr/>
        </p:nvSpPr>
        <p:spPr bwMode="auto">
          <a:xfrm>
            <a:off x="0" y="381000"/>
            <a:ext cx="9144000" cy="64135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rPr>
              <a:t>Social Security’s Disability Definition:</a:t>
            </a:r>
          </a:p>
        </p:txBody>
      </p:sp>
      <p:sp>
        <p:nvSpPr>
          <p:cNvPr id="55299" name="Text Box 10">
            <a:extLst>
              <a:ext uri="{FF2B5EF4-FFF2-40B4-BE49-F238E27FC236}">
                <a16:creationId xmlns:a16="http://schemas.microsoft.com/office/drawing/2014/main" id="{C2FC6CAD-F4F4-4869-A629-5FC690D2868B}"/>
              </a:ext>
            </a:extLst>
          </p:cNvPr>
          <p:cNvSpPr txBox="1">
            <a:spLocks noChangeArrowheads="1"/>
          </p:cNvSpPr>
          <p:nvPr/>
        </p:nvSpPr>
        <p:spPr bwMode="auto">
          <a:xfrm>
            <a:off x="0" y="2514600"/>
            <a:ext cx="9144000" cy="240665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a:r>
              <a:rPr lang="en-US" altLang="en-US" sz="3200">
                <a:solidFill>
                  <a:schemeClr val="bg1"/>
                </a:solidFill>
              </a:rPr>
              <a:t>A</a:t>
            </a:r>
            <a:r>
              <a:rPr lang="en-US" altLang="en-US" sz="3200" i="1">
                <a:solidFill>
                  <a:schemeClr val="bg1"/>
                </a:solidFill>
              </a:rPr>
              <a:t> </a:t>
            </a:r>
            <a:r>
              <a:rPr lang="en-US" altLang="en-US" sz="3200">
                <a:solidFill>
                  <a:schemeClr val="bg1"/>
                </a:solidFill>
              </a:rPr>
              <a:t>medical condition preventing substantial </a:t>
            </a:r>
          </a:p>
          <a:p>
            <a:pPr algn="ctr"/>
            <a:r>
              <a:rPr lang="en-US" altLang="en-US" sz="3200">
                <a:solidFill>
                  <a:schemeClr val="bg1"/>
                </a:solidFill>
              </a:rPr>
              <a:t>work for at least 12 months, or expected to </a:t>
            </a:r>
          </a:p>
          <a:p>
            <a:pPr algn="ctr"/>
            <a:r>
              <a:rPr lang="en-US" altLang="en-US" sz="3200">
                <a:solidFill>
                  <a:schemeClr val="bg1"/>
                </a:solidFill>
              </a:rPr>
              <a:t>result in death. The determination also </a:t>
            </a:r>
          </a:p>
          <a:p>
            <a:pPr algn="ctr"/>
            <a:r>
              <a:rPr lang="en-US" altLang="en-US" sz="3200">
                <a:solidFill>
                  <a:schemeClr val="bg1"/>
                </a:solidFill>
              </a:rPr>
              <a:t>considers age, education &amp; work experience.</a:t>
            </a:r>
          </a:p>
          <a:p>
            <a:pPr eaLnBrk="1" hangingPunct="1"/>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
            <a:extLst>
              <a:ext uri="{FF2B5EF4-FFF2-40B4-BE49-F238E27FC236}">
                <a16:creationId xmlns:a16="http://schemas.microsoft.com/office/drawing/2014/main" id="{1AF9D985-5DF4-4CBD-8FB1-A5C72FC2339D}"/>
              </a:ext>
            </a:extLst>
          </p:cNvPr>
          <p:cNvSpPr>
            <a:spLocks noChangeArrowheads="1"/>
          </p:cNvSpPr>
          <p:nvPr/>
        </p:nvSpPr>
        <p:spPr bwMode="auto">
          <a:xfrm>
            <a:off x="-76200" y="381000"/>
            <a:ext cx="9372600" cy="64135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a:r>
              <a:rPr lang="en-US" altLang="en-US" sz="3600">
                <a:solidFill>
                  <a:schemeClr val="bg1"/>
                </a:solidFill>
              </a:rPr>
              <a:t>Who Can Get Disability Benefits?</a:t>
            </a:r>
          </a:p>
        </p:txBody>
      </p:sp>
      <p:sp>
        <p:nvSpPr>
          <p:cNvPr id="57347" name="Rectangle 16">
            <a:extLst>
              <a:ext uri="{FF2B5EF4-FFF2-40B4-BE49-F238E27FC236}">
                <a16:creationId xmlns:a16="http://schemas.microsoft.com/office/drawing/2014/main" id="{A4BFFD57-C331-4805-944D-37482793200B}"/>
              </a:ext>
            </a:extLst>
          </p:cNvPr>
          <p:cNvSpPr>
            <a:spLocks noChangeArrowheads="1"/>
          </p:cNvSpPr>
          <p:nvPr/>
        </p:nvSpPr>
        <p:spPr bwMode="auto">
          <a:xfrm>
            <a:off x="609600" y="2092325"/>
            <a:ext cx="4648200" cy="609600"/>
          </a:xfrm>
          <a:prstGeom prst="rect">
            <a:avLst/>
          </a:prstGeom>
          <a:solidFill>
            <a:srgbClr val="FFFFFF">
              <a:alpha val="38823"/>
            </a:srgbClr>
          </a:solidFill>
          <a:ln w="38100">
            <a:solidFill>
              <a:srgbClr val="BD010A"/>
            </a:solidFill>
            <a:miter lim="800000"/>
            <a:headEnd/>
            <a:tailEnd/>
          </a:ln>
        </p:spPr>
        <p:txBody>
          <a:bodyPr wrap="none" anchor="ct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57348" name="Text Box 17">
            <a:extLst>
              <a:ext uri="{FF2B5EF4-FFF2-40B4-BE49-F238E27FC236}">
                <a16:creationId xmlns:a16="http://schemas.microsoft.com/office/drawing/2014/main" id="{F4ED1883-8765-4282-894C-9997DCF0ED58}"/>
              </a:ext>
            </a:extLst>
          </p:cNvPr>
          <p:cNvSpPr txBox="1">
            <a:spLocks noChangeArrowheads="1"/>
          </p:cNvSpPr>
          <p:nvPr/>
        </p:nvSpPr>
        <p:spPr bwMode="auto">
          <a:xfrm>
            <a:off x="762000" y="2168525"/>
            <a:ext cx="5334000" cy="4232275"/>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28600" algn="l"/>
              </a:tabLst>
              <a:defRPr sz="2400" b="1">
                <a:solidFill>
                  <a:srgbClr val="DDDDDD"/>
                </a:solidFill>
                <a:latin typeface="Times New Roman" panose="02020603050405020304" pitchFamily="18" charset="0"/>
              </a:defRPr>
            </a:lvl1pPr>
            <a:lvl2pPr marL="742950" indent="-285750">
              <a:tabLst>
                <a:tab pos="228600" algn="l"/>
              </a:tabLst>
              <a:defRPr sz="2400" b="1">
                <a:solidFill>
                  <a:srgbClr val="DDDDDD"/>
                </a:solidFill>
                <a:latin typeface="Times New Roman" panose="02020603050405020304" pitchFamily="18" charset="0"/>
              </a:defRPr>
            </a:lvl2pPr>
            <a:lvl3pPr marL="1143000" indent="-228600">
              <a:tabLst>
                <a:tab pos="228600" algn="l"/>
              </a:tabLst>
              <a:defRPr sz="2400" b="1">
                <a:solidFill>
                  <a:srgbClr val="DDDDDD"/>
                </a:solidFill>
                <a:latin typeface="Times New Roman" panose="02020603050405020304" pitchFamily="18" charset="0"/>
              </a:defRPr>
            </a:lvl3pPr>
            <a:lvl4pPr marL="1600200" indent="-228600">
              <a:tabLst>
                <a:tab pos="228600" algn="l"/>
              </a:tabLst>
              <a:defRPr sz="2400" b="1">
                <a:solidFill>
                  <a:srgbClr val="DDDDDD"/>
                </a:solidFill>
                <a:latin typeface="Times New Roman" panose="02020603050405020304" pitchFamily="18" charset="0"/>
              </a:defRPr>
            </a:lvl4pPr>
            <a:lvl5pPr marL="2057400" indent="-228600">
              <a:tabLst>
                <a:tab pos="228600" algn="l"/>
              </a:tabLst>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tabLst>
                <a:tab pos="228600" algn="l"/>
              </a:tabLs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tabLst>
                <a:tab pos="228600" algn="l"/>
              </a:tabLs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tabLst>
                <a:tab pos="228600" algn="l"/>
              </a:tabLs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tabLst>
                <a:tab pos="228600" algn="l"/>
              </a:tabLst>
              <a:defRPr sz="2400" b="1">
                <a:solidFill>
                  <a:srgbClr val="DDDDDD"/>
                </a:solidFill>
                <a:latin typeface="Times New Roman" panose="02020603050405020304" pitchFamily="18" charset="0"/>
              </a:defRPr>
            </a:lvl9pPr>
          </a:lstStyle>
          <a:p>
            <a:pPr eaLnBrk="1" hangingPunct="1">
              <a:spcBef>
                <a:spcPct val="100000"/>
              </a:spcBef>
            </a:pPr>
            <a:r>
              <a:rPr lang="en-US" altLang="en-US" sz="2800">
                <a:solidFill>
                  <a:schemeClr val="bg1"/>
                </a:solidFill>
              </a:rPr>
              <a:t>Worker</a:t>
            </a:r>
          </a:p>
          <a:p>
            <a:pPr eaLnBrk="1" hangingPunct="1">
              <a:spcBef>
                <a:spcPct val="50000"/>
              </a:spcBef>
              <a:buClr>
                <a:srgbClr val="BD010A"/>
              </a:buClr>
              <a:buFont typeface="Wingdings" panose="05000000000000000000" pitchFamily="2" charset="2"/>
              <a:buChar char="§"/>
            </a:pPr>
            <a:r>
              <a:rPr lang="en-US" altLang="en-US">
                <a:solidFill>
                  <a:schemeClr val="bg1"/>
                </a:solidFill>
              </a:rPr>
              <a:t> Must have paid into Social Security 	five out of last 10 years</a:t>
            </a:r>
          </a:p>
          <a:p>
            <a:pPr eaLnBrk="1" hangingPunct="1">
              <a:spcBef>
                <a:spcPct val="100000"/>
              </a:spcBef>
            </a:pPr>
            <a:r>
              <a:rPr lang="en-US" altLang="en-US">
                <a:solidFill>
                  <a:schemeClr val="bg1"/>
                </a:solidFill>
              </a:rPr>
              <a:t>Spouse</a:t>
            </a:r>
          </a:p>
          <a:p>
            <a:pPr eaLnBrk="1" hangingPunct="1">
              <a:spcBef>
                <a:spcPct val="50000"/>
              </a:spcBef>
              <a:buClr>
                <a:srgbClr val="BD010A"/>
              </a:buClr>
              <a:buFont typeface="Wingdings" panose="05000000000000000000" pitchFamily="2" charset="2"/>
              <a:buChar char="§"/>
            </a:pPr>
            <a:r>
              <a:rPr lang="en-US" altLang="en-US">
                <a:solidFill>
                  <a:schemeClr val="bg1"/>
                </a:solidFill>
              </a:rPr>
              <a:t> At age 62</a:t>
            </a:r>
          </a:p>
          <a:p>
            <a:pPr eaLnBrk="1" hangingPunct="1">
              <a:buClr>
                <a:srgbClr val="BD010A"/>
              </a:buClr>
              <a:buFont typeface="Wingdings" panose="05000000000000000000" pitchFamily="2" charset="2"/>
              <a:buChar char="§"/>
            </a:pPr>
            <a:r>
              <a:rPr lang="en-US" altLang="en-US">
                <a:solidFill>
                  <a:schemeClr val="bg1"/>
                </a:solidFill>
              </a:rPr>
              <a:t> At any age if caring for child</a:t>
            </a:r>
          </a:p>
          <a:p>
            <a:pPr eaLnBrk="1" hangingPunct="1">
              <a:buClr>
                <a:srgbClr val="BD010A"/>
              </a:buClr>
              <a:buFont typeface="Wingdings" panose="05000000000000000000" pitchFamily="2" charset="2"/>
              <a:buNone/>
            </a:pPr>
            <a:r>
              <a:rPr lang="en-US" altLang="en-US">
                <a:solidFill>
                  <a:schemeClr val="bg1"/>
                </a:solidFill>
              </a:rPr>
              <a:t>	under 16 or disabled</a:t>
            </a:r>
          </a:p>
          <a:p>
            <a:pPr eaLnBrk="1" hangingPunct="1">
              <a:buClr>
                <a:srgbClr val="BD010A"/>
              </a:buClr>
              <a:buFont typeface="Wingdings" panose="05000000000000000000" pitchFamily="2" charset="2"/>
              <a:buChar char="§"/>
            </a:pPr>
            <a:r>
              <a:rPr lang="en-US" altLang="en-US">
                <a:solidFill>
                  <a:schemeClr val="bg1"/>
                </a:solidFill>
              </a:rPr>
              <a:t> Divorced spouses may qualify</a:t>
            </a:r>
          </a:p>
          <a:p>
            <a:pPr eaLnBrk="1" hangingPunct="1"/>
            <a:endParaRPr lang="en-US" altLang="en-US" sz="2800">
              <a:solidFill>
                <a:schemeClr val="bg1"/>
              </a:solidFill>
            </a:endParaRPr>
          </a:p>
        </p:txBody>
      </p:sp>
      <p:sp>
        <p:nvSpPr>
          <p:cNvPr id="57349" name="Rectangle 26">
            <a:extLst>
              <a:ext uri="{FF2B5EF4-FFF2-40B4-BE49-F238E27FC236}">
                <a16:creationId xmlns:a16="http://schemas.microsoft.com/office/drawing/2014/main" id="{8FFDF89A-46C1-4893-BF73-504AF2970AB9}"/>
              </a:ext>
            </a:extLst>
          </p:cNvPr>
          <p:cNvSpPr>
            <a:spLocks noChangeArrowheads="1"/>
          </p:cNvSpPr>
          <p:nvPr/>
        </p:nvSpPr>
        <p:spPr bwMode="auto">
          <a:xfrm>
            <a:off x="609600" y="3829050"/>
            <a:ext cx="4648200" cy="609600"/>
          </a:xfrm>
          <a:prstGeom prst="rect">
            <a:avLst/>
          </a:prstGeom>
          <a:solidFill>
            <a:srgbClr val="FFFFFF">
              <a:alpha val="38823"/>
            </a:srgbClr>
          </a:solidFill>
          <a:ln w="38100">
            <a:solidFill>
              <a:srgbClr val="BD010A"/>
            </a:solidFill>
            <a:miter lim="800000"/>
            <a:headEnd/>
            <a:tailEnd/>
          </a:ln>
        </p:spPr>
        <p:txBody>
          <a:bodyPr wrap="none" anchor="ct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pic>
        <p:nvPicPr>
          <p:cNvPr id="57350" name="Picture 30" descr="Older man">
            <a:extLst>
              <a:ext uri="{FF2B5EF4-FFF2-40B4-BE49-F238E27FC236}">
                <a16:creationId xmlns:a16="http://schemas.microsoft.com/office/drawing/2014/main" id="{AA9AA2AD-A018-4FC1-804D-90D4E5B9F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16075"/>
            <a:ext cx="1905000" cy="1905000"/>
          </a:xfrm>
          <a:prstGeom prst="rect">
            <a:avLst/>
          </a:prstGeom>
          <a:noFill/>
          <a:ln w="38100">
            <a:solidFill>
              <a:srgbClr val="BD010A"/>
            </a:solidFill>
            <a:miter lim="800000"/>
            <a:headEnd/>
            <a:tailEnd/>
          </a:ln>
          <a:extLst>
            <a:ext uri="{909E8E84-426E-40DD-AFC4-6F175D3DCCD1}">
              <a14:hiddenFill xmlns:a14="http://schemas.microsoft.com/office/drawing/2010/main">
                <a:solidFill>
                  <a:srgbClr val="FFFFFF"/>
                </a:solidFill>
              </a14:hiddenFill>
            </a:ext>
          </a:extLst>
        </p:spPr>
      </p:pic>
      <p:pic>
        <p:nvPicPr>
          <p:cNvPr id="57351" name="Picture 31" descr="Family for slide 38">
            <a:extLst>
              <a:ext uri="{FF2B5EF4-FFF2-40B4-BE49-F238E27FC236}">
                <a16:creationId xmlns:a16="http://schemas.microsoft.com/office/drawing/2014/main" id="{3A75E05B-5106-4E56-8EC1-050E54561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76675"/>
            <a:ext cx="3124200" cy="2082800"/>
          </a:xfrm>
          <a:prstGeom prst="rect">
            <a:avLst/>
          </a:prstGeom>
          <a:noFill/>
          <a:ln w="38100">
            <a:solidFill>
              <a:srgbClr val="BD010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9">
            <a:extLst>
              <a:ext uri="{FF2B5EF4-FFF2-40B4-BE49-F238E27FC236}">
                <a16:creationId xmlns:a16="http://schemas.microsoft.com/office/drawing/2014/main" id="{0B2A5EBD-31BB-4D25-8657-E6B8E9B28F6A}"/>
              </a:ext>
            </a:extLst>
          </p:cNvPr>
          <p:cNvSpPr>
            <a:spLocks noChangeArrowheads="1"/>
          </p:cNvSpPr>
          <p:nvPr/>
        </p:nvSpPr>
        <p:spPr bwMode="auto">
          <a:xfrm>
            <a:off x="6019800" y="2438400"/>
            <a:ext cx="2209800" cy="2971800"/>
          </a:xfrm>
          <a:prstGeom prst="rect">
            <a:avLst/>
          </a:prstGeom>
          <a:solidFill>
            <a:srgbClr val="002060">
              <a:alpha val="52156"/>
            </a:srgbClr>
          </a:solidFill>
          <a:ln w="9525" algn="ctr">
            <a:solidFill>
              <a:schemeClr val="bg1"/>
            </a:solidFill>
            <a:miter lim="800000"/>
            <a:headEnd/>
            <a:tailEnd/>
          </a:ln>
          <a:effectLst>
            <a:outerShdw dist="28398" dir="12393903" algn="ctr" rotWithShape="0">
              <a:schemeClr val="tx1">
                <a:alpha val="50000"/>
              </a:schemeClr>
            </a:outerShdw>
          </a:effectLst>
        </p:spPr>
        <p:txBody>
          <a:bodyPr wrap="none"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8195" name="Rectangle 47">
            <a:extLst>
              <a:ext uri="{FF2B5EF4-FFF2-40B4-BE49-F238E27FC236}">
                <a16:creationId xmlns:a16="http://schemas.microsoft.com/office/drawing/2014/main" id="{C4443472-EDAC-47F8-B46A-270C3B18617B}"/>
              </a:ext>
            </a:extLst>
          </p:cNvPr>
          <p:cNvSpPr>
            <a:spLocks noChangeArrowheads="1"/>
          </p:cNvSpPr>
          <p:nvPr/>
        </p:nvSpPr>
        <p:spPr bwMode="auto">
          <a:xfrm>
            <a:off x="838200" y="2438400"/>
            <a:ext cx="2209800" cy="2971800"/>
          </a:xfrm>
          <a:prstGeom prst="rect">
            <a:avLst/>
          </a:prstGeom>
          <a:solidFill>
            <a:srgbClr val="002060">
              <a:alpha val="52156"/>
            </a:srgbClr>
          </a:solidFill>
          <a:ln w="9525" algn="ctr">
            <a:solidFill>
              <a:schemeClr val="bg1"/>
            </a:solidFill>
            <a:miter lim="800000"/>
            <a:headEnd/>
            <a:tailEnd/>
          </a:ln>
          <a:effectLst>
            <a:outerShdw dist="28398" dir="12393903" algn="ctr" rotWithShape="0">
              <a:schemeClr val="tx1">
                <a:alpha val="50000"/>
              </a:schemeClr>
            </a:outerShdw>
          </a:effectLst>
        </p:spPr>
        <p:txBody>
          <a:bodyPr wrap="none"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8196" name="Text Box 25">
            <a:extLst>
              <a:ext uri="{FF2B5EF4-FFF2-40B4-BE49-F238E27FC236}">
                <a16:creationId xmlns:a16="http://schemas.microsoft.com/office/drawing/2014/main" id="{A85F9663-9BB0-4C19-985A-0C1BA775E727}"/>
              </a:ext>
            </a:extLst>
          </p:cNvPr>
          <p:cNvSpPr txBox="1">
            <a:spLocks noChangeArrowheads="1"/>
          </p:cNvSpPr>
          <p:nvPr/>
        </p:nvSpPr>
        <p:spPr bwMode="auto">
          <a:xfrm>
            <a:off x="838200" y="2971800"/>
            <a:ext cx="2209800" cy="1674813"/>
          </a:xfrm>
          <a:prstGeom prst="rect">
            <a:avLst/>
          </a:prstGeom>
          <a:noFill/>
          <a:ln>
            <a:noFill/>
          </a:ln>
          <a:effectLst>
            <a:outerShdw dist="45791" dir="12821404"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spcBef>
                <a:spcPct val="50000"/>
              </a:spcBef>
            </a:pPr>
            <a:r>
              <a:rPr lang="en-US" altLang="en-US" sz="4400">
                <a:solidFill>
                  <a:schemeClr val="bg1"/>
                </a:solidFill>
              </a:rPr>
              <a:t>1935</a:t>
            </a:r>
          </a:p>
          <a:p>
            <a:pPr algn="ctr" eaLnBrk="1" hangingPunct="1">
              <a:spcBef>
                <a:spcPct val="50000"/>
              </a:spcBef>
            </a:pPr>
            <a:r>
              <a:rPr lang="en-US" altLang="en-US">
                <a:solidFill>
                  <a:schemeClr val="bg1"/>
                </a:solidFill>
              </a:rPr>
              <a:t>Retirement Insurance</a:t>
            </a:r>
            <a:endParaRPr lang="en-US" altLang="en-US" sz="4400">
              <a:solidFill>
                <a:schemeClr val="bg1"/>
              </a:solidFill>
            </a:endParaRPr>
          </a:p>
        </p:txBody>
      </p:sp>
      <p:sp>
        <p:nvSpPr>
          <p:cNvPr id="8197" name="Text Box 42">
            <a:extLst>
              <a:ext uri="{FF2B5EF4-FFF2-40B4-BE49-F238E27FC236}">
                <a16:creationId xmlns:a16="http://schemas.microsoft.com/office/drawing/2014/main" id="{C339E1AE-DFEC-4E7A-A24A-67770079013D}"/>
              </a:ext>
            </a:extLst>
          </p:cNvPr>
          <p:cNvSpPr txBox="1">
            <a:spLocks noChangeArrowheads="1"/>
          </p:cNvSpPr>
          <p:nvPr/>
        </p:nvSpPr>
        <p:spPr bwMode="auto">
          <a:xfrm>
            <a:off x="0" y="349250"/>
            <a:ext cx="9144000" cy="641350"/>
          </a:xfrm>
          <a:prstGeom prst="rect">
            <a:avLst/>
          </a:prstGeom>
          <a:noFill/>
          <a:ln>
            <a:noFill/>
          </a:ln>
          <a:effectLst>
            <a:outerShdw dist="25400" dir="108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rPr>
              <a:t>History</a:t>
            </a:r>
            <a:r>
              <a:rPr lang="en-US" altLang="en-US" sz="3600">
                <a:solidFill>
                  <a:srgbClr val="B2B2B2"/>
                </a:solidFill>
              </a:rPr>
              <a:t> </a:t>
            </a:r>
            <a:r>
              <a:rPr lang="en-US" altLang="en-US" sz="3600">
                <a:solidFill>
                  <a:schemeClr val="bg1"/>
                </a:solidFill>
              </a:rPr>
              <a:t>- Social Security’s Programs</a:t>
            </a:r>
          </a:p>
        </p:txBody>
      </p:sp>
      <p:sp>
        <p:nvSpPr>
          <p:cNvPr id="8198" name="Text Box 54">
            <a:extLst>
              <a:ext uri="{FF2B5EF4-FFF2-40B4-BE49-F238E27FC236}">
                <a16:creationId xmlns:a16="http://schemas.microsoft.com/office/drawing/2014/main" id="{3A55416B-C1C1-4563-BA10-C0B36BFE4797}"/>
              </a:ext>
            </a:extLst>
          </p:cNvPr>
          <p:cNvSpPr txBox="1">
            <a:spLocks noChangeArrowheads="1"/>
          </p:cNvSpPr>
          <p:nvPr/>
        </p:nvSpPr>
        <p:spPr bwMode="auto">
          <a:xfrm>
            <a:off x="6019800" y="2971800"/>
            <a:ext cx="2209800" cy="2039938"/>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4400">
                <a:solidFill>
                  <a:schemeClr val="bg1"/>
                </a:solidFill>
              </a:rPr>
              <a:t>1956</a:t>
            </a:r>
          </a:p>
          <a:p>
            <a:pPr algn="ctr" eaLnBrk="1" hangingPunct="1">
              <a:spcBef>
                <a:spcPct val="50000"/>
              </a:spcBef>
            </a:pPr>
            <a:r>
              <a:rPr lang="en-US" altLang="en-US">
                <a:solidFill>
                  <a:schemeClr val="bg1"/>
                </a:solidFill>
              </a:rPr>
              <a:t>Disability Insurance</a:t>
            </a:r>
          </a:p>
          <a:p>
            <a:pPr algn="ctr" eaLnBrk="1" hangingPunct="1"/>
            <a:endParaRPr lang="en-US" altLang="en-US"/>
          </a:p>
        </p:txBody>
      </p:sp>
      <p:sp>
        <p:nvSpPr>
          <p:cNvPr id="8199" name="Rectangle 55">
            <a:extLst>
              <a:ext uri="{FF2B5EF4-FFF2-40B4-BE49-F238E27FC236}">
                <a16:creationId xmlns:a16="http://schemas.microsoft.com/office/drawing/2014/main" id="{BAAE032D-87AC-4EC4-8658-779E13ED443E}"/>
              </a:ext>
            </a:extLst>
          </p:cNvPr>
          <p:cNvSpPr>
            <a:spLocks noChangeArrowheads="1"/>
          </p:cNvSpPr>
          <p:nvPr/>
        </p:nvSpPr>
        <p:spPr bwMode="auto">
          <a:xfrm>
            <a:off x="3467100" y="2438400"/>
            <a:ext cx="2209800" cy="2971800"/>
          </a:xfrm>
          <a:prstGeom prst="rect">
            <a:avLst/>
          </a:prstGeom>
          <a:solidFill>
            <a:srgbClr val="002060">
              <a:alpha val="52156"/>
            </a:srgbClr>
          </a:solidFill>
          <a:ln w="9525" algn="ctr">
            <a:solidFill>
              <a:schemeClr val="bg1"/>
            </a:solidFill>
            <a:miter lim="800000"/>
            <a:headEnd/>
            <a:tailEnd/>
          </a:ln>
          <a:effectLst>
            <a:outerShdw dist="28398" dir="12393903" algn="ctr" rotWithShape="0">
              <a:schemeClr val="tx1">
                <a:alpha val="50000"/>
              </a:schemeClr>
            </a:outerShdw>
          </a:effectLst>
        </p:spPr>
        <p:txBody>
          <a:bodyPr wrap="none"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8200" name="Text Box 56">
            <a:extLst>
              <a:ext uri="{FF2B5EF4-FFF2-40B4-BE49-F238E27FC236}">
                <a16:creationId xmlns:a16="http://schemas.microsoft.com/office/drawing/2014/main" id="{24FCDD5C-8B09-4835-ABAF-85979FF65684}"/>
              </a:ext>
            </a:extLst>
          </p:cNvPr>
          <p:cNvSpPr txBox="1">
            <a:spLocks noChangeArrowheads="1"/>
          </p:cNvSpPr>
          <p:nvPr/>
        </p:nvSpPr>
        <p:spPr bwMode="auto">
          <a:xfrm>
            <a:off x="3505200" y="2971800"/>
            <a:ext cx="2133600" cy="2039938"/>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4400">
                <a:solidFill>
                  <a:schemeClr val="bg1"/>
                </a:solidFill>
              </a:rPr>
              <a:t>1939</a:t>
            </a:r>
          </a:p>
          <a:p>
            <a:pPr algn="ctr" eaLnBrk="1" hangingPunct="1">
              <a:spcBef>
                <a:spcPct val="50000"/>
              </a:spcBef>
            </a:pPr>
            <a:r>
              <a:rPr lang="en-US" altLang="en-US">
                <a:solidFill>
                  <a:schemeClr val="bg1"/>
                </a:solidFill>
              </a:rPr>
              <a:t>Survivors Insurance</a:t>
            </a:r>
          </a:p>
          <a:p>
            <a:pPr algn="ctr" eaLnBrk="1" hangingPunct="1"/>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AF12140A-BB1F-4416-83A1-006DE2F65BC7}"/>
              </a:ext>
            </a:extLst>
          </p:cNvPr>
          <p:cNvSpPr>
            <a:spLocks noChangeArrowheads="1"/>
          </p:cNvSpPr>
          <p:nvPr/>
        </p:nvSpPr>
        <p:spPr bwMode="auto">
          <a:xfrm>
            <a:off x="-76200" y="333375"/>
            <a:ext cx="9220200" cy="64135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a:r>
              <a:rPr lang="en-US" altLang="en-US" sz="3600">
                <a:solidFill>
                  <a:schemeClr val="bg1"/>
                </a:solidFill>
              </a:rPr>
              <a:t>Who Can Get Disability Benefits?</a:t>
            </a:r>
          </a:p>
        </p:txBody>
      </p:sp>
      <p:pic>
        <p:nvPicPr>
          <p:cNvPr id="59395" name="Picture 8">
            <a:extLst>
              <a:ext uri="{FF2B5EF4-FFF2-40B4-BE49-F238E27FC236}">
                <a16:creationId xmlns:a16="http://schemas.microsoft.com/office/drawing/2014/main" id="{61F41248-50B6-42FC-96B3-842FD8A50DA6}"/>
              </a:ext>
            </a:extLst>
          </p:cNvPr>
          <p:cNvPicPr>
            <a:picLocks noChangeAspect="1" noChangeArrowheads="1"/>
          </p:cNvPicPr>
          <p:nvPr/>
        </p:nvPicPr>
        <p:blipFill>
          <a:blip r:embed="rId3">
            <a:clrChange>
              <a:clrFrom>
                <a:srgbClr val="002A6A"/>
              </a:clrFrom>
              <a:clrTo>
                <a:srgbClr val="002A6A">
                  <a:alpha val="0"/>
                </a:srgbClr>
              </a:clrTo>
            </a:clrChange>
            <a:extLst>
              <a:ext uri="{28A0092B-C50C-407E-A947-70E740481C1C}">
                <a14:useLocalDpi xmlns:a14="http://schemas.microsoft.com/office/drawing/2010/main" val="0"/>
              </a:ext>
            </a:extLst>
          </a:blip>
          <a:srcRect/>
          <a:stretch>
            <a:fillRect/>
          </a:stretch>
        </p:blipFill>
        <p:spPr bwMode="auto">
          <a:xfrm>
            <a:off x="5664200" y="2133600"/>
            <a:ext cx="2870200" cy="3060700"/>
          </a:xfrm>
          <a:prstGeom prst="rect">
            <a:avLst/>
          </a:prstGeom>
          <a:noFill/>
          <a:ln w="38100">
            <a:solidFill>
              <a:srgbClr val="BD010A"/>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59396" name="Rectangle 11">
            <a:extLst>
              <a:ext uri="{FF2B5EF4-FFF2-40B4-BE49-F238E27FC236}">
                <a16:creationId xmlns:a16="http://schemas.microsoft.com/office/drawing/2014/main" id="{16FB0295-4F2C-48E1-B4BA-1D4797F1420E}"/>
              </a:ext>
            </a:extLst>
          </p:cNvPr>
          <p:cNvSpPr>
            <a:spLocks noChangeArrowheads="1"/>
          </p:cNvSpPr>
          <p:nvPr/>
        </p:nvSpPr>
        <p:spPr bwMode="auto">
          <a:xfrm>
            <a:off x="639763" y="2133600"/>
            <a:ext cx="4648200" cy="609600"/>
          </a:xfrm>
          <a:prstGeom prst="rect">
            <a:avLst/>
          </a:prstGeom>
          <a:solidFill>
            <a:srgbClr val="FFFFFF">
              <a:alpha val="38823"/>
            </a:srgbClr>
          </a:solidFill>
          <a:ln w="38100">
            <a:solidFill>
              <a:srgbClr val="BD010A"/>
            </a:solidFill>
            <a:miter lim="800000"/>
            <a:headEnd/>
            <a:tailEnd/>
          </a:ln>
        </p:spPr>
        <p:txBody>
          <a:bodyPr wrap="none" anchor="ct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59397" name="Text Box 12">
            <a:extLst>
              <a:ext uri="{FF2B5EF4-FFF2-40B4-BE49-F238E27FC236}">
                <a16:creationId xmlns:a16="http://schemas.microsoft.com/office/drawing/2014/main" id="{C2D1CDAD-F968-494A-94AC-204E5EDB0D1A}"/>
              </a:ext>
            </a:extLst>
          </p:cNvPr>
          <p:cNvSpPr txBox="1">
            <a:spLocks noChangeArrowheads="1"/>
          </p:cNvSpPr>
          <p:nvPr/>
        </p:nvSpPr>
        <p:spPr bwMode="auto">
          <a:xfrm>
            <a:off x="792163" y="2209800"/>
            <a:ext cx="4495800" cy="313690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r>
              <a:rPr lang="en-US" altLang="en-US" sz="2800">
                <a:solidFill>
                  <a:schemeClr val="bg1"/>
                </a:solidFill>
              </a:rPr>
              <a:t>Child</a:t>
            </a:r>
          </a:p>
          <a:p>
            <a:pPr eaLnBrk="1" hangingPunct="1">
              <a:spcBef>
                <a:spcPct val="50000"/>
              </a:spcBef>
              <a:buClr>
                <a:srgbClr val="BD010A"/>
              </a:buClr>
              <a:buFont typeface="Wingdings" panose="05000000000000000000" pitchFamily="2" charset="2"/>
              <a:buChar char="§"/>
            </a:pPr>
            <a:r>
              <a:rPr lang="en-US" altLang="en-US">
                <a:solidFill>
                  <a:schemeClr val="bg1"/>
                </a:solidFill>
              </a:rPr>
              <a:t> Not married under age 18</a:t>
            </a:r>
          </a:p>
          <a:p>
            <a:pPr eaLnBrk="1" hangingPunct="1"/>
            <a:r>
              <a:rPr lang="en-US" altLang="en-US" b="0">
                <a:solidFill>
                  <a:schemeClr val="bg1"/>
                </a:solidFill>
              </a:rPr>
              <a:t> (under 19 if still in high school)</a:t>
            </a:r>
          </a:p>
          <a:p>
            <a:pPr eaLnBrk="1" hangingPunct="1">
              <a:spcBef>
                <a:spcPct val="50000"/>
              </a:spcBef>
              <a:buClr>
                <a:srgbClr val="BD010A"/>
              </a:buClr>
              <a:buFont typeface="Wingdings" panose="05000000000000000000" pitchFamily="2" charset="2"/>
              <a:buChar char="§"/>
            </a:pPr>
            <a:r>
              <a:rPr lang="en-US" altLang="en-US">
                <a:solidFill>
                  <a:schemeClr val="bg1"/>
                </a:solidFill>
              </a:rPr>
              <a:t> Not married and disabled </a:t>
            </a:r>
          </a:p>
          <a:p>
            <a:pPr eaLnBrk="1" hangingPunct="1"/>
            <a:r>
              <a:rPr lang="en-US" altLang="en-US">
                <a:solidFill>
                  <a:schemeClr val="bg1"/>
                </a:solidFill>
              </a:rPr>
              <a:t> before age 22</a:t>
            </a:r>
          </a:p>
          <a:p>
            <a:pPr eaLnBrk="1" hangingPunct="1"/>
            <a:endParaRPr lang="en-US" altLang="en-US" b="0">
              <a:solidFill>
                <a:schemeClr val="bg1"/>
              </a:solidFill>
            </a:endParaRPr>
          </a:p>
          <a:p>
            <a:pPr eaLnBrk="1" hangingPunct="1"/>
            <a:endParaRPr lang="en-US" altLang="en-US" sz="280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9">
            <a:extLst>
              <a:ext uri="{FF2B5EF4-FFF2-40B4-BE49-F238E27FC236}">
                <a16:creationId xmlns:a16="http://schemas.microsoft.com/office/drawing/2014/main" id="{1ED3DD92-446C-4CF4-8798-51EE22F2F4DD}"/>
              </a:ext>
            </a:extLst>
          </p:cNvPr>
          <p:cNvSpPr>
            <a:spLocks noChangeArrowheads="1"/>
          </p:cNvSpPr>
          <p:nvPr/>
        </p:nvSpPr>
        <p:spPr bwMode="auto">
          <a:xfrm>
            <a:off x="0" y="60325"/>
            <a:ext cx="9144000" cy="585788"/>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a:lnSpc>
                <a:spcPct val="90000"/>
              </a:lnSpc>
            </a:pPr>
            <a:r>
              <a:rPr lang="en-US" altLang="en-US" sz="3600">
                <a:solidFill>
                  <a:schemeClr val="bg1"/>
                </a:solidFill>
              </a:rPr>
              <a:t>Prepare for Your Retirement</a:t>
            </a:r>
          </a:p>
        </p:txBody>
      </p:sp>
      <p:sp>
        <p:nvSpPr>
          <p:cNvPr id="61443" name="Text Box 12">
            <a:extLst>
              <a:ext uri="{FF2B5EF4-FFF2-40B4-BE49-F238E27FC236}">
                <a16:creationId xmlns:a16="http://schemas.microsoft.com/office/drawing/2014/main" id="{8A0FAC08-D172-4667-9D96-6557750A0F28}"/>
              </a:ext>
            </a:extLst>
          </p:cNvPr>
          <p:cNvSpPr txBox="1">
            <a:spLocks noChangeArrowheads="1"/>
          </p:cNvSpPr>
          <p:nvPr/>
        </p:nvSpPr>
        <p:spPr bwMode="auto">
          <a:xfrm>
            <a:off x="4789488" y="4673600"/>
            <a:ext cx="3762375" cy="106680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200"/>
              <a:t>1-800-772-1213</a:t>
            </a:r>
          </a:p>
          <a:p>
            <a:pPr algn="ctr" eaLnBrk="1" hangingPunct="1"/>
            <a:r>
              <a:rPr lang="en-US" altLang="en-US" sz="3200"/>
              <a:t>TTY 1-800-325-0778</a:t>
            </a:r>
          </a:p>
        </p:txBody>
      </p:sp>
      <p:sp>
        <p:nvSpPr>
          <p:cNvPr id="61444" name="Rectangle 13">
            <a:extLst>
              <a:ext uri="{FF2B5EF4-FFF2-40B4-BE49-F238E27FC236}">
                <a16:creationId xmlns:a16="http://schemas.microsoft.com/office/drawing/2014/main" id="{09091846-A788-4A07-877E-E6D460557FBA}"/>
              </a:ext>
            </a:extLst>
          </p:cNvPr>
          <p:cNvSpPr>
            <a:spLocks noChangeArrowheads="1"/>
          </p:cNvSpPr>
          <p:nvPr/>
        </p:nvSpPr>
        <p:spPr bwMode="auto">
          <a:xfrm>
            <a:off x="0" y="2082800"/>
            <a:ext cx="5181600" cy="3200400"/>
          </a:xfrm>
          <a:prstGeom prst="rect">
            <a:avLst/>
          </a:prstGeom>
          <a:noFill/>
          <a:ln>
            <a:noFill/>
          </a:ln>
          <a:effectLst>
            <a:outerShdw dist="45791" dir="12821404"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latin typeface="Garamond" panose="02020404030301010803" pitchFamily="18" charset="0"/>
              </a:rPr>
              <a:t>Thank you</a:t>
            </a:r>
          </a:p>
          <a:p>
            <a:pPr algn="ctr" eaLnBrk="1" hangingPunct="1"/>
            <a:endParaRPr lang="en-US" altLang="en-US" sz="3600">
              <a:solidFill>
                <a:schemeClr val="bg1"/>
              </a:solidFill>
              <a:latin typeface="Garamond" panose="02020404030301010803" pitchFamily="18" charset="0"/>
            </a:endParaRPr>
          </a:p>
          <a:p>
            <a:pPr algn="ctr" eaLnBrk="1" hangingPunct="1"/>
            <a:r>
              <a:rPr lang="en-US" altLang="en-US" sz="3600">
                <a:solidFill>
                  <a:schemeClr val="bg1"/>
                </a:solidFill>
                <a:latin typeface="Garamond" panose="02020404030301010803" pitchFamily="18" charset="0"/>
              </a:rPr>
              <a:t>Linda Hamill</a:t>
            </a:r>
            <a:endParaRPr lang="en-US" altLang="en-US" sz="2800" i="1">
              <a:solidFill>
                <a:schemeClr val="bg1"/>
              </a:solidFill>
              <a:latin typeface="Garamond" panose="02020404030301010803" pitchFamily="18" charset="0"/>
            </a:endParaRPr>
          </a:p>
        </p:txBody>
      </p:sp>
      <p:sp>
        <p:nvSpPr>
          <p:cNvPr id="61445" name="Text Box 14">
            <a:extLst>
              <a:ext uri="{FF2B5EF4-FFF2-40B4-BE49-F238E27FC236}">
                <a16:creationId xmlns:a16="http://schemas.microsoft.com/office/drawing/2014/main" id="{6695E1D5-24B2-4835-B8D4-EF0E565FFFCB}"/>
              </a:ext>
            </a:extLst>
          </p:cNvPr>
          <p:cNvSpPr txBox="1">
            <a:spLocks noChangeArrowheads="1"/>
          </p:cNvSpPr>
          <p:nvPr/>
        </p:nvSpPr>
        <p:spPr bwMode="auto">
          <a:xfrm>
            <a:off x="4887913" y="5588000"/>
            <a:ext cx="3575050" cy="519113"/>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2800" i="1" u="sng">
                <a:solidFill>
                  <a:schemeClr val="hlink"/>
                </a:solidFill>
              </a:rPr>
              <a:t>www.socialsecurity.gov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7">
            <a:extLst>
              <a:ext uri="{FF2B5EF4-FFF2-40B4-BE49-F238E27FC236}">
                <a16:creationId xmlns:a16="http://schemas.microsoft.com/office/drawing/2014/main" id="{F303DDBA-8A75-4005-A247-F279C78D9C56}"/>
              </a:ext>
            </a:extLst>
          </p:cNvPr>
          <p:cNvSpPr>
            <a:spLocks noChangeArrowheads="1"/>
          </p:cNvSpPr>
          <p:nvPr/>
        </p:nvSpPr>
        <p:spPr bwMode="auto">
          <a:xfrm>
            <a:off x="0" y="60325"/>
            <a:ext cx="9144000" cy="1006475"/>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rPr>
              <a:t>America Is Getting Older</a:t>
            </a:r>
          </a:p>
          <a:p>
            <a:pPr algn="ctr" eaLnBrk="1" hangingPunct="1"/>
            <a:r>
              <a:rPr lang="en-US" altLang="en-US">
                <a:solidFill>
                  <a:schemeClr val="bg1"/>
                </a:solidFill>
              </a:rPr>
              <a:t>U.S. Population Age 65 &amp; Older</a:t>
            </a:r>
            <a:endParaRPr lang="en-US" altLang="en-US"/>
          </a:p>
        </p:txBody>
      </p:sp>
      <p:pic>
        <p:nvPicPr>
          <p:cNvPr id="63491" name="Picture 47">
            <a:extLst>
              <a:ext uri="{FF2B5EF4-FFF2-40B4-BE49-F238E27FC236}">
                <a16:creationId xmlns:a16="http://schemas.microsoft.com/office/drawing/2014/main" id="{FA788905-0EB4-4547-B9E9-16EE5105D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4648200"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3492" name="Text Box 48">
            <a:extLst>
              <a:ext uri="{FF2B5EF4-FFF2-40B4-BE49-F238E27FC236}">
                <a16:creationId xmlns:a16="http://schemas.microsoft.com/office/drawing/2014/main" id="{691FD75F-38EE-42F6-A0B3-6E866C28EFEA}"/>
              </a:ext>
            </a:extLst>
          </p:cNvPr>
          <p:cNvSpPr txBox="1">
            <a:spLocks noChangeArrowheads="1"/>
          </p:cNvSpPr>
          <p:nvPr/>
        </p:nvSpPr>
        <p:spPr bwMode="auto">
          <a:xfrm>
            <a:off x="2209800" y="3925888"/>
            <a:ext cx="1524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a:solidFill>
                  <a:schemeClr val="bg1"/>
                </a:solidFill>
              </a:rPr>
              <a:t>11 Million</a:t>
            </a:r>
          </a:p>
          <a:p>
            <a:pPr algn="ctr" eaLnBrk="1" hangingPunct="1"/>
            <a:endParaRPr lang="en-US" altLang="en-US" sz="2500">
              <a:solidFill>
                <a:schemeClr val="bg1"/>
              </a:solidFill>
            </a:endParaRPr>
          </a:p>
          <a:p>
            <a:pPr algn="ctr" eaLnBrk="1" hangingPunct="1"/>
            <a:endParaRPr lang="en-US" altLang="en-US" sz="2500">
              <a:solidFill>
                <a:schemeClr val="bg1"/>
              </a:solidFill>
            </a:endParaRPr>
          </a:p>
          <a:p>
            <a:pPr algn="ctr" eaLnBrk="1" hangingPunct="1"/>
            <a:r>
              <a:rPr lang="en-US" altLang="en-US" sz="4000">
                <a:solidFill>
                  <a:schemeClr val="bg1"/>
                </a:solidFill>
              </a:rPr>
              <a:t>1946</a:t>
            </a:r>
          </a:p>
          <a:p>
            <a:pPr algn="ctr" eaLnBrk="1" hangingPunct="1"/>
            <a:r>
              <a:rPr lang="en-US" altLang="en-US" sz="1800">
                <a:solidFill>
                  <a:schemeClr val="bg1"/>
                </a:solidFill>
              </a:rPr>
              <a:t>(7% of total</a:t>
            </a:r>
          </a:p>
          <a:p>
            <a:pPr algn="ctr" eaLnBrk="1" hangingPunct="1"/>
            <a:r>
              <a:rPr lang="en-US" altLang="en-US" sz="1800">
                <a:solidFill>
                  <a:schemeClr val="bg1"/>
                </a:solidFill>
              </a:rPr>
              <a:t>population)</a:t>
            </a:r>
            <a:endParaRPr lang="en-US" altLang="en-US" sz="1800"/>
          </a:p>
        </p:txBody>
      </p:sp>
      <p:sp>
        <p:nvSpPr>
          <p:cNvPr id="63493" name="Text Box 49">
            <a:extLst>
              <a:ext uri="{FF2B5EF4-FFF2-40B4-BE49-F238E27FC236}">
                <a16:creationId xmlns:a16="http://schemas.microsoft.com/office/drawing/2014/main" id="{886363FA-2026-43BD-A1CB-CB29F6762082}"/>
              </a:ext>
            </a:extLst>
          </p:cNvPr>
          <p:cNvSpPr txBox="1">
            <a:spLocks noChangeArrowheads="1"/>
          </p:cNvSpPr>
          <p:nvPr/>
        </p:nvSpPr>
        <p:spPr bwMode="auto">
          <a:xfrm>
            <a:off x="3810000" y="2651125"/>
            <a:ext cx="1524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a:solidFill>
                  <a:schemeClr val="bg1"/>
                </a:solidFill>
              </a:rPr>
              <a:t>38 Million</a:t>
            </a:r>
          </a:p>
          <a:p>
            <a:pPr algn="ctr" eaLnBrk="1" hangingPunct="1"/>
            <a:endParaRPr lang="en-US" altLang="en-US" sz="2000">
              <a:solidFill>
                <a:schemeClr val="bg1"/>
              </a:solidFill>
            </a:endParaRPr>
          </a:p>
          <a:p>
            <a:pPr algn="ctr" eaLnBrk="1" hangingPunct="1"/>
            <a:endParaRPr lang="en-US" altLang="en-US" sz="2000">
              <a:solidFill>
                <a:schemeClr val="bg1"/>
              </a:solidFill>
            </a:endParaRPr>
          </a:p>
          <a:p>
            <a:pPr algn="ctr" eaLnBrk="1" hangingPunct="1"/>
            <a:endParaRPr lang="en-US" altLang="en-US" sz="1700">
              <a:solidFill>
                <a:schemeClr val="bg1"/>
              </a:solidFill>
            </a:endParaRPr>
          </a:p>
          <a:p>
            <a:pPr algn="ctr" eaLnBrk="1" hangingPunct="1"/>
            <a:endParaRPr lang="en-US" altLang="en-US" sz="1700">
              <a:solidFill>
                <a:schemeClr val="bg1"/>
              </a:solidFill>
            </a:endParaRPr>
          </a:p>
          <a:p>
            <a:pPr algn="ctr" eaLnBrk="1" hangingPunct="1"/>
            <a:endParaRPr lang="en-US" altLang="en-US" sz="2000">
              <a:solidFill>
                <a:schemeClr val="bg1"/>
              </a:solidFill>
            </a:endParaRPr>
          </a:p>
          <a:p>
            <a:pPr algn="ctr" eaLnBrk="1" hangingPunct="1"/>
            <a:endParaRPr lang="en-US" altLang="en-US" sz="2000">
              <a:solidFill>
                <a:schemeClr val="bg1"/>
              </a:solidFill>
            </a:endParaRPr>
          </a:p>
          <a:p>
            <a:pPr algn="ctr" eaLnBrk="1" hangingPunct="1"/>
            <a:endParaRPr lang="en-US" altLang="en-US" sz="2000">
              <a:solidFill>
                <a:schemeClr val="bg1"/>
              </a:solidFill>
            </a:endParaRPr>
          </a:p>
          <a:p>
            <a:pPr algn="ctr" eaLnBrk="1" hangingPunct="1"/>
            <a:r>
              <a:rPr lang="en-US" altLang="en-US" sz="4000">
                <a:solidFill>
                  <a:schemeClr val="bg1"/>
                </a:solidFill>
              </a:rPr>
              <a:t>2007</a:t>
            </a:r>
          </a:p>
          <a:p>
            <a:pPr algn="ctr" eaLnBrk="1" hangingPunct="1"/>
            <a:r>
              <a:rPr lang="en-US" altLang="en-US" sz="1800">
                <a:solidFill>
                  <a:schemeClr val="bg1"/>
                </a:solidFill>
              </a:rPr>
              <a:t>(12% of total</a:t>
            </a:r>
          </a:p>
          <a:p>
            <a:pPr algn="ctr" eaLnBrk="1" hangingPunct="1"/>
            <a:r>
              <a:rPr lang="en-US" altLang="en-US" sz="1800">
                <a:solidFill>
                  <a:schemeClr val="bg1"/>
                </a:solidFill>
              </a:rPr>
              <a:t>population)</a:t>
            </a:r>
            <a:endParaRPr lang="en-US" altLang="en-US" sz="1800"/>
          </a:p>
        </p:txBody>
      </p:sp>
      <p:sp>
        <p:nvSpPr>
          <p:cNvPr id="63494" name="Text Box 50">
            <a:extLst>
              <a:ext uri="{FF2B5EF4-FFF2-40B4-BE49-F238E27FC236}">
                <a16:creationId xmlns:a16="http://schemas.microsoft.com/office/drawing/2014/main" id="{96D7E717-7983-4EFE-B28E-3A6A74CAEDB1}"/>
              </a:ext>
            </a:extLst>
          </p:cNvPr>
          <p:cNvSpPr txBox="1">
            <a:spLocks noChangeArrowheads="1"/>
          </p:cNvSpPr>
          <p:nvPr/>
        </p:nvSpPr>
        <p:spPr bwMode="auto">
          <a:xfrm>
            <a:off x="5334000" y="1524000"/>
            <a:ext cx="15240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a:solidFill>
                  <a:schemeClr val="tx1"/>
                </a:solidFill>
              </a:rPr>
              <a:t>70 Million</a:t>
            </a:r>
          </a:p>
          <a:p>
            <a:pPr algn="ctr" eaLnBrk="1" hangingPunct="1"/>
            <a:endParaRPr lang="en-US" altLang="en-US" sz="2100">
              <a:solidFill>
                <a:schemeClr val="tx1"/>
              </a:solidFill>
            </a:endParaRPr>
          </a:p>
          <a:p>
            <a:pPr algn="ctr" eaLnBrk="1" hangingPunct="1"/>
            <a:endParaRPr lang="en-US" altLang="en-US" sz="2100">
              <a:solidFill>
                <a:schemeClr val="bg1"/>
              </a:solidFill>
            </a:endParaRPr>
          </a:p>
          <a:p>
            <a:pPr algn="ctr" eaLnBrk="1" hangingPunct="1"/>
            <a:endParaRPr lang="en-US" altLang="en-US" sz="1800">
              <a:solidFill>
                <a:schemeClr val="bg1"/>
              </a:solidFill>
            </a:endParaRPr>
          </a:p>
          <a:p>
            <a:pPr algn="ctr" eaLnBrk="1" hangingPunct="1"/>
            <a:endParaRPr lang="en-US" altLang="en-US" sz="1800">
              <a:solidFill>
                <a:schemeClr val="bg1"/>
              </a:solidFill>
            </a:endParaRPr>
          </a:p>
          <a:p>
            <a:pPr algn="ctr" eaLnBrk="1" hangingPunct="1"/>
            <a:endParaRPr lang="en-US" altLang="en-US" sz="1800">
              <a:solidFill>
                <a:schemeClr val="bg1"/>
              </a:solidFill>
            </a:endParaRPr>
          </a:p>
          <a:p>
            <a:pPr algn="ctr" eaLnBrk="1" hangingPunct="1"/>
            <a:endParaRPr lang="en-US" altLang="en-US" sz="1800">
              <a:solidFill>
                <a:schemeClr val="bg1"/>
              </a:solidFill>
            </a:endParaRPr>
          </a:p>
          <a:p>
            <a:pPr algn="ctr" eaLnBrk="1" hangingPunct="1"/>
            <a:endParaRPr lang="en-US" altLang="en-US" sz="1800">
              <a:solidFill>
                <a:schemeClr val="bg1"/>
              </a:solidFill>
            </a:endParaRPr>
          </a:p>
          <a:p>
            <a:pPr algn="ctr" eaLnBrk="1" hangingPunct="1"/>
            <a:endParaRPr lang="en-US" altLang="en-US" sz="1600">
              <a:solidFill>
                <a:schemeClr val="bg1"/>
              </a:solidFill>
            </a:endParaRPr>
          </a:p>
          <a:p>
            <a:pPr algn="ctr" eaLnBrk="1" hangingPunct="1"/>
            <a:endParaRPr lang="en-US" altLang="en-US" sz="1600">
              <a:solidFill>
                <a:schemeClr val="bg1"/>
              </a:solidFill>
            </a:endParaRPr>
          </a:p>
          <a:p>
            <a:pPr algn="ctr" eaLnBrk="1" hangingPunct="1"/>
            <a:endParaRPr lang="en-US" altLang="en-US" sz="2100">
              <a:solidFill>
                <a:schemeClr val="bg1"/>
              </a:solidFill>
            </a:endParaRPr>
          </a:p>
          <a:p>
            <a:pPr algn="ctr" eaLnBrk="1" hangingPunct="1"/>
            <a:endParaRPr lang="en-US" altLang="en-US" sz="2100">
              <a:solidFill>
                <a:schemeClr val="bg1"/>
              </a:solidFill>
            </a:endParaRPr>
          </a:p>
          <a:p>
            <a:pPr algn="ctr" eaLnBrk="1" hangingPunct="1"/>
            <a:r>
              <a:rPr lang="en-US" altLang="en-US" sz="4000">
                <a:solidFill>
                  <a:schemeClr val="bg1"/>
                </a:solidFill>
              </a:rPr>
              <a:t>2030</a:t>
            </a:r>
          </a:p>
          <a:p>
            <a:pPr algn="ctr" eaLnBrk="1" hangingPunct="1"/>
            <a:r>
              <a:rPr lang="en-US" altLang="en-US" sz="1800">
                <a:solidFill>
                  <a:schemeClr val="bg1"/>
                </a:solidFill>
              </a:rPr>
              <a:t>(19% of total</a:t>
            </a:r>
          </a:p>
          <a:p>
            <a:pPr algn="ctr" eaLnBrk="1" hangingPunct="1"/>
            <a:r>
              <a:rPr lang="en-US" altLang="en-US" sz="1800">
                <a:solidFill>
                  <a:schemeClr val="bg1"/>
                </a:solidFill>
              </a:rPr>
              <a:t>population)</a:t>
            </a:r>
            <a:endParaRPr lang="en-US" altLang="en-US"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8E9B07B8-CEAF-48F0-A530-AD9960B62AC8}"/>
              </a:ext>
            </a:extLst>
          </p:cNvPr>
          <p:cNvSpPr>
            <a:spLocks noChangeArrowheads="1"/>
          </p:cNvSpPr>
          <p:nvPr/>
        </p:nvSpPr>
        <p:spPr bwMode="auto">
          <a:xfrm>
            <a:off x="609600" y="1752600"/>
            <a:ext cx="7848600" cy="4419600"/>
          </a:xfrm>
          <a:prstGeom prst="rect">
            <a:avLst/>
          </a:prstGeom>
          <a:solidFill>
            <a:srgbClr val="002060">
              <a:alpha val="52156"/>
            </a:srgbClr>
          </a:solidFill>
          <a:ln w="9525" algn="ctr">
            <a:solidFill>
              <a:schemeClr val="bg1"/>
            </a:solidFill>
            <a:miter lim="800000"/>
            <a:headEnd/>
            <a:tailEnd/>
          </a:ln>
          <a:effectLst>
            <a:outerShdw dist="28398" dir="12393903" algn="ctr" rotWithShape="0">
              <a:schemeClr val="tx1">
                <a:alpha val="50000"/>
              </a:schemeClr>
            </a:outerShdw>
          </a:effectLst>
        </p:spPr>
        <p:txBody>
          <a:bodyPr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65539" name="Rectangle 2">
            <a:extLst>
              <a:ext uri="{FF2B5EF4-FFF2-40B4-BE49-F238E27FC236}">
                <a16:creationId xmlns:a16="http://schemas.microsoft.com/office/drawing/2014/main" id="{8CA23062-1620-4644-B4ED-5F57A069DD0D}"/>
              </a:ext>
            </a:extLst>
          </p:cNvPr>
          <p:cNvSpPr>
            <a:spLocks noChangeArrowheads="1"/>
          </p:cNvSpPr>
          <p:nvPr/>
        </p:nvSpPr>
        <p:spPr bwMode="auto">
          <a:xfrm>
            <a:off x="0" y="349250"/>
            <a:ext cx="9144000" cy="64135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rPr>
              <a:t>A Foundation for Planning Your Future</a:t>
            </a:r>
          </a:p>
        </p:txBody>
      </p:sp>
      <p:sp>
        <p:nvSpPr>
          <p:cNvPr id="65540" name="Text Box 5">
            <a:extLst>
              <a:ext uri="{FF2B5EF4-FFF2-40B4-BE49-F238E27FC236}">
                <a16:creationId xmlns:a16="http://schemas.microsoft.com/office/drawing/2014/main" id="{A0B95A13-956D-47C2-8400-F8D647833AD2}"/>
              </a:ext>
            </a:extLst>
          </p:cNvPr>
          <p:cNvSpPr txBox="1">
            <a:spLocks noChangeArrowheads="1"/>
          </p:cNvSpPr>
          <p:nvPr/>
        </p:nvSpPr>
        <p:spPr bwMode="auto">
          <a:xfrm>
            <a:off x="8763000" y="6507163"/>
            <a:ext cx="365125" cy="274637"/>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fld id="{7C2E084C-AA54-44DF-AC2D-411C1AF2ADB0}" type="slidenum">
              <a:rPr lang="en-US" altLang="en-US" sz="1200"/>
              <a:pPr eaLnBrk="1" hangingPunct="1"/>
              <a:t>33</a:t>
            </a:fld>
            <a:endParaRPr lang="en-US" altLang="en-US" sz="1200"/>
          </a:p>
        </p:txBody>
      </p:sp>
      <p:pic>
        <p:nvPicPr>
          <p:cNvPr id="65541" name="Picture 6" descr="Slide-4">
            <a:extLst>
              <a:ext uri="{FF2B5EF4-FFF2-40B4-BE49-F238E27FC236}">
                <a16:creationId xmlns:a16="http://schemas.microsoft.com/office/drawing/2014/main" id="{D2E12185-785F-488B-ADDA-01A73C34B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478"/>
          <a:stretch>
            <a:fillRect/>
          </a:stretch>
        </p:blipFill>
        <p:spPr bwMode="auto">
          <a:xfrm>
            <a:off x="838200" y="1752600"/>
            <a:ext cx="73914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3">
            <a:extLst>
              <a:ext uri="{FF2B5EF4-FFF2-40B4-BE49-F238E27FC236}">
                <a16:creationId xmlns:a16="http://schemas.microsoft.com/office/drawing/2014/main" id="{6EFE10CC-F4A8-4B66-9ABE-9620A616B499}"/>
              </a:ext>
            </a:extLst>
          </p:cNvPr>
          <p:cNvSpPr>
            <a:spLocks noChangeArrowheads="1"/>
          </p:cNvSpPr>
          <p:nvPr/>
        </p:nvSpPr>
        <p:spPr bwMode="auto">
          <a:xfrm>
            <a:off x="0" y="349250"/>
            <a:ext cx="9144000" cy="64135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rPr>
              <a:t>Other Programs</a:t>
            </a:r>
          </a:p>
        </p:txBody>
      </p:sp>
      <p:sp>
        <p:nvSpPr>
          <p:cNvPr id="10243" name="Rectangle 31">
            <a:extLst>
              <a:ext uri="{FF2B5EF4-FFF2-40B4-BE49-F238E27FC236}">
                <a16:creationId xmlns:a16="http://schemas.microsoft.com/office/drawing/2014/main" id="{3233C1AF-853E-41CA-8C3A-996B5C1FE573}"/>
              </a:ext>
            </a:extLst>
          </p:cNvPr>
          <p:cNvSpPr>
            <a:spLocks noChangeArrowheads="1"/>
          </p:cNvSpPr>
          <p:nvPr/>
        </p:nvSpPr>
        <p:spPr bwMode="auto">
          <a:xfrm>
            <a:off x="6019800" y="2438400"/>
            <a:ext cx="2209800" cy="2971800"/>
          </a:xfrm>
          <a:prstGeom prst="rect">
            <a:avLst/>
          </a:prstGeom>
          <a:solidFill>
            <a:srgbClr val="002060">
              <a:alpha val="52156"/>
            </a:srgbClr>
          </a:solidFill>
          <a:ln w="9525" algn="ctr">
            <a:solidFill>
              <a:schemeClr val="bg1"/>
            </a:solidFill>
            <a:miter lim="800000"/>
            <a:headEnd/>
            <a:tailEnd/>
          </a:ln>
          <a:effectLst>
            <a:outerShdw dist="28398" dir="12393903" algn="ctr" rotWithShape="0">
              <a:schemeClr val="tx1">
                <a:alpha val="50000"/>
              </a:schemeClr>
            </a:outerShdw>
          </a:effectLst>
        </p:spPr>
        <p:txBody>
          <a:bodyPr wrap="none"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10244" name="Rectangle 32">
            <a:extLst>
              <a:ext uri="{FF2B5EF4-FFF2-40B4-BE49-F238E27FC236}">
                <a16:creationId xmlns:a16="http://schemas.microsoft.com/office/drawing/2014/main" id="{8E997053-9FE7-402E-8AB7-A256D325A169}"/>
              </a:ext>
            </a:extLst>
          </p:cNvPr>
          <p:cNvSpPr>
            <a:spLocks noChangeArrowheads="1"/>
          </p:cNvSpPr>
          <p:nvPr/>
        </p:nvSpPr>
        <p:spPr bwMode="auto">
          <a:xfrm>
            <a:off x="838200" y="2438400"/>
            <a:ext cx="2209800" cy="2971800"/>
          </a:xfrm>
          <a:prstGeom prst="rect">
            <a:avLst/>
          </a:prstGeom>
          <a:solidFill>
            <a:srgbClr val="002060">
              <a:alpha val="52156"/>
            </a:srgbClr>
          </a:solidFill>
          <a:ln w="9525" algn="ctr">
            <a:solidFill>
              <a:schemeClr val="bg1"/>
            </a:solidFill>
            <a:miter lim="800000"/>
            <a:headEnd/>
            <a:tailEnd/>
          </a:ln>
          <a:effectLst>
            <a:outerShdw dist="28398" dir="12393903" algn="ctr" rotWithShape="0">
              <a:schemeClr val="tx1">
                <a:alpha val="50000"/>
              </a:schemeClr>
            </a:outerShdw>
          </a:effectLst>
        </p:spPr>
        <p:txBody>
          <a:bodyPr wrap="none"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10245" name="Rectangle 33">
            <a:extLst>
              <a:ext uri="{FF2B5EF4-FFF2-40B4-BE49-F238E27FC236}">
                <a16:creationId xmlns:a16="http://schemas.microsoft.com/office/drawing/2014/main" id="{C81979A6-396A-4008-9E23-1202BF3F6524}"/>
              </a:ext>
            </a:extLst>
          </p:cNvPr>
          <p:cNvSpPr>
            <a:spLocks noChangeArrowheads="1"/>
          </p:cNvSpPr>
          <p:nvPr/>
        </p:nvSpPr>
        <p:spPr bwMode="auto">
          <a:xfrm>
            <a:off x="3467100" y="2438400"/>
            <a:ext cx="2209800" cy="2971800"/>
          </a:xfrm>
          <a:prstGeom prst="rect">
            <a:avLst/>
          </a:prstGeom>
          <a:solidFill>
            <a:srgbClr val="002060">
              <a:alpha val="52156"/>
            </a:srgbClr>
          </a:solidFill>
          <a:ln w="9525" algn="ctr">
            <a:solidFill>
              <a:schemeClr val="bg1"/>
            </a:solidFill>
            <a:miter lim="800000"/>
            <a:headEnd/>
            <a:tailEnd/>
          </a:ln>
          <a:effectLst>
            <a:outerShdw dist="28398" dir="12393903" algn="ctr" rotWithShape="0">
              <a:schemeClr val="tx1">
                <a:alpha val="50000"/>
              </a:schemeClr>
            </a:outerShdw>
          </a:effectLst>
        </p:spPr>
        <p:txBody>
          <a:bodyPr wrap="none"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10246" name="Text Box 34">
            <a:extLst>
              <a:ext uri="{FF2B5EF4-FFF2-40B4-BE49-F238E27FC236}">
                <a16:creationId xmlns:a16="http://schemas.microsoft.com/office/drawing/2014/main" id="{0BE8DBB3-4D23-417E-8DFA-F37C842A6C64}"/>
              </a:ext>
            </a:extLst>
          </p:cNvPr>
          <p:cNvSpPr txBox="1">
            <a:spLocks noChangeArrowheads="1"/>
          </p:cNvSpPr>
          <p:nvPr/>
        </p:nvSpPr>
        <p:spPr bwMode="auto">
          <a:xfrm>
            <a:off x="838200" y="2989263"/>
            <a:ext cx="2209800" cy="1309687"/>
          </a:xfrm>
          <a:prstGeom prst="rect">
            <a:avLst/>
          </a:prstGeom>
          <a:noFill/>
          <a:ln>
            <a:noFill/>
          </a:ln>
          <a:effectLst>
            <a:outerShdw dist="45791" dir="12821404"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spcBef>
                <a:spcPct val="50000"/>
              </a:spcBef>
            </a:pPr>
            <a:r>
              <a:rPr lang="en-US" altLang="en-US" sz="4400">
                <a:solidFill>
                  <a:schemeClr val="bg1"/>
                </a:solidFill>
              </a:rPr>
              <a:t>1965</a:t>
            </a:r>
          </a:p>
          <a:p>
            <a:pPr algn="ctr" eaLnBrk="1" hangingPunct="1">
              <a:spcBef>
                <a:spcPct val="50000"/>
              </a:spcBef>
            </a:pPr>
            <a:r>
              <a:rPr lang="en-US" altLang="en-US">
                <a:solidFill>
                  <a:schemeClr val="bg1"/>
                </a:solidFill>
              </a:rPr>
              <a:t>Medicare</a:t>
            </a:r>
          </a:p>
        </p:txBody>
      </p:sp>
      <p:sp>
        <p:nvSpPr>
          <p:cNvPr id="10247" name="Text Box 35">
            <a:extLst>
              <a:ext uri="{FF2B5EF4-FFF2-40B4-BE49-F238E27FC236}">
                <a16:creationId xmlns:a16="http://schemas.microsoft.com/office/drawing/2014/main" id="{B2639008-D196-4023-A404-3081DA38610A}"/>
              </a:ext>
            </a:extLst>
          </p:cNvPr>
          <p:cNvSpPr txBox="1">
            <a:spLocks noChangeArrowheads="1"/>
          </p:cNvSpPr>
          <p:nvPr/>
        </p:nvSpPr>
        <p:spPr bwMode="auto">
          <a:xfrm>
            <a:off x="3467100" y="2989263"/>
            <a:ext cx="2209800" cy="2039937"/>
          </a:xfrm>
          <a:prstGeom prst="rect">
            <a:avLst/>
          </a:prstGeom>
          <a:noFill/>
          <a:ln>
            <a:noFill/>
          </a:ln>
          <a:effectLst>
            <a:outerShdw dist="45791" dir="12821404"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spcBef>
                <a:spcPct val="50000"/>
              </a:spcBef>
            </a:pPr>
            <a:r>
              <a:rPr lang="en-US" altLang="en-US" sz="4400">
                <a:solidFill>
                  <a:schemeClr val="bg1"/>
                </a:solidFill>
              </a:rPr>
              <a:t>1972</a:t>
            </a:r>
          </a:p>
          <a:p>
            <a:pPr algn="ctr" eaLnBrk="1" hangingPunct="1">
              <a:spcBef>
                <a:spcPct val="50000"/>
              </a:spcBef>
            </a:pPr>
            <a:r>
              <a:rPr lang="en-US" altLang="en-US">
                <a:solidFill>
                  <a:schemeClr val="bg1"/>
                </a:solidFill>
              </a:rPr>
              <a:t>Supplemental Security Income</a:t>
            </a:r>
            <a:endParaRPr lang="en-US" altLang="en-US" sz="4400">
              <a:solidFill>
                <a:schemeClr val="bg1"/>
              </a:solidFill>
            </a:endParaRPr>
          </a:p>
        </p:txBody>
      </p:sp>
      <p:sp>
        <p:nvSpPr>
          <p:cNvPr id="10248" name="Text Box 36">
            <a:extLst>
              <a:ext uri="{FF2B5EF4-FFF2-40B4-BE49-F238E27FC236}">
                <a16:creationId xmlns:a16="http://schemas.microsoft.com/office/drawing/2014/main" id="{ED78A2C6-E75E-4F79-89B1-77AE4ED955B6}"/>
              </a:ext>
            </a:extLst>
          </p:cNvPr>
          <p:cNvSpPr txBox="1">
            <a:spLocks noChangeArrowheads="1"/>
          </p:cNvSpPr>
          <p:nvPr/>
        </p:nvSpPr>
        <p:spPr bwMode="auto">
          <a:xfrm>
            <a:off x="6019800" y="2989263"/>
            <a:ext cx="2209800" cy="1674812"/>
          </a:xfrm>
          <a:prstGeom prst="rect">
            <a:avLst/>
          </a:prstGeom>
          <a:noFill/>
          <a:ln>
            <a:noFill/>
          </a:ln>
          <a:effectLst>
            <a:outerShdw dist="45791" dir="12821404"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spcBef>
                <a:spcPct val="50000"/>
              </a:spcBef>
            </a:pPr>
            <a:r>
              <a:rPr lang="en-US" altLang="en-US" sz="4400">
                <a:solidFill>
                  <a:schemeClr val="bg1"/>
                </a:solidFill>
              </a:rPr>
              <a:t>2003</a:t>
            </a:r>
          </a:p>
          <a:p>
            <a:pPr algn="ctr" eaLnBrk="1" hangingPunct="1">
              <a:spcBef>
                <a:spcPct val="50000"/>
              </a:spcBef>
            </a:pPr>
            <a:r>
              <a:rPr lang="en-US" altLang="en-US">
                <a:solidFill>
                  <a:schemeClr val="bg1"/>
                </a:solidFill>
              </a:rPr>
              <a:t>Medicare </a:t>
            </a:r>
            <a:br>
              <a:rPr lang="en-US" altLang="en-US">
                <a:solidFill>
                  <a:schemeClr val="bg1"/>
                </a:solidFill>
              </a:rPr>
            </a:br>
            <a:r>
              <a:rPr lang="en-US" altLang="en-US">
                <a:solidFill>
                  <a:schemeClr val="bg1"/>
                </a:solidFill>
              </a:rPr>
              <a:t>Part D</a:t>
            </a:r>
            <a:endParaRPr lang="en-US" altLang="en-US" sz="44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a:extLst>
              <a:ext uri="{FF2B5EF4-FFF2-40B4-BE49-F238E27FC236}">
                <a16:creationId xmlns:a16="http://schemas.microsoft.com/office/drawing/2014/main" id="{F8E1FC4A-FD6E-47F8-A57C-2B15B077BABE}"/>
              </a:ext>
            </a:extLst>
          </p:cNvPr>
          <p:cNvSpPr>
            <a:spLocks noChangeArrowheads="1"/>
          </p:cNvSpPr>
          <p:nvPr/>
        </p:nvSpPr>
        <p:spPr bwMode="auto">
          <a:xfrm>
            <a:off x="0" y="381000"/>
            <a:ext cx="9144000" cy="64135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a:r>
              <a:rPr lang="en-US" altLang="en-US" sz="3600">
                <a:solidFill>
                  <a:schemeClr val="bg1"/>
                </a:solidFill>
              </a:rPr>
              <a:t>Medicare Coverage</a:t>
            </a:r>
          </a:p>
        </p:txBody>
      </p:sp>
      <p:sp>
        <p:nvSpPr>
          <p:cNvPr id="12291" name="Rectangle 10">
            <a:extLst>
              <a:ext uri="{FF2B5EF4-FFF2-40B4-BE49-F238E27FC236}">
                <a16:creationId xmlns:a16="http://schemas.microsoft.com/office/drawing/2014/main" id="{900870DE-CFD9-4E5B-BF5A-6625C891C687}"/>
              </a:ext>
            </a:extLst>
          </p:cNvPr>
          <p:cNvSpPr>
            <a:spLocks noChangeArrowheads="1"/>
          </p:cNvSpPr>
          <p:nvPr/>
        </p:nvSpPr>
        <p:spPr bwMode="auto">
          <a:xfrm>
            <a:off x="1905000" y="1981200"/>
            <a:ext cx="571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57150" indent="-57150">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spcBef>
                <a:spcPct val="20000"/>
              </a:spcBef>
            </a:pPr>
            <a:endParaRPr lang="en-US" altLang="en-US">
              <a:solidFill>
                <a:srgbClr val="00008C"/>
              </a:solidFill>
              <a:latin typeface="Arial" panose="020B0604020202020204" pitchFamily="34" charset="0"/>
            </a:endParaRPr>
          </a:p>
        </p:txBody>
      </p:sp>
      <p:sp>
        <p:nvSpPr>
          <p:cNvPr id="12292" name="Text Box 14">
            <a:extLst>
              <a:ext uri="{FF2B5EF4-FFF2-40B4-BE49-F238E27FC236}">
                <a16:creationId xmlns:a16="http://schemas.microsoft.com/office/drawing/2014/main" id="{D045EB38-9F4B-4B95-B3D4-D614FDA52E00}"/>
              </a:ext>
            </a:extLst>
          </p:cNvPr>
          <p:cNvSpPr txBox="1">
            <a:spLocks noChangeArrowheads="1"/>
          </p:cNvSpPr>
          <p:nvPr/>
        </p:nvSpPr>
        <p:spPr bwMode="auto">
          <a:xfrm>
            <a:off x="762000" y="1447800"/>
            <a:ext cx="6858000" cy="495300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indent="-515938">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r>
              <a:rPr lang="en-US" altLang="en-US" sz="2000">
                <a:solidFill>
                  <a:schemeClr val="bg1"/>
                </a:solidFill>
              </a:rPr>
              <a:t>Part A	Hospital Insurance</a:t>
            </a:r>
          </a:p>
          <a:p>
            <a:pPr lvl="2" eaLnBrk="1" hangingPunct="1">
              <a:spcBef>
                <a:spcPct val="25000"/>
              </a:spcBef>
              <a:buClr>
                <a:srgbClr val="BD010A"/>
              </a:buClr>
              <a:buFont typeface="Wingdings" panose="05000000000000000000" pitchFamily="2" charset="2"/>
              <a:buChar char="§"/>
            </a:pPr>
            <a:r>
              <a:rPr lang="en-US" altLang="en-US" sz="2000">
                <a:solidFill>
                  <a:schemeClr val="bg1"/>
                </a:solidFill>
              </a:rPr>
              <a:t>Covers most inpatient hospital expenses. </a:t>
            </a:r>
          </a:p>
          <a:p>
            <a:pPr eaLnBrk="1" hangingPunct="1">
              <a:spcBef>
                <a:spcPct val="25000"/>
              </a:spcBef>
              <a:buClr>
                <a:srgbClr val="BD010A"/>
              </a:buClr>
              <a:buFont typeface="Wingdings" panose="05000000000000000000" pitchFamily="2" charset="2"/>
              <a:buNone/>
            </a:pPr>
            <a:r>
              <a:rPr lang="en-US" altLang="en-US" sz="2000">
                <a:solidFill>
                  <a:schemeClr val="bg1"/>
                </a:solidFill>
              </a:rPr>
              <a:t>	2017 Deductible </a:t>
            </a:r>
            <a:r>
              <a:rPr lang="en-US" altLang="en-US" sz="2000" baseline="30000">
                <a:solidFill>
                  <a:schemeClr val="bg1"/>
                </a:solidFill>
              </a:rPr>
              <a:t>$</a:t>
            </a:r>
            <a:r>
              <a:rPr lang="en-US" altLang="en-US" sz="2000">
                <a:solidFill>
                  <a:schemeClr val="bg1"/>
                </a:solidFill>
              </a:rPr>
              <a:t>1,316.00</a:t>
            </a:r>
          </a:p>
          <a:p>
            <a:pPr eaLnBrk="1" hangingPunct="1">
              <a:spcBef>
                <a:spcPct val="75000"/>
              </a:spcBef>
            </a:pPr>
            <a:r>
              <a:rPr lang="en-US" altLang="en-US" sz="2000">
                <a:solidFill>
                  <a:schemeClr val="bg1"/>
                </a:solidFill>
              </a:rPr>
              <a:t>Part B	Supplementary Medical Insurance</a:t>
            </a:r>
          </a:p>
          <a:p>
            <a:pPr lvl="2" eaLnBrk="1" hangingPunct="1">
              <a:spcBef>
                <a:spcPct val="25000"/>
              </a:spcBef>
              <a:buClr>
                <a:srgbClr val="BD010A"/>
              </a:buClr>
              <a:buFont typeface="Wingdings" panose="05000000000000000000" pitchFamily="2" charset="2"/>
              <a:buChar char="§"/>
            </a:pPr>
            <a:r>
              <a:rPr lang="en-US" altLang="en-US" sz="2000">
                <a:solidFill>
                  <a:schemeClr val="bg1"/>
                </a:solidFill>
              </a:rPr>
              <a:t>Covers 80% doctor bills &amp; other outpatient medical </a:t>
            </a:r>
            <a:br>
              <a:rPr lang="en-US" altLang="en-US" sz="2000">
                <a:solidFill>
                  <a:schemeClr val="bg1"/>
                </a:solidFill>
              </a:rPr>
            </a:br>
            <a:r>
              <a:rPr lang="en-US" altLang="en-US" sz="2000">
                <a:solidFill>
                  <a:schemeClr val="bg1"/>
                </a:solidFill>
              </a:rPr>
              <a:t>expenses after 1</a:t>
            </a:r>
            <a:r>
              <a:rPr lang="en-US" altLang="en-US" sz="2000" baseline="30000">
                <a:solidFill>
                  <a:schemeClr val="bg1"/>
                </a:solidFill>
              </a:rPr>
              <a:t>st</a:t>
            </a:r>
            <a:r>
              <a:rPr lang="en-US" altLang="en-US" sz="2000">
                <a:solidFill>
                  <a:schemeClr val="bg1"/>
                </a:solidFill>
              </a:rPr>
              <a:t> </a:t>
            </a:r>
            <a:r>
              <a:rPr lang="en-US" altLang="en-US" sz="2000" baseline="30000">
                <a:solidFill>
                  <a:schemeClr val="bg1"/>
                </a:solidFill>
              </a:rPr>
              <a:t>$</a:t>
            </a:r>
            <a:r>
              <a:rPr lang="en-US" altLang="en-US" sz="2000">
                <a:solidFill>
                  <a:schemeClr val="bg1"/>
                </a:solidFill>
              </a:rPr>
              <a:t>183 in approved charges.</a:t>
            </a:r>
          </a:p>
          <a:p>
            <a:pPr lvl="2" eaLnBrk="1" hangingPunct="1">
              <a:spcBef>
                <a:spcPct val="25000"/>
              </a:spcBef>
              <a:buClr>
                <a:srgbClr val="BD010A"/>
              </a:buClr>
              <a:buFont typeface="Wingdings" panose="05000000000000000000" pitchFamily="2" charset="2"/>
              <a:buNone/>
            </a:pPr>
            <a:r>
              <a:rPr lang="en-US" altLang="en-US" sz="2000">
                <a:solidFill>
                  <a:schemeClr val="bg1"/>
                </a:solidFill>
              </a:rPr>
              <a:t>	2017 Monthly Premium  </a:t>
            </a:r>
            <a:r>
              <a:rPr lang="en-US" altLang="en-US" sz="2800" baseline="30000">
                <a:solidFill>
                  <a:schemeClr val="bg1"/>
                </a:solidFill>
              </a:rPr>
              <a:t>$134.00</a:t>
            </a:r>
          </a:p>
          <a:p>
            <a:pPr eaLnBrk="1" hangingPunct="1">
              <a:spcBef>
                <a:spcPct val="75000"/>
              </a:spcBef>
              <a:buClr>
                <a:srgbClr val="BD010A"/>
              </a:buClr>
              <a:buFont typeface="Wingdings" panose="05000000000000000000" pitchFamily="2" charset="2"/>
              <a:buNone/>
            </a:pPr>
            <a:r>
              <a:rPr lang="en-US" altLang="en-US" sz="2000">
                <a:solidFill>
                  <a:schemeClr val="bg1"/>
                </a:solidFill>
              </a:rPr>
              <a:t>Part D	Medicare Prescription Drug Plan</a:t>
            </a:r>
          </a:p>
          <a:p>
            <a:pPr lvl="2" eaLnBrk="1" hangingPunct="1">
              <a:spcBef>
                <a:spcPct val="25000"/>
              </a:spcBef>
              <a:buClr>
                <a:srgbClr val="BD010A"/>
              </a:buClr>
              <a:buFont typeface="Wingdings" panose="05000000000000000000" pitchFamily="2" charset="2"/>
              <a:buChar char="§"/>
            </a:pPr>
            <a:r>
              <a:rPr lang="en-US" altLang="en-US" sz="2000">
                <a:solidFill>
                  <a:schemeClr val="bg1"/>
                </a:solidFill>
              </a:rPr>
              <a:t>Covers a major portion of prescription drug costs</a:t>
            </a:r>
          </a:p>
          <a:p>
            <a:pPr lvl="2" eaLnBrk="1" hangingPunct="1">
              <a:buClr>
                <a:srgbClr val="BD010A"/>
              </a:buClr>
              <a:buFont typeface="Wingdings" panose="05000000000000000000" pitchFamily="2" charset="2"/>
              <a:buNone/>
            </a:pPr>
            <a:r>
              <a:rPr lang="en-US" altLang="en-US" sz="2000">
                <a:solidFill>
                  <a:schemeClr val="bg1"/>
                </a:solidFill>
              </a:rPr>
              <a:t>	for Medicare</a:t>
            </a:r>
            <a:r>
              <a:rPr lang="en-US" altLang="en-US"/>
              <a:t> </a:t>
            </a:r>
            <a:r>
              <a:rPr lang="en-US" altLang="en-US" sz="2000">
                <a:solidFill>
                  <a:schemeClr val="bg1"/>
                </a:solidFill>
              </a:rPr>
              <a:t>beneficiaries. </a:t>
            </a:r>
          </a:p>
          <a:p>
            <a:pPr lvl="2" eaLnBrk="1" hangingPunct="1">
              <a:spcBef>
                <a:spcPct val="25000"/>
              </a:spcBef>
              <a:buClr>
                <a:srgbClr val="BD010A"/>
              </a:buClr>
              <a:buFont typeface="Wingdings" panose="05000000000000000000" pitchFamily="2" charset="2"/>
              <a:buNone/>
            </a:pPr>
            <a:r>
              <a:rPr lang="en-US" altLang="en-US" sz="2000">
                <a:solidFill>
                  <a:schemeClr val="bg1"/>
                </a:solidFill>
              </a:rPr>
              <a:t>	</a:t>
            </a:r>
          </a:p>
          <a:p>
            <a:pPr lvl="2" eaLnBrk="1" hangingPunct="1">
              <a:spcBef>
                <a:spcPct val="75000"/>
              </a:spcBef>
              <a:buClr>
                <a:srgbClr val="BD010A"/>
              </a:buClr>
              <a:buFont typeface="Wingdings" panose="05000000000000000000" pitchFamily="2" charset="2"/>
              <a:buNone/>
            </a:pPr>
            <a:endParaRPr lang="en-US" altLang="en-US" sz="20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3">
            <a:extLst>
              <a:ext uri="{FF2B5EF4-FFF2-40B4-BE49-F238E27FC236}">
                <a16:creationId xmlns:a16="http://schemas.microsoft.com/office/drawing/2014/main" id="{3D93CEB4-103A-4296-B251-9481A748ACCB}"/>
              </a:ext>
            </a:extLst>
          </p:cNvPr>
          <p:cNvSpPr>
            <a:spLocks noChangeArrowheads="1"/>
          </p:cNvSpPr>
          <p:nvPr/>
        </p:nvSpPr>
        <p:spPr bwMode="auto">
          <a:xfrm>
            <a:off x="0" y="349250"/>
            <a:ext cx="9144000" cy="64135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rPr>
              <a:t>Other Programs</a:t>
            </a:r>
          </a:p>
        </p:txBody>
      </p:sp>
      <p:sp>
        <p:nvSpPr>
          <p:cNvPr id="14339" name="Rectangle 31">
            <a:extLst>
              <a:ext uri="{FF2B5EF4-FFF2-40B4-BE49-F238E27FC236}">
                <a16:creationId xmlns:a16="http://schemas.microsoft.com/office/drawing/2014/main" id="{CF6A911C-61EC-4E90-8DC8-ABAEB20AD85D}"/>
              </a:ext>
            </a:extLst>
          </p:cNvPr>
          <p:cNvSpPr>
            <a:spLocks noChangeArrowheads="1"/>
          </p:cNvSpPr>
          <p:nvPr/>
        </p:nvSpPr>
        <p:spPr bwMode="auto">
          <a:xfrm>
            <a:off x="6019800" y="2438400"/>
            <a:ext cx="2209800" cy="2971800"/>
          </a:xfrm>
          <a:prstGeom prst="rect">
            <a:avLst/>
          </a:prstGeom>
          <a:solidFill>
            <a:srgbClr val="002060">
              <a:alpha val="52156"/>
            </a:srgbClr>
          </a:solidFill>
          <a:ln w="9525" algn="ctr">
            <a:solidFill>
              <a:schemeClr val="bg1"/>
            </a:solidFill>
            <a:miter lim="800000"/>
            <a:headEnd/>
            <a:tailEnd/>
          </a:ln>
          <a:effectLst>
            <a:outerShdw dist="28398" dir="12393903" algn="ctr" rotWithShape="0">
              <a:schemeClr val="tx1">
                <a:alpha val="50000"/>
              </a:schemeClr>
            </a:outerShdw>
          </a:effectLst>
        </p:spPr>
        <p:txBody>
          <a:bodyPr wrap="none"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14340" name="Rectangle 32">
            <a:extLst>
              <a:ext uri="{FF2B5EF4-FFF2-40B4-BE49-F238E27FC236}">
                <a16:creationId xmlns:a16="http://schemas.microsoft.com/office/drawing/2014/main" id="{42D7FAAF-D574-4586-9BE9-DE61401FBC10}"/>
              </a:ext>
            </a:extLst>
          </p:cNvPr>
          <p:cNvSpPr>
            <a:spLocks noChangeArrowheads="1"/>
          </p:cNvSpPr>
          <p:nvPr/>
        </p:nvSpPr>
        <p:spPr bwMode="auto">
          <a:xfrm>
            <a:off x="838200" y="2438400"/>
            <a:ext cx="2209800" cy="2971800"/>
          </a:xfrm>
          <a:prstGeom prst="rect">
            <a:avLst/>
          </a:prstGeom>
          <a:solidFill>
            <a:srgbClr val="002060">
              <a:alpha val="52156"/>
            </a:srgbClr>
          </a:solidFill>
          <a:ln w="9525" algn="ctr">
            <a:solidFill>
              <a:schemeClr val="bg1"/>
            </a:solidFill>
            <a:miter lim="800000"/>
            <a:headEnd/>
            <a:tailEnd/>
          </a:ln>
          <a:effectLst>
            <a:outerShdw dist="28398" dir="12393903" algn="ctr" rotWithShape="0">
              <a:schemeClr val="tx1">
                <a:alpha val="50000"/>
              </a:schemeClr>
            </a:outerShdw>
          </a:effectLst>
        </p:spPr>
        <p:txBody>
          <a:bodyPr wrap="none"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14341" name="Rectangle 33">
            <a:extLst>
              <a:ext uri="{FF2B5EF4-FFF2-40B4-BE49-F238E27FC236}">
                <a16:creationId xmlns:a16="http://schemas.microsoft.com/office/drawing/2014/main" id="{BFE44F53-34D6-4E83-81FB-A1B526049E07}"/>
              </a:ext>
            </a:extLst>
          </p:cNvPr>
          <p:cNvSpPr>
            <a:spLocks noChangeArrowheads="1"/>
          </p:cNvSpPr>
          <p:nvPr/>
        </p:nvSpPr>
        <p:spPr bwMode="auto">
          <a:xfrm>
            <a:off x="3467100" y="2438400"/>
            <a:ext cx="2209800" cy="2971800"/>
          </a:xfrm>
          <a:prstGeom prst="rect">
            <a:avLst/>
          </a:prstGeom>
          <a:solidFill>
            <a:srgbClr val="002060">
              <a:alpha val="52156"/>
            </a:srgbClr>
          </a:solidFill>
          <a:ln w="9525" algn="ctr">
            <a:solidFill>
              <a:schemeClr val="bg1"/>
            </a:solidFill>
            <a:miter lim="800000"/>
            <a:headEnd/>
            <a:tailEnd/>
          </a:ln>
          <a:effectLst>
            <a:outerShdw dist="28398" dir="12393903" algn="ctr" rotWithShape="0">
              <a:schemeClr val="tx1">
                <a:alpha val="50000"/>
              </a:schemeClr>
            </a:outerShdw>
          </a:effectLst>
        </p:spPr>
        <p:txBody>
          <a:bodyPr wrap="none"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14342" name="Text Box 34">
            <a:extLst>
              <a:ext uri="{FF2B5EF4-FFF2-40B4-BE49-F238E27FC236}">
                <a16:creationId xmlns:a16="http://schemas.microsoft.com/office/drawing/2014/main" id="{0DC44D72-ADC2-4734-9550-4BAD73DAC345}"/>
              </a:ext>
            </a:extLst>
          </p:cNvPr>
          <p:cNvSpPr txBox="1">
            <a:spLocks noChangeArrowheads="1"/>
          </p:cNvSpPr>
          <p:nvPr/>
        </p:nvSpPr>
        <p:spPr bwMode="auto">
          <a:xfrm>
            <a:off x="838200" y="2989263"/>
            <a:ext cx="2209800" cy="1309687"/>
          </a:xfrm>
          <a:prstGeom prst="rect">
            <a:avLst/>
          </a:prstGeom>
          <a:noFill/>
          <a:ln>
            <a:noFill/>
          </a:ln>
          <a:effectLst>
            <a:outerShdw dist="45791" dir="12821404"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spcBef>
                <a:spcPct val="50000"/>
              </a:spcBef>
            </a:pPr>
            <a:r>
              <a:rPr lang="en-US" altLang="en-US" sz="4400">
                <a:solidFill>
                  <a:schemeClr val="bg1"/>
                </a:solidFill>
              </a:rPr>
              <a:t>1965</a:t>
            </a:r>
          </a:p>
          <a:p>
            <a:pPr algn="ctr" eaLnBrk="1" hangingPunct="1">
              <a:spcBef>
                <a:spcPct val="50000"/>
              </a:spcBef>
            </a:pPr>
            <a:r>
              <a:rPr lang="en-US" altLang="en-US">
                <a:solidFill>
                  <a:schemeClr val="bg1"/>
                </a:solidFill>
              </a:rPr>
              <a:t>Medicare</a:t>
            </a:r>
          </a:p>
        </p:txBody>
      </p:sp>
      <p:sp>
        <p:nvSpPr>
          <p:cNvPr id="14343" name="Text Box 35">
            <a:extLst>
              <a:ext uri="{FF2B5EF4-FFF2-40B4-BE49-F238E27FC236}">
                <a16:creationId xmlns:a16="http://schemas.microsoft.com/office/drawing/2014/main" id="{AFF027F3-32C8-49CB-BF26-0E0C1D46F2E5}"/>
              </a:ext>
            </a:extLst>
          </p:cNvPr>
          <p:cNvSpPr txBox="1">
            <a:spLocks noChangeArrowheads="1"/>
          </p:cNvSpPr>
          <p:nvPr/>
        </p:nvSpPr>
        <p:spPr bwMode="auto">
          <a:xfrm>
            <a:off x="3467100" y="2989263"/>
            <a:ext cx="2209800" cy="2039937"/>
          </a:xfrm>
          <a:prstGeom prst="rect">
            <a:avLst/>
          </a:prstGeom>
          <a:noFill/>
          <a:ln>
            <a:noFill/>
          </a:ln>
          <a:effectLst>
            <a:outerShdw dist="45791" dir="12821404"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spcBef>
                <a:spcPct val="50000"/>
              </a:spcBef>
            </a:pPr>
            <a:r>
              <a:rPr lang="en-US" altLang="en-US" sz="4400">
                <a:solidFill>
                  <a:schemeClr val="bg1"/>
                </a:solidFill>
              </a:rPr>
              <a:t>1972</a:t>
            </a:r>
          </a:p>
          <a:p>
            <a:pPr algn="ctr" eaLnBrk="1" hangingPunct="1">
              <a:spcBef>
                <a:spcPct val="50000"/>
              </a:spcBef>
            </a:pPr>
            <a:r>
              <a:rPr lang="en-US" altLang="en-US">
                <a:solidFill>
                  <a:schemeClr val="bg1"/>
                </a:solidFill>
              </a:rPr>
              <a:t>Supplemental Security Income</a:t>
            </a:r>
            <a:endParaRPr lang="en-US" altLang="en-US" sz="4400">
              <a:solidFill>
                <a:schemeClr val="bg1"/>
              </a:solidFill>
            </a:endParaRPr>
          </a:p>
        </p:txBody>
      </p:sp>
      <p:sp>
        <p:nvSpPr>
          <p:cNvPr id="14344" name="Text Box 36">
            <a:extLst>
              <a:ext uri="{FF2B5EF4-FFF2-40B4-BE49-F238E27FC236}">
                <a16:creationId xmlns:a16="http://schemas.microsoft.com/office/drawing/2014/main" id="{ADB5D312-308E-4894-B4FE-630F377F4BF5}"/>
              </a:ext>
            </a:extLst>
          </p:cNvPr>
          <p:cNvSpPr txBox="1">
            <a:spLocks noChangeArrowheads="1"/>
          </p:cNvSpPr>
          <p:nvPr/>
        </p:nvSpPr>
        <p:spPr bwMode="auto">
          <a:xfrm>
            <a:off x="6019800" y="2989263"/>
            <a:ext cx="2209800" cy="1674812"/>
          </a:xfrm>
          <a:prstGeom prst="rect">
            <a:avLst/>
          </a:prstGeom>
          <a:noFill/>
          <a:ln>
            <a:noFill/>
          </a:ln>
          <a:effectLst>
            <a:outerShdw dist="45791" dir="12821404"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spcBef>
                <a:spcPct val="50000"/>
              </a:spcBef>
            </a:pPr>
            <a:r>
              <a:rPr lang="en-US" altLang="en-US" sz="4400">
                <a:solidFill>
                  <a:schemeClr val="bg1"/>
                </a:solidFill>
              </a:rPr>
              <a:t>2003</a:t>
            </a:r>
          </a:p>
          <a:p>
            <a:pPr algn="ctr" eaLnBrk="1" hangingPunct="1">
              <a:spcBef>
                <a:spcPct val="50000"/>
              </a:spcBef>
            </a:pPr>
            <a:r>
              <a:rPr lang="en-US" altLang="en-US">
                <a:solidFill>
                  <a:schemeClr val="bg1"/>
                </a:solidFill>
              </a:rPr>
              <a:t>Medicare </a:t>
            </a:r>
            <a:br>
              <a:rPr lang="en-US" altLang="en-US">
                <a:solidFill>
                  <a:schemeClr val="bg1"/>
                </a:solidFill>
              </a:rPr>
            </a:br>
            <a:r>
              <a:rPr lang="en-US" altLang="en-US">
                <a:solidFill>
                  <a:schemeClr val="bg1"/>
                </a:solidFill>
              </a:rPr>
              <a:t>Part D</a:t>
            </a:r>
            <a:endParaRPr lang="en-US" altLang="en-US" sz="44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1">
            <a:extLst>
              <a:ext uri="{FF2B5EF4-FFF2-40B4-BE49-F238E27FC236}">
                <a16:creationId xmlns:a16="http://schemas.microsoft.com/office/drawing/2014/main" id="{6003A3CD-819D-4553-9AA2-96779E7D84ED}"/>
              </a:ext>
            </a:extLst>
          </p:cNvPr>
          <p:cNvSpPr>
            <a:spLocks noChangeArrowheads="1"/>
          </p:cNvSpPr>
          <p:nvPr/>
        </p:nvSpPr>
        <p:spPr bwMode="auto">
          <a:xfrm>
            <a:off x="2781300" y="2438400"/>
            <a:ext cx="3581400" cy="3505200"/>
          </a:xfrm>
          <a:prstGeom prst="rect">
            <a:avLst/>
          </a:prstGeom>
          <a:solidFill>
            <a:srgbClr val="002060">
              <a:alpha val="52156"/>
            </a:srgbClr>
          </a:solidFill>
          <a:ln w="9525" algn="ctr">
            <a:solidFill>
              <a:schemeClr val="bg1"/>
            </a:solidFill>
            <a:miter lim="800000"/>
            <a:headEnd/>
            <a:tailEnd/>
          </a:ln>
          <a:effectLst>
            <a:outerShdw dist="28398" dir="12393903" algn="ctr" rotWithShape="0">
              <a:schemeClr val="tx1">
                <a:alpha val="50000"/>
              </a:schemeClr>
            </a:outerShdw>
          </a:effectLst>
        </p:spPr>
        <p:txBody>
          <a:bodyPr anchor="ct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16387" name="Text Box 9">
            <a:extLst>
              <a:ext uri="{FF2B5EF4-FFF2-40B4-BE49-F238E27FC236}">
                <a16:creationId xmlns:a16="http://schemas.microsoft.com/office/drawing/2014/main" id="{2A009094-A111-4E8E-9DF3-216058DC6883}"/>
              </a:ext>
            </a:extLst>
          </p:cNvPr>
          <p:cNvSpPr txBox="1">
            <a:spLocks noChangeArrowheads="1"/>
          </p:cNvSpPr>
          <p:nvPr/>
        </p:nvSpPr>
        <p:spPr bwMode="auto">
          <a:xfrm>
            <a:off x="2743200" y="1524000"/>
            <a:ext cx="35814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fontAlgn="ctr" hangingPunct="1">
              <a:lnSpc>
                <a:spcPct val="180000"/>
              </a:lnSpc>
            </a:pPr>
            <a:r>
              <a:rPr lang="en-US" altLang="en-US" sz="3200">
                <a:solidFill>
                  <a:schemeClr val="bg1"/>
                </a:solidFill>
              </a:rPr>
              <a:t>Who Can Get SSI?</a:t>
            </a:r>
          </a:p>
          <a:p>
            <a:pPr lvl="1" eaLnBrk="1" fontAlgn="ctr" hangingPunct="1">
              <a:lnSpc>
                <a:spcPct val="180000"/>
              </a:lnSpc>
              <a:buClr>
                <a:srgbClr val="BD010A"/>
              </a:buClr>
              <a:buFont typeface="Wingdings" panose="05000000000000000000" pitchFamily="2" charset="2"/>
              <a:buChar char="§"/>
            </a:pPr>
            <a:r>
              <a:rPr lang="en-US" altLang="en-US">
                <a:solidFill>
                  <a:schemeClr val="bg1"/>
                </a:solidFill>
              </a:rPr>
              <a:t> Age 65 or older</a:t>
            </a:r>
          </a:p>
          <a:p>
            <a:pPr lvl="1" eaLnBrk="1" fontAlgn="ctr" hangingPunct="1">
              <a:lnSpc>
                <a:spcPct val="180000"/>
              </a:lnSpc>
              <a:buClr>
                <a:srgbClr val="BD010A"/>
              </a:buClr>
              <a:buFont typeface="Wingdings" panose="05000000000000000000" pitchFamily="2" charset="2"/>
              <a:buChar char="§"/>
            </a:pPr>
            <a:r>
              <a:rPr lang="en-US" altLang="en-US">
                <a:solidFill>
                  <a:schemeClr val="bg1"/>
                </a:solidFill>
              </a:rPr>
              <a:t> Blind - any age</a:t>
            </a:r>
          </a:p>
          <a:p>
            <a:pPr lvl="1" eaLnBrk="1" fontAlgn="ctr" hangingPunct="1">
              <a:lnSpc>
                <a:spcPct val="180000"/>
              </a:lnSpc>
              <a:buClr>
                <a:srgbClr val="BD010A"/>
              </a:buClr>
              <a:buFont typeface="Wingdings" panose="05000000000000000000" pitchFamily="2" charset="2"/>
              <a:buChar char="§"/>
            </a:pPr>
            <a:r>
              <a:rPr lang="en-US" altLang="en-US">
                <a:solidFill>
                  <a:schemeClr val="bg1"/>
                </a:solidFill>
              </a:rPr>
              <a:t> Disabled - any age</a:t>
            </a:r>
          </a:p>
          <a:p>
            <a:pPr lvl="1" eaLnBrk="1" fontAlgn="ctr" hangingPunct="1">
              <a:lnSpc>
                <a:spcPct val="180000"/>
              </a:lnSpc>
              <a:buClr>
                <a:srgbClr val="BD010A"/>
              </a:buClr>
              <a:buFont typeface="Wingdings" panose="05000000000000000000" pitchFamily="2" charset="2"/>
              <a:buChar char="§"/>
            </a:pPr>
            <a:r>
              <a:rPr lang="en-US" altLang="en-US">
                <a:solidFill>
                  <a:schemeClr val="bg1"/>
                </a:solidFill>
              </a:rPr>
              <a:t> Limited income</a:t>
            </a:r>
          </a:p>
          <a:p>
            <a:pPr lvl="1" eaLnBrk="1" fontAlgn="ctr" hangingPunct="1">
              <a:lnSpc>
                <a:spcPct val="180000"/>
              </a:lnSpc>
              <a:buClr>
                <a:srgbClr val="BD010A"/>
              </a:buClr>
              <a:buFont typeface="Wingdings" panose="05000000000000000000" pitchFamily="2" charset="2"/>
              <a:buChar char="§"/>
            </a:pPr>
            <a:r>
              <a:rPr lang="en-US" altLang="en-US">
                <a:solidFill>
                  <a:schemeClr val="bg1"/>
                </a:solidFill>
              </a:rPr>
              <a:t> Limited resources</a:t>
            </a:r>
            <a:endParaRPr lang="en-US" altLang="en-US" sz="3200">
              <a:solidFill>
                <a:schemeClr val="bg1"/>
              </a:solidFill>
            </a:endParaRPr>
          </a:p>
        </p:txBody>
      </p:sp>
      <p:sp>
        <p:nvSpPr>
          <p:cNvPr id="16388" name="Rectangle 22">
            <a:extLst>
              <a:ext uri="{FF2B5EF4-FFF2-40B4-BE49-F238E27FC236}">
                <a16:creationId xmlns:a16="http://schemas.microsoft.com/office/drawing/2014/main" id="{28BA4539-159F-408D-80CE-EDD2F3C19042}"/>
              </a:ext>
            </a:extLst>
          </p:cNvPr>
          <p:cNvSpPr>
            <a:spLocks noChangeArrowheads="1"/>
          </p:cNvSpPr>
          <p:nvPr/>
        </p:nvSpPr>
        <p:spPr bwMode="auto">
          <a:xfrm>
            <a:off x="0" y="349250"/>
            <a:ext cx="9144000" cy="641350"/>
          </a:xfrm>
          <a:prstGeom prst="rect">
            <a:avLst/>
          </a:prstGeom>
          <a:noFill/>
          <a:ln>
            <a:noFill/>
          </a:ln>
          <a:effectLst>
            <a:outerShdw dist="28398" dir="12393903"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600">
                <a:solidFill>
                  <a:schemeClr val="bg1"/>
                </a:solidFill>
              </a:rPr>
              <a:t>Supplemental Security Income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9AA5D91D-FCD9-478E-80C2-9B7DBB1E42BC}"/>
              </a:ext>
            </a:extLst>
          </p:cNvPr>
          <p:cNvSpPr txBox="1">
            <a:spLocks noChangeArrowheads="1"/>
          </p:cNvSpPr>
          <p:nvPr/>
        </p:nvSpPr>
        <p:spPr bwMode="auto">
          <a:xfrm>
            <a:off x="76200" y="411163"/>
            <a:ext cx="9144000" cy="579437"/>
          </a:xfrm>
          <a:prstGeom prst="rect">
            <a:avLst/>
          </a:prstGeom>
          <a:noFill/>
          <a:ln>
            <a:noFill/>
          </a:ln>
          <a:effectLst>
            <a:outerShdw dist="25400" dir="108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r>
              <a:rPr lang="en-US" altLang="en-US" sz="3200">
                <a:solidFill>
                  <a:schemeClr val="bg1"/>
                </a:solidFill>
              </a:rPr>
              <a:t>Are You Eligible to Receive Social Security?</a:t>
            </a:r>
          </a:p>
        </p:txBody>
      </p:sp>
      <p:pic>
        <p:nvPicPr>
          <p:cNvPr id="18435" name="Picture 3">
            <a:extLst>
              <a:ext uri="{FF2B5EF4-FFF2-40B4-BE49-F238E27FC236}">
                <a16:creationId xmlns:a16="http://schemas.microsoft.com/office/drawing/2014/main" id="{5C268CC7-31DC-4F8C-919F-9048052B2BB5}"/>
              </a:ext>
            </a:extLst>
          </p:cNvPr>
          <p:cNvPicPr>
            <a:picLocks noChangeAspect="1" noChangeArrowheads="1"/>
          </p:cNvPicPr>
          <p:nvPr/>
        </p:nvPicPr>
        <p:blipFill>
          <a:blip r:embed="rId3">
            <a:clrChange>
              <a:clrFrom>
                <a:srgbClr val="012358"/>
              </a:clrFrom>
              <a:clrTo>
                <a:srgbClr val="012358">
                  <a:alpha val="0"/>
                </a:srgbClr>
              </a:clrTo>
            </a:clrChange>
            <a:extLst>
              <a:ext uri="{28A0092B-C50C-407E-A947-70E740481C1C}">
                <a14:useLocalDpi xmlns:a14="http://schemas.microsoft.com/office/drawing/2010/main" val="0"/>
              </a:ext>
            </a:extLst>
          </a:blip>
          <a:srcRect/>
          <a:stretch>
            <a:fillRect/>
          </a:stretch>
        </p:blipFill>
        <p:spPr bwMode="auto">
          <a:xfrm>
            <a:off x="5638800" y="1600200"/>
            <a:ext cx="2417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8436" name="Text Box 4">
            <a:extLst>
              <a:ext uri="{FF2B5EF4-FFF2-40B4-BE49-F238E27FC236}">
                <a16:creationId xmlns:a16="http://schemas.microsoft.com/office/drawing/2014/main" id="{CF86367B-44A3-44C0-98A8-777FE6757B06}"/>
              </a:ext>
            </a:extLst>
          </p:cNvPr>
          <p:cNvSpPr txBox="1">
            <a:spLocks noChangeArrowheads="1"/>
          </p:cNvSpPr>
          <p:nvPr/>
        </p:nvSpPr>
        <p:spPr bwMode="auto">
          <a:xfrm>
            <a:off x="990600" y="1981200"/>
            <a:ext cx="7639050" cy="40528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buClr>
                <a:srgbClr val="BD010A"/>
              </a:buClr>
              <a:buFont typeface="Wingdings" panose="05000000000000000000" pitchFamily="2" charset="2"/>
              <a:buChar char="§"/>
            </a:pPr>
            <a:r>
              <a:rPr lang="en-US" altLang="en-US" sz="2800">
                <a:solidFill>
                  <a:schemeClr val="bg1"/>
                </a:solidFill>
              </a:rPr>
              <a:t> Are you old enough?  </a:t>
            </a:r>
          </a:p>
          <a:p>
            <a:pPr lvl="1" eaLnBrk="1" hangingPunct="1">
              <a:buClr>
                <a:srgbClr val="BD010A"/>
              </a:buClr>
              <a:buFont typeface="Wingdings" panose="05000000000000000000" pitchFamily="2" charset="2"/>
              <a:buChar char="§"/>
            </a:pPr>
            <a:r>
              <a:rPr lang="en-US" altLang="en-US" sz="2800">
                <a:solidFill>
                  <a:schemeClr val="bg1"/>
                </a:solidFill>
              </a:rPr>
              <a:t>Age 62</a:t>
            </a:r>
          </a:p>
          <a:p>
            <a:pPr eaLnBrk="1" hangingPunct="1">
              <a:buClr>
                <a:srgbClr val="BD010A"/>
              </a:buClr>
              <a:buFont typeface="Wingdings" panose="05000000000000000000" pitchFamily="2" charset="2"/>
              <a:buChar char="§"/>
            </a:pPr>
            <a:r>
              <a:rPr lang="en-US" altLang="en-US" sz="2800">
                <a:solidFill>
                  <a:schemeClr val="bg1"/>
                </a:solidFill>
              </a:rPr>
              <a:t> Have you worked enough?</a:t>
            </a:r>
          </a:p>
          <a:p>
            <a:pPr lvl="1" eaLnBrk="1" hangingPunct="1">
              <a:buClr>
                <a:srgbClr val="BD010A"/>
              </a:buClr>
              <a:buFont typeface="Wingdings" panose="05000000000000000000" pitchFamily="2" charset="2"/>
              <a:buChar char="§"/>
            </a:pPr>
            <a:r>
              <a:rPr lang="en-US" altLang="en-US" sz="2800">
                <a:solidFill>
                  <a:schemeClr val="bg1"/>
                </a:solidFill>
              </a:rPr>
              <a:t>10 Years (40 Credits)</a:t>
            </a:r>
          </a:p>
          <a:p>
            <a:pPr lvl="1" eaLnBrk="1" hangingPunct="1">
              <a:buClr>
                <a:srgbClr val="BD010A"/>
              </a:buClr>
              <a:buFont typeface="Wingdings" panose="05000000000000000000" pitchFamily="2" charset="2"/>
              <a:buChar char="§"/>
            </a:pPr>
            <a:endParaRPr lang="en-US" altLang="en-US" sz="2800">
              <a:solidFill>
                <a:schemeClr val="bg1"/>
              </a:solidFill>
            </a:endParaRPr>
          </a:p>
          <a:p>
            <a:pPr eaLnBrk="1" hangingPunct="1">
              <a:buClr>
                <a:srgbClr val="BD010A"/>
              </a:buClr>
              <a:buFont typeface="Wingdings" panose="05000000000000000000" pitchFamily="2" charset="2"/>
              <a:buNone/>
            </a:pPr>
            <a:endParaRPr lang="en-US" altLang="en-US">
              <a:solidFill>
                <a:srgbClr val="F8F8F8"/>
              </a:solidFill>
            </a:endParaRPr>
          </a:p>
          <a:p>
            <a:pPr eaLnBrk="1" hangingPunct="1">
              <a:buClr>
                <a:srgbClr val="BD010A"/>
              </a:buClr>
              <a:buFont typeface="Wingdings" panose="05000000000000000000" pitchFamily="2" charset="2"/>
              <a:buNone/>
            </a:pPr>
            <a:r>
              <a:rPr lang="en-US" altLang="en-US">
                <a:solidFill>
                  <a:srgbClr val="F8F8F8"/>
                </a:solidFill>
              </a:rPr>
              <a:t>Example: To earn a credit in 2017, you must earn at least </a:t>
            </a:r>
            <a:r>
              <a:rPr lang="en-US" altLang="en-US" baseline="30000">
                <a:solidFill>
                  <a:srgbClr val="F8F8F8"/>
                </a:solidFill>
              </a:rPr>
              <a:t>$</a:t>
            </a:r>
            <a:r>
              <a:rPr lang="en-US" altLang="en-US">
                <a:solidFill>
                  <a:srgbClr val="F8F8F8"/>
                </a:solidFill>
              </a:rPr>
              <a:t>1,300 (or $5,200 to earn all four.)  Earning 40 credits throughout your working life will qualify you for a retirement benefit.</a:t>
            </a:r>
            <a:endParaRPr lang="en-US" altLang="en-US">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a:extLst>
              <a:ext uri="{FF2B5EF4-FFF2-40B4-BE49-F238E27FC236}">
                <a16:creationId xmlns:a16="http://schemas.microsoft.com/office/drawing/2014/main" id="{FD0F54F0-ED3C-4DC7-8D4A-40E9A31662F6}"/>
              </a:ext>
            </a:extLst>
          </p:cNvPr>
          <p:cNvSpPr txBox="1">
            <a:spLocks noChangeArrowheads="1"/>
          </p:cNvSpPr>
          <p:nvPr/>
        </p:nvSpPr>
        <p:spPr bwMode="auto">
          <a:xfrm>
            <a:off x="0" y="63500"/>
            <a:ext cx="9144000" cy="1079500"/>
          </a:xfrm>
          <a:prstGeom prst="rect">
            <a:avLst/>
          </a:prstGeom>
          <a:noFill/>
          <a:ln>
            <a:noFill/>
          </a:ln>
          <a:effectLst>
            <a:outerShdw dist="25400" dir="108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lnSpc>
                <a:spcPct val="90000"/>
              </a:lnSpc>
            </a:pPr>
            <a:r>
              <a:rPr lang="en-US" altLang="en-US" sz="3600">
                <a:solidFill>
                  <a:schemeClr val="bg1"/>
                </a:solidFill>
              </a:rPr>
              <a:t>In Addition to the Retiree,</a:t>
            </a:r>
          </a:p>
          <a:p>
            <a:pPr algn="ctr" eaLnBrk="1" hangingPunct="1">
              <a:lnSpc>
                <a:spcPct val="90000"/>
              </a:lnSpc>
            </a:pPr>
            <a:r>
              <a:rPr lang="en-US" altLang="en-US" sz="3600">
                <a:solidFill>
                  <a:schemeClr val="bg1"/>
                </a:solidFill>
              </a:rPr>
              <a:t>Who Else Can Get Benefits?</a:t>
            </a:r>
          </a:p>
        </p:txBody>
      </p:sp>
      <p:sp>
        <p:nvSpPr>
          <p:cNvPr id="20483" name="Rectangle 8">
            <a:extLst>
              <a:ext uri="{FF2B5EF4-FFF2-40B4-BE49-F238E27FC236}">
                <a16:creationId xmlns:a16="http://schemas.microsoft.com/office/drawing/2014/main" id="{FB096979-CE76-4B92-AD19-F3F5DCEAD190}"/>
              </a:ext>
            </a:extLst>
          </p:cNvPr>
          <p:cNvSpPr>
            <a:spLocks noChangeArrowheads="1"/>
          </p:cNvSpPr>
          <p:nvPr/>
        </p:nvSpPr>
        <p:spPr bwMode="auto">
          <a:xfrm>
            <a:off x="1371600" y="2362200"/>
            <a:ext cx="6400800" cy="3581400"/>
          </a:xfrm>
          <a:prstGeom prst="rect">
            <a:avLst/>
          </a:prstGeom>
          <a:solidFill>
            <a:srgbClr val="FFFFFF">
              <a:alpha val="12157"/>
            </a:srgbClr>
          </a:solidFill>
          <a:ln w="38100">
            <a:solidFill>
              <a:srgbClr val="BD010A"/>
            </a:solidFill>
            <a:miter lim="800000"/>
            <a:headEnd/>
            <a:tailEnd/>
          </a:ln>
        </p:spPr>
        <p:txBody>
          <a:bodyPr wrap="none" anchor="ct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endParaRPr lang="en-US" altLang="en-US"/>
          </a:p>
        </p:txBody>
      </p:sp>
      <p:sp>
        <p:nvSpPr>
          <p:cNvPr id="20484" name="Rectangle 9">
            <a:extLst>
              <a:ext uri="{FF2B5EF4-FFF2-40B4-BE49-F238E27FC236}">
                <a16:creationId xmlns:a16="http://schemas.microsoft.com/office/drawing/2014/main" id="{9D2A29A0-1047-46DC-997A-4069041A6E91}"/>
              </a:ext>
            </a:extLst>
          </p:cNvPr>
          <p:cNvSpPr>
            <a:spLocks noChangeArrowheads="1"/>
          </p:cNvSpPr>
          <p:nvPr/>
        </p:nvSpPr>
        <p:spPr bwMode="auto">
          <a:xfrm>
            <a:off x="1371600" y="1752600"/>
            <a:ext cx="6400800" cy="609600"/>
          </a:xfrm>
          <a:prstGeom prst="rect">
            <a:avLst/>
          </a:prstGeom>
          <a:solidFill>
            <a:schemeClr val="bg1">
              <a:alpha val="50195"/>
            </a:schemeClr>
          </a:solidFill>
          <a:ln w="38100">
            <a:solidFill>
              <a:srgbClr val="BD010A"/>
            </a:solidFill>
            <a:miter lim="800000"/>
            <a:headEnd/>
            <a:tailEnd/>
          </a:ln>
        </p:spPr>
        <p:txBody>
          <a:bodyPr wrap="none" anchor="ct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endParaRPr lang="en-US" altLang="en-US" sz="1800">
              <a:solidFill>
                <a:srgbClr val="000066"/>
              </a:solidFill>
            </a:endParaRPr>
          </a:p>
        </p:txBody>
      </p:sp>
      <p:sp>
        <p:nvSpPr>
          <p:cNvPr id="20485" name="Rectangle 12">
            <a:extLst>
              <a:ext uri="{FF2B5EF4-FFF2-40B4-BE49-F238E27FC236}">
                <a16:creationId xmlns:a16="http://schemas.microsoft.com/office/drawing/2014/main" id="{A640A95F-9A99-4ACC-920F-E496111D59BB}"/>
              </a:ext>
            </a:extLst>
          </p:cNvPr>
          <p:cNvSpPr>
            <a:spLocks noChangeArrowheads="1"/>
          </p:cNvSpPr>
          <p:nvPr/>
        </p:nvSpPr>
        <p:spPr bwMode="auto">
          <a:xfrm>
            <a:off x="1371600" y="4038600"/>
            <a:ext cx="6400800" cy="609600"/>
          </a:xfrm>
          <a:prstGeom prst="rect">
            <a:avLst/>
          </a:prstGeom>
          <a:solidFill>
            <a:schemeClr val="bg1">
              <a:alpha val="50195"/>
            </a:schemeClr>
          </a:solidFill>
          <a:ln w="38100">
            <a:solidFill>
              <a:srgbClr val="BD010A"/>
            </a:solidFill>
            <a:miter lim="800000"/>
            <a:headEnd/>
            <a:tailEnd/>
          </a:ln>
        </p:spPr>
        <p:txBody>
          <a:bodyPr wrap="none" anchor="ct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endParaRPr lang="en-US" altLang="en-US" sz="1800">
              <a:solidFill>
                <a:srgbClr val="000066"/>
              </a:solidFill>
            </a:endParaRPr>
          </a:p>
        </p:txBody>
      </p:sp>
      <p:sp>
        <p:nvSpPr>
          <p:cNvPr id="20486" name="Text Box 14">
            <a:extLst>
              <a:ext uri="{FF2B5EF4-FFF2-40B4-BE49-F238E27FC236}">
                <a16:creationId xmlns:a16="http://schemas.microsoft.com/office/drawing/2014/main" id="{781943AA-951F-4151-8C4E-0698EDDE6E39}"/>
              </a:ext>
            </a:extLst>
          </p:cNvPr>
          <p:cNvSpPr txBox="1">
            <a:spLocks noChangeArrowheads="1"/>
          </p:cNvSpPr>
          <p:nvPr/>
        </p:nvSpPr>
        <p:spPr bwMode="auto">
          <a:xfrm>
            <a:off x="1676400" y="1754188"/>
            <a:ext cx="617220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DDDDD"/>
                </a:solidFill>
                <a:latin typeface="Times New Roman" panose="02020603050405020304" pitchFamily="18" charset="0"/>
              </a:defRPr>
            </a:lvl1pPr>
            <a:lvl2pPr marL="742950" indent="-285750">
              <a:defRPr sz="2400" b="1">
                <a:solidFill>
                  <a:srgbClr val="DDDDDD"/>
                </a:solidFill>
                <a:latin typeface="Times New Roman" panose="02020603050405020304" pitchFamily="18" charset="0"/>
              </a:defRPr>
            </a:lvl2pPr>
            <a:lvl3pPr marL="1143000" indent="-228600">
              <a:defRPr sz="2400" b="1">
                <a:solidFill>
                  <a:srgbClr val="DDDDDD"/>
                </a:solidFill>
                <a:latin typeface="Times New Roman" panose="02020603050405020304" pitchFamily="18" charset="0"/>
              </a:defRPr>
            </a:lvl3pPr>
            <a:lvl4pPr marL="1600200" indent="-228600">
              <a:defRPr sz="2400" b="1">
                <a:solidFill>
                  <a:srgbClr val="DDDDDD"/>
                </a:solidFill>
                <a:latin typeface="Times New Roman" panose="02020603050405020304" pitchFamily="18" charset="0"/>
              </a:defRPr>
            </a:lvl4pPr>
            <a:lvl5pPr marL="2057400" indent="-22860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r>
              <a:rPr lang="en-US" altLang="en-US" sz="2800">
                <a:solidFill>
                  <a:schemeClr val="bg1"/>
                </a:solidFill>
              </a:rPr>
              <a:t>Your Spouse</a:t>
            </a:r>
          </a:p>
          <a:p>
            <a:pPr eaLnBrk="1" hangingPunct="1">
              <a:spcBef>
                <a:spcPct val="50000"/>
              </a:spcBef>
              <a:buClr>
                <a:srgbClr val="BD010A"/>
              </a:buClr>
              <a:buFont typeface="Wingdings" panose="05000000000000000000" pitchFamily="2" charset="2"/>
              <a:buChar char="§"/>
            </a:pPr>
            <a:r>
              <a:rPr lang="en-US" altLang="en-US">
                <a:solidFill>
                  <a:schemeClr val="bg1"/>
                </a:solidFill>
              </a:rPr>
              <a:t> At age 62</a:t>
            </a:r>
          </a:p>
          <a:p>
            <a:pPr eaLnBrk="1" hangingPunct="1">
              <a:buClr>
                <a:srgbClr val="BD010A"/>
              </a:buClr>
              <a:buFont typeface="Wingdings" panose="05000000000000000000" pitchFamily="2" charset="2"/>
              <a:buChar char="§"/>
            </a:pPr>
            <a:r>
              <a:rPr lang="en-US" altLang="en-US">
                <a:solidFill>
                  <a:schemeClr val="bg1"/>
                </a:solidFill>
              </a:rPr>
              <a:t> At any age if caring for child under 16 </a:t>
            </a:r>
            <a:br>
              <a:rPr lang="en-US" altLang="en-US">
                <a:solidFill>
                  <a:schemeClr val="bg1"/>
                </a:solidFill>
              </a:rPr>
            </a:br>
            <a:r>
              <a:rPr lang="en-US" altLang="en-US">
                <a:solidFill>
                  <a:schemeClr val="bg1"/>
                </a:solidFill>
              </a:rPr>
              <a:t> or disabled</a:t>
            </a:r>
          </a:p>
          <a:p>
            <a:pPr eaLnBrk="1" hangingPunct="1">
              <a:buClr>
                <a:srgbClr val="BD010A"/>
              </a:buClr>
              <a:buFont typeface="Wingdings" panose="05000000000000000000" pitchFamily="2" charset="2"/>
              <a:buChar char="§"/>
            </a:pPr>
            <a:r>
              <a:rPr lang="en-US" altLang="en-US">
                <a:solidFill>
                  <a:schemeClr val="bg1"/>
                </a:solidFill>
              </a:rPr>
              <a:t> Divorced spouses may qualify</a:t>
            </a:r>
          </a:p>
          <a:p>
            <a:pPr eaLnBrk="1" hangingPunct="1">
              <a:spcBef>
                <a:spcPct val="50000"/>
              </a:spcBef>
            </a:pPr>
            <a:r>
              <a:rPr lang="en-US" altLang="en-US" sz="2800">
                <a:solidFill>
                  <a:schemeClr val="bg1"/>
                </a:solidFill>
              </a:rPr>
              <a:t>Your Child</a:t>
            </a:r>
          </a:p>
          <a:p>
            <a:pPr eaLnBrk="1" hangingPunct="1">
              <a:spcBef>
                <a:spcPct val="50000"/>
              </a:spcBef>
              <a:buClr>
                <a:srgbClr val="BD010A"/>
              </a:buClr>
              <a:buFont typeface="Wingdings" panose="05000000000000000000" pitchFamily="2" charset="2"/>
              <a:buChar char="§"/>
            </a:pPr>
            <a:r>
              <a:rPr lang="en-US" altLang="en-US">
                <a:solidFill>
                  <a:schemeClr val="bg1"/>
                </a:solidFill>
              </a:rPr>
              <a:t> Not married under 18</a:t>
            </a:r>
          </a:p>
          <a:p>
            <a:pPr eaLnBrk="1" hangingPunct="1">
              <a:buClr>
                <a:srgbClr val="BD010A"/>
              </a:buClr>
              <a:buFont typeface="Wingdings" panose="05000000000000000000" pitchFamily="2" charset="2"/>
              <a:buNone/>
            </a:pPr>
            <a:r>
              <a:rPr lang="en-US" altLang="en-US" sz="1800" b="0">
                <a:solidFill>
                  <a:schemeClr val="bg1"/>
                </a:solidFill>
              </a:rPr>
              <a:t> (under 19 if still in high school)</a:t>
            </a:r>
          </a:p>
          <a:p>
            <a:pPr eaLnBrk="1" hangingPunct="1">
              <a:buClr>
                <a:srgbClr val="BD010A"/>
              </a:buClr>
              <a:buFont typeface="Wingdings" panose="05000000000000000000" pitchFamily="2" charset="2"/>
              <a:buChar char="§"/>
            </a:pPr>
            <a:r>
              <a:rPr lang="en-US" altLang="en-US">
                <a:solidFill>
                  <a:schemeClr val="bg1"/>
                </a:solidFill>
              </a:rPr>
              <a:t> Not married and disabled before age 22</a:t>
            </a:r>
          </a:p>
          <a:p>
            <a:pPr eaLnBrk="1" hangingPunct="1"/>
            <a:endParaRPr lang="en-US" altLang="en-US" sz="2800">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28398" dir="12393903" algn="ctr" rotWithShape="0">
            <a:schemeClr val="tx1">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28398" dir="12393903" algn="ctr" rotWithShape="0">
            <a:schemeClr val="tx1">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21575</TotalTime>
  <Words>3368</Words>
  <Application>Microsoft Office PowerPoint</Application>
  <PresentationFormat>On-screen Show (4:3)</PresentationFormat>
  <Paragraphs>358</Paragraphs>
  <Slides>33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Times New Roman</vt:lpstr>
      <vt:lpstr>Arial</vt:lpstr>
      <vt:lpstr>Wingdings</vt:lpstr>
      <vt:lpstr>Garamond</vt:lpstr>
      <vt:lpstr>Marlett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Security</vt:lpstr>
      <vt:lpstr>Were you born 1/2/54 or earlier?</vt:lpstr>
      <vt:lpstr>When to File?</vt:lpstr>
      <vt:lpstr>PowerPoint Presentation</vt:lpstr>
      <vt:lpstr>PowerPoint Presentation</vt:lpstr>
      <vt:lpstr>Ask these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Devon Reardon</dc:creator>
  <cp:lastModifiedBy>Southern, Scott</cp:lastModifiedBy>
  <cp:revision>526</cp:revision>
  <cp:lastPrinted>2004-04-02T15:35:59Z</cp:lastPrinted>
  <dcterms:created xsi:type="dcterms:W3CDTF">2004-01-07T19:32:15Z</dcterms:created>
  <dcterms:modified xsi:type="dcterms:W3CDTF">2017-08-31T18:38:12Z</dcterms:modified>
</cp:coreProperties>
</file>