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9" r:id="rId4"/>
    <p:sldId id="299" r:id="rId5"/>
    <p:sldId id="260" r:id="rId6"/>
    <p:sldId id="262" r:id="rId7"/>
    <p:sldId id="275" r:id="rId8"/>
    <p:sldId id="279" r:id="rId9"/>
    <p:sldId id="281" r:id="rId10"/>
    <p:sldId id="283" r:id="rId11"/>
    <p:sldId id="285" r:id="rId12"/>
    <p:sldId id="263" r:id="rId13"/>
    <p:sldId id="287" r:id="rId14"/>
    <p:sldId id="289" r:id="rId15"/>
    <p:sldId id="268" r:id="rId16"/>
    <p:sldId id="291" r:id="rId17"/>
    <p:sldId id="293" r:id="rId18"/>
    <p:sldId id="295" r:id="rId19"/>
    <p:sldId id="296" r:id="rId20"/>
    <p:sldId id="297" r:id="rId21"/>
    <p:sldId id="270" r:id="rId22"/>
    <p:sldId id="269" r:id="rId23"/>
    <p:sldId id="271" r:id="rId24"/>
    <p:sldId id="273" r:id="rId25"/>
    <p:sldId id="272" r:id="rId26"/>
    <p:sldId id="274" r:id="rId27"/>
    <p:sldId id="308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D530D-B1BE-2741-B7FE-33939904E1D9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D998B3-819E-AF46-B244-47085C440FE3}">
      <dgm:prSet custT="1"/>
      <dgm:spPr/>
      <dgm:t>
        <a:bodyPr/>
        <a:lstStyle/>
        <a:p>
          <a:pPr rtl="0"/>
          <a:r>
            <a:rPr lang="en-US" sz="6000" b="1" dirty="0">
              <a:latin typeface="Helvetica Neue"/>
              <a:cs typeface="Helvetica Neue"/>
            </a:rPr>
            <a:t>Will</a:t>
          </a:r>
          <a:endParaRPr lang="en-US" sz="3200" b="1" dirty="0">
            <a:latin typeface="Helvetica Neue"/>
            <a:cs typeface="Helvetica Neue"/>
          </a:endParaRPr>
        </a:p>
      </dgm:t>
    </dgm:pt>
    <dgm:pt modelId="{EE9A04DE-0C66-EF48-B979-E2716B691AC0}" type="parTrans" cxnId="{93C57E99-BF98-6B4F-8956-EB3AAB63BDD1}">
      <dgm:prSet/>
      <dgm:spPr/>
      <dgm:t>
        <a:bodyPr/>
        <a:lstStyle/>
        <a:p>
          <a:endParaRPr lang="en-US"/>
        </a:p>
      </dgm:t>
    </dgm:pt>
    <dgm:pt modelId="{B9158285-22E2-B94B-959D-B788E8EA2125}" type="sibTrans" cxnId="{93C57E99-BF98-6B4F-8956-EB3AAB63BDD1}">
      <dgm:prSet/>
      <dgm:spPr/>
      <dgm:t>
        <a:bodyPr/>
        <a:lstStyle/>
        <a:p>
          <a:endParaRPr lang="en-US"/>
        </a:p>
      </dgm:t>
    </dgm:pt>
    <dgm:pt modelId="{5BDF5DE9-47CC-714B-8809-305F132D1DD1}" type="pres">
      <dgm:prSet presAssocID="{3CFD530D-B1BE-2741-B7FE-33939904E1D9}" presName="cycle" presStyleCnt="0">
        <dgm:presLayoutVars>
          <dgm:dir/>
          <dgm:resizeHandles val="exact"/>
        </dgm:presLayoutVars>
      </dgm:prSet>
      <dgm:spPr/>
    </dgm:pt>
    <dgm:pt modelId="{D14CCA2E-E847-B540-885E-88FB56E5AE99}" type="pres">
      <dgm:prSet presAssocID="{FFD998B3-819E-AF46-B244-47085C440FE3}" presName="node" presStyleLbl="node1" presStyleIdx="0" presStyleCnt="1" custRadScaleRad="100070" custRadScaleInc="596">
        <dgm:presLayoutVars>
          <dgm:bulletEnabled val="1"/>
        </dgm:presLayoutVars>
      </dgm:prSet>
      <dgm:spPr/>
    </dgm:pt>
  </dgm:ptLst>
  <dgm:cxnLst>
    <dgm:cxn modelId="{93C57E99-BF98-6B4F-8956-EB3AAB63BDD1}" srcId="{3CFD530D-B1BE-2741-B7FE-33939904E1D9}" destId="{FFD998B3-819E-AF46-B244-47085C440FE3}" srcOrd="0" destOrd="0" parTransId="{EE9A04DE-0C66-EF48-B979-E2716B691AC0}" sibTransId="{B9158285-22E2-B94B-959D-B788E8EA2125}"/>
    <dgm:cxn modelId="{970B79B5-2A26-488A-845C-F74FE1DA3440}" type="presOf" srcId="{3CFD530D-B1BE-2741-B7FE-33939904E1D9}" destId="{5BDF5DE9-47CC-714B-8809-305F132D1DD1}" srcOrd="0" destOrd="0" presId="urn:microsoft.com/office/officeart/2005/8/layout/cycle2"/>
    <dgm:cxn modelId="{F80821F9-C09B-4455-9096-D2DDCB0F53A6}" type="presOf" srcId="{FFD998B3-819E-AF46-B244-47085C440FE3}" destId="{D14CCA2E-E847-B540-885E-88FB56E5AE99}" srcOrd="0" destOrd="0" presId="urn:microsoft.com/office/officeart/2005/8/layout/cycle2"/>
    <dgm:cxn modelId="{78F0A0F0-0E32-4092-AA5D-3C51316194B3}" type="presParOf" srcId="{5BDF5DE9-47CC-714B-8809-305F132D1DD1}" destId="{D14CCA2E-E847-B540-885E-88FB56E5AE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A5FA8-C6C0-2A49-A425-E6C0EF560C7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3F6C2-711A-4E40-A49F-AF7A42CE2397}">
      <dgm:prSet custT="1"/>
      <dgm:spPr/>
      <dgm:t>
        <a:bodyPr/>
        <a:lstStyle/>
        <a:p>
          <a:pPr rtl="0"/>
          <a:r>
            <a:rPr lang="en-US" sz="2400" b="1" dirty="0">
              <a:latin typeface="Helvetica Neue"/>
              <a:cs typeface="Helvetica Neue"/>
            </a:rPr>
            <a:t>Power of </a:t>
          </a:r>
          <a:br>
            <a:rPr lang="en-US" sz="2400" b="1" dirty="0">
              <a:latin typeface="Helvetica Neue"/>
              <a:cs typeface="Helvetica Neue"/>
            </a:rPr>
          </a:br>
          <a:r>
            <a:rPr lang="en-US" sz="2400" b="1" dirty="0">
              <a:latin typeface="Helvetica Neue"/>
              <a:cs typeface="Helvetica Neue"/>
            </a:rPr>
            <a:t>Attorney </a:t>
          </a:r>
          <a:endParaRPr lang="en-US" sz="900" b="1" dirty="0">
            <a:latin typeface="Helvetica Neue"/>
            <a:cs typeface="Helvetica Neue"/>
          </a:endParaRPr>
        </a:p>
        <a:p>
          <a:pPr rtl="0"/>
          <a:r>
            <a:rPr lang="en-US" sz="1500" dirty="0">
              <a:latin typeface="Helvetica Neue"/>
              <a:cs typeface="Helvetica Neue"/>
            </a:rPr>
            <a:t>Maryland Statutory Power of Attorney </a:t>
          </a:r>
        </a:p>
        <a:p>
          <a:pPr rtl="0"/>
          <a:r>
            <a:rPr lang="en-US" sz="1500" dirty="0">
              <a:latin typeface="Helvetica Neue"/>
              <a:cs typeface="Helvetica Neue"/>
            </a:rPr>
            <a:t>Supplemental General Power of Attorney</a:t>
          </a:r>
        </a:p>
      </dgm:t>
    </dgm:pt>
    <dgm:pt modelId="{FA8D3F96-9397-0F49-A5D7-305362458308}" type="parTrans" cxnId="{B7CAE935-956E-0343-B27E-0EB546590BD6}">
      <dgm:prSet/>
      <dgm:spPr/>
      <dgm:t>
        <a:bodyPr/>
        <a:lstStyle/>
        <a:p>
          <a:endParaRPr lang="en-US"/>
        </a:p>
      </dgm:t>
    </dgm:pt>
    <dgm:pt modelId="{44BEA208-E712-5E4E-8F60-1B960C605D1B}" type="sibTrans" cxnId="{B7CAE935-956E-0343-B27E-0EB546590BD6}">
      <dgm:prSet/>
      <dgm:spPr/>
      <dgm:t>
        <a:bodyPr/>
        <a:lstStyle/>
        <a:p>
          <a:endParaRPr lang="en-US"/>
        </a:p>
      </dgm:t>
    </dgm:pt>
    <dgm:pt modelId="{D77E33FA-50D7-F44E-B317-7EF056724477}" type="pres">
      <dgm:prSet presAssocID="{189A5FA8-C6C0-2A49-A425-E6C0EF560C74}" presName="cycle" presStyleCnt="0">
        <dgm:presLayoutVars>
          <dgm:dir/>
          <dgm:resizeHandles val="exact"/>
        </dgm:presLayoutVars>
      </dgm:prSet>
      <dgm:spPr/>
    </dgm:pt>
    <dgm:pt modelId="{2F801085-12C2-8640-8D89-C33AF4D37C43}" type="pres">
      <dgm:prSet presAssocID="{BB63F6C2-711A-4E40-A49F-AF7A42CE2397}" presName="node" presStyleLbl="node1" presStyleIdx="0" presStyleCnt="1" custRadScaleRad="105287" custRadScaleInc="192">
        <dgm:presLayoutVars>
          <dgm:bulletEnabled val="1"/>
        </dgm:presLayoutVars>
      </dgm:prSet>
      <dgm:spPr/>
    </dgm:pt>
  </dgm:ptLst>
  <dgm:cxnLst>
    <dgm:cxn modelId="{297F7904-6CB1-4695-9428-A9122570B4F3}" type="presOf" srcId="{189A5FA8-C6C0-2A49-A425-E6C0EF560C74}" destId="{D77E33FA-50D7-F44E-B317-7EF056724477}" srcOrd="0" destOrd="0" presId="urn:microsoft.com/office/officeart/2005/8/layout/cycle2"/>
    <dgm:cxn modelId="{B7CAE935-956E-0343-B27E-0EB546590BD6}" srcId="{189A5FA8-C6C0-2A49-A425-E6C0EF560C74}" destId="{BB63F6C2-711A-4E40-A49F-AF7A42CE2397}" srcOrd="0" destOrd="0" parTransId="{FA8D3F96-9397-0F49-A5D7-305362458308}" sibTransId="{44BEA208-E712-5E4E-8F60-1B960C605D1B}"/>
    <dgm:cxn modelId="{83B6B7E0-8BD9-4C32-8A8F-8F1C2BB71358}" type="presOf" srcId="{BB63F6C2-711A-4E40-A49F-AF7A42CE2397}" destId="{2F801085-12C2-8640-8D89-C33AF4D37C43}" srcOrd="0" destOrd="0" presId="urn:microsoft.com/office/officeart/2005/8/layout/cycle2"/>
    <dgm:cxn modelId="{3F865A3F-7DCC-477A-92F7-F651867FA244}" type="presParOf" srcId="{D77E33FA-50D7-F44E-B317-7EF056724477}" destId="{2F801085-12C2-8640-8D89-C33AF4D37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A5FA8-C6C0-2A49-A425-E6C0EF560C7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3F6C2-711A-4E40-A49F-AF7A42CE2397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2400" b="1" dirty="0">
              <a:latin typeface="Helvetica Neue"/>
              <a:cs typeface="Helvetica Neue"/>
            </a:rPr>
            <a:t>Advance Medical Directive</a:t>
          </a:r>
        </a:p>
        <a:p>
          <a:pPr rtl="0">
            <a:spcAft>
              <a:spcPct val="35000"/>
            </a:spcAft>
          </a:pPr>
          <a:r>
            <a:rPr lang="en-US" sz="1500" dirty="0">
              <a:latin typeface="Helvetica Neue"/>
              <a:cs typeface="Helvetica Neue"/>
            </a:rPr>
            <a:t>MOLST</a:t>
          </a:r>
        </a:p>
        <a:p>
          <a:pPr rtl="0">
            <a:spcAft>
              <a:spcPts val="72"/>
            </a:spcAft>
          </a:pPr>
          <a:r>
            <a:rPr lang="en-US" sz="1500" dirty="0">
              <a:latin typeface="Helvetica Neue"/>
              <a:cs typeface="Helvetica Neue"/>
            </a:rPr>
            <a:t>Health Care Decision Making Worksheet</a:t>
          </a:r>
        </a:p>
      </dgm:t>
    </dgm:pt>
    <dgm:pt modelId="{FA8D3F96-9397-0F49-A5D7-305362458308}" type="parTrans" cxnId="{B7CAE935-956E-0343-B27E-0EB546590BD6}">
      <dgm:prSet/>
      <dgm:spPr/>
      <dgm:t>
        <a:bodyPr/>
        <a:lstStyle/>
        <a:p>
          <a:endParaRPr lang="en-US"/>
        </a:p>
      </dgm:t>
    </dgm:pt>
    <dgm:pt modelId="{44BEA208-E712-5E4E-8F60-1B960C605D1B}" type="sibTrans" cxnId="{B7CAE935-956E-0343-B27E-0EB546590BD6}">
      <dgm:prSet/>
      <dgm:spPr/>
      <dgm:t>
        <a:bodyPr/>
        <a:lstStyle/>
        <a:p>
          <a:endParaRPr lang="en-US"/>
        </a:p>
      </dgm:t>
    </dgm:pt>
    <dgm:pt modelId="{D77E33FA-50D7-F44E-B317-7EF056724477}" type="pres">
      <dgm:prSet presAssocID="{189A5FA8-C6C0-2A49-A425-E6C0EF560C74}" presName="cycle" presStyleCnt="0">
        <dgm:presLayoutVars>
          <dgm:dir/>
          <dgm:resizeHandles val="exact"/>
        </dgm:presLayoutVars>
      </dgm:prSet>
      <dgm:spPr/>
    </dgm:pt>
    <dgm:pt modelId="{2F801085-12C2-8640-8D89-C33AF4D37C43}" type="pres">
      <dgm:prSet presAssocID="{BB63F6C2-711A-4E40-A49F-AF7A42CE2397}" presName="node" presStyleLbl="node1" presStyleIdx="0" presStyleCnt="1" custRadScaleRad="102218" custRadScaleInc="384">
        <dgm:presLayoutVars>
          <dgm:bulletEnabled val="1"/>
        </dgm:presLayoutVars>
      </dgm:prSet>
      <dgm:spPr/>
    </dgm:pt>
  </dgm:ptLst>
  <dgm:cxnLst>
    <dgm:cxn modelId="{B7CAE935-956E-0343-B27E-0EB546590BD6}" srcId="{189A5FA8-C6C0-2A49-A425-E6C0EF560C74}" destId="{BB63F6C2-711A-4E40-A49F-AF7A42CE2397}" srcOrd="0" destOrd="0" parTransId="{FA8D3F96-9397-0F49-A5D7-305362458308}" sibTransId="{44BEA208-E712-5E4E-8F60-1B960C605D1B}"/>
    <dgm:cxn modelId="{7BECDE39-26A0-4BC7-848E-E20A18E6ABDE}" type="presOf" srcId="{189A5FA8-C6C0-2A49-A425-E6C0EF560C74}" destId="{D77E33FA-50D7-F44E-B317-7EF056724477}" srcOrd="0" destOrd="0" presId="urn:microsoft.com/office/officeart/2005/8/layout/cycle2"/>
    <dgm:cxn modelId="{EFE1D9CD-31C6-4DCE-9E2B-580F4772C73F}" type="presOf" srcId="{BB63F6C2-711A-4E40-A49F-AF7A42CE2397}" destId="{2F801085-12C2-8640-8D89-C33AF4D37C43}" srcOrd="0" destOrd="0" presId="urn:microsoft.com/office/officeart/2005/8/layout/cycle2"/>
    <dgm:cxn modelId="{512FBA19-9F4B-4924-A4A7-9D43610819CE}" type="presParOf" srcId="{D77E33FA-50D7-F44E-B317-7EF056724477}" destId="{2F801085-12C2-8640-8D89-C33AF4D37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A5FA8-C6C0-2A49-A425-E6C0EF560C7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3F6C2-711A-4E40-A49F-AF7A42CE2397}">
      <dgm:prSet custT="1"/>
      <dgm:spPr/>
      <dgm:t>
        <a:bodyPr vert="horz"/>
        <a:lstStyle/>
        <a:p>
          <a:pPr algn="ctr" rtl="0">
            <a:spcAft>
              <a:spcPts val="156"/>
            </a:spcAft>
          </a:pPr>
          <a:r>
            <a:rPr lang="en-US" sz="1800" b="1" dirty="0">
              <a:latin typeface="Helvetica Neue"/>
              <a:cs typeface="Helvetica Neue"/>
            </a:rPr>
            <a:t>Pour-Over Will</a:t>
          </a:r>
        </a:p>
      </dgm:t>
    </dgm:pt>
    <dgm:pt modelId="{FA8D3F96-9397-0F49-A5D7-305362458308}" type="parTrans" cxnId="{B7CAE935-956E-0343-B27E-0EB546590BD6}">
      <dgm:prSet/>
      <dgm:spPr/>
      <dgm:t>
        <a:bodyPr/>
        <a:lstStyle/>
        <a:p>
          <a:endParaRPr lang="en-US"/>
        </a:p>
      </dgm:t>
    </dgm:pt>
    <dgm:pt modelId="{44BEA208-E712-5E4E-8F60-1B960C605D1B}" type="sibTrans" cxnId="{B7CAE935-956E-0343-B27E-0EB546590BD6}">
      <dgm:prSet/>
      <dgm:spPr/>
      <dgm:t>
        <a:bodyPr/>
        <a:lstStyle/>
        <a:p>
          <a:endParaRPr lang="en-US"/>
        </a:p>
      </dgm:t>
    </dgm:pt>
    <dgm:pt modelId="{D77E33FA-50D7-F44E-B317-7EF056724477}" type="pres">
      <dgm:prSet presAssocID="{189A5FA8-C6C0-2A49-A425-E6C0EF560C74}" presName="cycle" presStyleCnt="0">
        <dgm:presLayoutVars>
          <dgm:dir/>
          <dgm:resizeHandles val="exact"/>
        </dgm:presLayoutVars>
      </dgm:prSet>
      <dgm:spPr/>
    </dgm:pt>
    <dgm:pt modelId="{2F801085-12C2-8640-8D89-C33AF4D37C43}" type="pres">
      <dgm:prSet presAssocID="{BB63F6C2-711A-4E40-A49F-AF7A42CE2397}" presName="node" presStyleLbl="node1" presStyleIdx="0" presStyleCnt="1" custRadScaleRad="98318" custRadScaleInc="2244">
        <dgm:presLayoutVars>
          <dgm:bulletEnabled val="1"/>
        </dgm:presLayoutVars>
      </dgm:prSet>
      <dgm:spPr/>
    </dgm:pt>
  </dgm:ptLst>
  <dgm:cxnLst>
    <dgm:cxn modelId="{B7CAE935-956E-0343-B27E-0EB546590BD6}" srcId="{189A5FA8-C6C0-2A49-A425-E6C0EF560C74}" destId="{BB63F6C2-711A-4E40-A49F-AF7A42CE2397}" srcOrd="0" destOrd="0" parTransId="{FA8D3F96-9397-0F49-A5D7-305362458308}" sibTransId="{44BEA208-E712-5E4E-8F60-1B960C605D1B}"/>
    <dgm:cxn modelId="{D3A1C493-1986-4EEF-9B80-CCF34AF53F9D}" type="presOf" srcId="{189A5FA8-C6C0-2A49-A425-E6C0EF560C74}" destId="{D77E33FA-50D7-F44E-B317-7EF056724477}" srcOrd="0" destOrd="0" presId="urn:microsoft.com/office/officeart/2005/8/layout/cycle2"/>
    <dgm:cxn modelId="{CA0984B8-3AD6-477F-A3D8-AA66A5255B53}" type="presOf" srcId="{BB63F6C2-711A-4E40-A49F-AF7A42CE2397}" destId="{2F801085-12C2-8640-8D89-C33AF4D37C43}" srcOrd="0" destOrd="0" presId="urn:microsoft.com/office/officeart/2005/8/layout/cycle2"/>
    <dgm:cxn modelId="{388550F4-220D-4466-B8CD-1666CB9B5E2B}" type="presParOf" srcId="{D77E33FA-50D7-F44E-B317-7EF056724477}" destId="{2F801085-12C2-8640-8D89-C33AF4D37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9A5FA8-C6C0-2A49-A425-E6C0EF560C7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3F6C2-711A-4E40-A49F-AF7A42CE2397}">
      <dgm:prSet custT="1"/>
      <dgm:spPr/>
      <dgm:t>
        <a:bodyPr vert="horz"/>
        <a:lstStyle/>
        <a:p>
          <a:pPr algn="ctr" rtl="0">
            <a:spcAft>
              <a:spcPts val="156"/>
            </a:spcAft>
          </a:pPr>
          <a:r>
            <a:rPr lang="en-US" sz="1800" b="1" spc="-150" dirty="0">
              <a:latin typeface="Helvetica Neue"/>
              <a:cs typeface="Helvetica Neue"/>
            </a:rPr>
            <a:t>Power of Attorney</a:t>
          </a:r>
        </a:p>
      </dgm:t>
    </dgm:pt>
    <dgm:pt modelId="{FA8D3F96-9397-0F49-A5D7-305362458308}" type="parTrans" cxnId="{B7CAE935-956E-0343-B27E-0EB546590BD6}">
      <dgm:prSet/>
      <dgm:spPr/>
      <dgm:t>
        <a:bodyPr/>
        <a:lstStyle/>
        <a:p>
          <a:endParaRPr lang="en-US"/>
        </a:p>
      </dgm:t>
    </dgm:pt>
    <dgm:pt modelId="{44BEA208-E712-5E4E-8F60-1B960C605D1B}" type="sibTrans" cxnId="{B7CAE935-956E-0343-B27E-0EB546590BD6}">
      <dgm:prSet/>
      <dgm:spPr/>
      <dgm:t>
        <a:bodyPr/>
        <a:lstStyle/>
        <a:p>
          <a:endParaRPr lang="en-US"/>
        </a:p>
      </dgm:t>
    </dgm:pt>
    <dgm:pt modelId="{D77E33FA-50D7-F44E-B317-7EF056724477}" type="pres">
      <dgm:prSet presAssocID="{189A5FA8-C6C0-2A49-A425-E6C0EF560C74}" presName="cycle" presStyleCnt="0">
        <dgm:presLayoutVars>
          <dgm:dir/>
          <dgm:resizeHandles val="exact"/>
        </dgm:presLayoutVars>
      </dgm:prSet>
      <dgm:spPr/>
    </dgm:pt>
    <dgm:pt modelId="{2F801085-12C2-8640-8D89-C33AF4D37C43}" type="pres">
      <dgm:prSet presAssocID="{BB63F6C2-711A-4E40-A49F-AF7A42CE2397}" presName="node" presStyleLbl="node1" presStyleIdx="0" presStyleCnt="1" custRadScaleRad="93214" custRadScaleInc="2">
        <dgm:presLayoutVars>
          <dgm:bulletEnabled val="1"/>
        </dgm:presLayoutVars>
      </dgm:prSet>
      <dgm:spPr/>
    </dgm:pt>
  </dgm:ptLst>
  <dgm:cxnLst>
    <dgm:cxn modelId="{B7CAE935-956E-0343-B27E-0EB546590BD6}" srcId="{189A5FA8-C6C0-2A49-A425-E6C0EF560C74}" destId="{BB63F6C2-711A-4E40-A49F-AF7A42CE2397}" srcOrd="0" destOrd="0" parTransId="{FA8D3F96-9397-0F49-A5D7-305362458308}" sibTransId="{44BEA208-E712-5E4E-8F60-1B960C605D1B}"/>
    <dgm:cxn modelId="{EEBD753C-9FBB-4282-A42D-84D78AC773D1}" type="presOf" srcId="{189A5FA8-C6C0-2A49-A425-E6C0EF560C74}" destId="{D77E33FA-50D7-F44E-B317-7EF056724477}" srcOrd="0" destOrd="0" presId="urn:microsoft.com/office/officeart/2005/8/layout/cycle2"/>
    <dgm:cxn modelId="{B7CADAAD-76D8-412B-8E6B-4D759601D086}" type="presOf" srcId="{BB63F6C2-711A-4E40-A49F-AF7A42CE2397}" destId="{2F801085-12C2-8640-8D89-C33AF4D37C43}" srcOrd="0" destOrd="0" presId="urn:microsoft.com/office/officeart/2005/8/layout/cycle2"/>
    <dgm:cxn modelId="{2219E9C6-2BB9-410F-AD73-2E100E99BAD7}" type="presParOf" srcId="{D77E33FA-50D7-F44E-B317-7EF056724477}" destId="{2F801085-12C2-8640-8D89-C33AF4D37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9A5FA8-C6C0-2A49-A425-E6C0EF560C7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3F6C2-711A-4E40-A49F-AF7A42CE2397}">
      <dgm:prSet custT="1"/>
      <dgm:spPr/>
      <dgm:t>
        <a:bodyPr vert="horz"/>
        <a:lstStyle/>
        <a:p>
          <a:pPr algn="ctr" rtl="0">
            <a:spcAft>
              <a:spcPts val="6756"/>
            </a:spcAft>
          </a:pPr>
          <a:r>
            <a:rPr lang="en-US" sz="1800" b="1" spc="-150" dirty="0">
              <a:latin typeface="Helvetica Neue"/>
              <a:cs typeface="Helvetica Neue"/>
            </a:rPr>
            <a:t>Advance Medical Directive</a:t>
          </a:r>
        </a:p>
      </dgm:t>
    </dgm:pt>
    <dgm:pt modelId="{FA8D3F96-9397-0F49-A5D7-305362458308}" type="parTrans" cxnId="{B7CAE935-956E-0343-B27E-0EB546590BD6}">
      <dgm:prSet/>
      <dgm:spPr/>
      <dgm:t>
        <a:bodyPr/>
        <a:lstStyle/>
        <a:p>
          <a:endParaRPr lang="en-US"/>
        </a:p>
      </dgm:t>
    </dgm:pt>
    <dgm:pt modelId="{44BEA208-E712-5E4E-8F60-1B960C605D1B}" type="sibTrans" cxnId="{B7CAE935-956E-0343-B27E-0EB546590BD6}">
      <dgm:prSet/>
      <dgm:spPr/>
      <dgm:t>
        <a:bodyPr/>
        <a:lstStyle/>
        <a:p>
          <a:endParaRPr lang="en-US"/>
        </a:p>
      </dgm:t>
    </dgm:pt>
    <dgm:pt modelId="{D77E33FA-50D7-F44E-B317-7EF056724477}" type="pres">
      <dgm:prSet presAssocID="{189A5FA8-C6C0-2A49-A425-E6C0EF560C74}" presName="cycle" presStyleCnt="0">
        <dgm:presLayoutVars>
          <dgm:dir/>
          <dgm:resizeHandles val="exact"/>
        </dgm:presLayoutVars>
      </dgm:prSet>
      <dgm:spPr/>
    </dgm:pt>
    <dgm:pt modelId="{2F801085-12C2-8640-8D89-C33AF4D37C43}" type="pres">
      <dgm:prSet presAssocID="{BB63F6C2-711A-4E40-A49F-AF7A42CE2397}" presName="node" presStyleLbl="node1" presStyleIdx="0" presStyleCnt="1" custRadScaleRad="97342" custRadScaleInc="4">
        <dgm:presLayoutVars>
          <dgm:bulletEnabled val="1"/>
        </dgm:presLayoutVars>
      </dgm:prSet>
      <dgm:spPr/>
    </dgm:pt>
  </dgm:ptLst>
  <dgm:cxnLst>
    <dgm:cxn modelId="{B7CAE935-956E-0343-B27E-0EB546590BD6}" srcId="{189A5FA8-C6C0-2A49-A425-E6C0EF560C74}" destId="{BB63F6C2-711A-4E40-A49F-AF7A42CE2397}" srcOrd="0" destOrd="0" parTransId="{FA8D3F96-9397-0F49-A5D7-305362458308}" sibTransId="{44BEA208-E712-5E4E-8F60-1B960C605D1B}"/>
    <dgm:cxn modelId="{C806FE5B-53F6-4751-A051-A299DE343452}" type="presOf" srcId="{BB63F6C2-711A-4E40-A49F-AF7A42CE2397}" destId="{2F801085-12C2-8640-8D89-C33AF4D37C43}" srcOrd="0" destOrd="0" presId="urn:microsoft.com/office/officeart/2005/8/layout/cycle2"/>
    <dgm:cxn modelId="{6E4D78A5-873D-46B8-9F79-9854F0967046}" type="presOf" srcId="{189A5FA8-C6C0-2A49-A425-E6C0EF560C74}" destId="{D77E33FA-50D7-F44E-B317-7EF056724477}" srcOrd="0" destOrd="0" presId="urn:microsoft.com/office/officeart/2005/8/layout/cycle2"/>
    <dgm:cxn modelId="{543BC6E9-651F-424D-A6C9-E4A3AE08E3C2}" type="presParOf" srcId="{D77E33FA-50D7-F44E-B317-7EF056724477}" destId="{2F801085-12C2-8640-8D89-C33AF4D37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9A5FA8-C6C0-2A49-A425-E6C0EF560C7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3F6C2-711A-4E40-A49F-AF7A42CE2397}">
      <dgm:prSet custT="1"/>
      <dgm:spPr/>
      <dgm:t>
        <a:bodyPr/>
        <a:lstStyle/>
        <a:p>
          <a:pPr algn="ctr" rtl="0">
            <a:spcAft>
              <a:spcPts val="6756"/>
            </a:spcAft>
          </a:pPr>
          <a:r>
            <a:rPr lang="en-US" sz="1800" b="1" spc="0" dirty="0">
              <a:latin typeface="Helvetica Neue"/>
              <a:cs typeface="Helvetica Neue"/>
            </a:rPr>
            <a:t>Assign-</a:t>
          </a:r>
          <a:r>
            <a:rPr lang="en-US" sz="1800" b="1" spc="0" dirty="0" err="1">
              <a:latin typeface="Helvetica Neue"/>
              <a:cs typeface="Helvetica Neue"/>
            </a:rPr>
            <a:t>ments</a:t>
          </a:r>
          <a:endParaRPr lang="en-US" sz="1800" b="1" spc="0" dirty="0">
            <a:latin typeface="Helvetica Neue"/>
            <a:cs typeface="Helvetica Neue"/>
          </a:endParaRPr>
        </a:p>
      </dgm:t>
    </dgm:pt>
    <dgm:pt modelId="{FA8D3F96-9397-0F49-A5D7-305362458308}" type="parTrans" cxnId="{B7CAE935-956E-0343-B27E-0EB546590BD6}">
      <dgm:prSet/>
      <dgm:spPr/>
      <dgm:t>
        <a:bodyPr/>
        <a:lstStyle/>
        <a:p>
          <a:endParaRPr lang="en-US"/>
        </a:p>
      </dgm:t>
    </dgm:pt>
    <dgm:pt modelId="{44BEA208-E712-5E4E-8F60-1B960C605D1B}" type="sibTrans" cxnId="{B7CAE935-956E-0343-B27E-0EB546590BD6}">
      <dgm:prSet/>
      <dgm:spPr/>
      <dgm:t>
        <a:bodyPr/>
        <a:lstStyle/>
        <a:p>
          <a:endParaRPr lang="en-US"/>
        </a:p>
      </dgm:t>
    </dgm:pt>
    <dgm:pt modelId="{D77E33FA-50D7-F44E-B317-7EF056724477}" type="pres">
      <dgm:prSet presAssocID="{189A5FA8-C6C0-2A49-A425-E6C0EF560C74}" presName="cycle" presStyleCnt="0">
        <dgm:presLayoutVars>
          <dgm:dir/>
          <dgm:resizeHandles val="exact"/>
        </dgm:presLayoutVars>
      </dgm:prSet>
      <dgm:spPr/>
    </dgm:pt>
    <dgm:pt modelId="{2F801085-12C2-8640-8D89-C33AF4D37C43}" type="pres">
      <dgm:prSet presAssocID="{BB63F6C2-711A-4E40-A49F-AF7A42CE2397}" presName="node" presStyleLbl="node1" presStyleIdx="0" presStyleCnt="1" custRadScaleRad="90397" custRadScaleInc="4">
        <dgm:presLayoutVars>
          <dgm:bulletEnabled val="1"/>
        </dgm:presLayoutVars>
      </dgm:prSet>
      <dgm:spPr/>
    </dgm:pt>
  </dgm:ptLst>
  <dgm:cxnLst>
    <dgm:cxn modelId="{B7CAE935-956E-0343-B27E-0EB546590BD6}" srcId="{189A5FA8-C6C0-2A49-A425-E6C0EF560C74}" destId="{BB63F6C2-711A-4E40-A49F-AF7A42CE2397}" srcOrd="0" destOrd="0" parTransId="{FA8D3F96-9397-0F49-A5D7-305362458308}" sibTransId="{44BEA208-E712-5E4E-8F60-1B960C605D1B}"/>
    <dgm:cxn modelId="{FE40544D-6B3E-4F37-9021-813F0516BE9B}" type="presOf" srcId="{189A5FA8-C6C0-2A49-A425-E6C0EF560C74}" destId="{D77E33FA-50D7-F44E-B317-7EF056724477}" srcOrd="0" destOrd="0" presId="urn:microsoft.com/office/officeart/2005/8/layout/cycle2"/>
    <dgm:cxn modelId="{69202C79-B735-4223-A23B-22003398085C}" type="presOf" srcId="{BB63F6C2-711A-4E40-A49F-AF7A42CE2397}" destId="{2F801085-12C2-8640-8D89-C33AF4D37C43}" srcOrd="0" destOrd="0" presId="urn:microsoft.com/office/officeart/2005/8/layout/cycle2"/>
    <dgm:cxn modelId="{E3826D60-FBC7-4650-A352-1BA5E284144F}" type="presParOf" srcId="{D77E33FA-50D7-F44E-B317-7EF056724477}" destId="{2F801085-12C2-8640-8D89-C33AF4D37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CCA2E-E847-B540-885E-88FB56E5AE99}">
      <dsp:nvSpPr>
        <dsp:cNvPr id="0" name=""/>
        <dsp:cNvSpPr/>
      </dsp:nvSpPr>
      <dsp:spPr>
        <a:xfrm>
          <a:off x="0" y="114611"/>
          <a:ext cx="3962400" cy="3962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latin typeface="Helvetica Neue"/>
              <a:cs typeface="Helvetica Neue"/>
            </a:rPr>
            <a:t>Will</a:t>
          </a:r>
          <a:endParaRPr lang="en-US" sz="3200" b="1" kern="1200" dirty="0">
            <a:latin typeface="Helvetica Neue"/>
            <a:cs typeface="Helvetica Neue"/>
          </a:endParaRPr>
        </a:p>
      </dsp:txBody>
      <dsp:txXfrm>
        <a:off x="580280" y="694891"/>
        <a:ext cx="2801840" cy="280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1085-12C2-8640-8D89-C33AF4D37C43}">
      <dsp:nvSpPr>
        <dsp:cNvPr id="0" name=""/>
        <dsp:cNvSpPr/>
      </dsp:nvSpPr>
      <dsp:spPr>
        <a:xfrm>
          <a:off x="275011" y="0"/>
          <a:ext cx="3208214" cy="3208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Helvetica Neue"/>
              <a:cs typeface="Helvetica Neue"/>
            </a:rPr>
            <a:t>Power of </a:t>
          </a:r>
          <a:br>
            <a:rPr lang="en-US" sz="2400" b="1" kern="1200" dirty="0">
              <a:latin typeface="Helvetica Neue"/>
              <a:cs typeface="Helvetica Neue"/>
            </a:rPr>
          </a:br>
          <a:r>
            <a:rPr lang="en-US" sz="2400" b="1" kern="1200" dirty="0">
              <a:latin typeface="Helvetica Neue"/>
              <a:cs typeface="Helvetica Neue"/>
            </a:rPr>
            <a:t>Attorney </a:t>
          </a:r>
          <a:endParaRPr lang="en-US" sz="900" b="1" kern="1200" dirty="0">
            <a:latin typeface="Helvetica Neue"/>
            <a:cs typeface="Helvetica Neue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 Neue"/>
              <a:cs typeface="Helvetica Neue"/>
            </a:rPr>
            <a:t>Maryland Statutory Power of Attorney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 Neue"/>
              <a:cs typeface="Helvetica Neue"/>
            </a:rPr>
            <a:t>Supplemental General Power of Attorney</a:t>
          </a:r>
        </a:p>
      </dsp:txBody>
      <dsp:txXfrm>
        <a:off x="744843" y="469832"/>
        <a:ext cx="2268550" cy="2268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1085-12C2-8640-8D89-C33AF4D37C43}">
      <dsp:nvSpPr>
        <dsp:cNvPr id="0" name=""/>
        <dsp:cNvSpPr/>
      </dsp:nvSpPr>
      <dsp:spPr>
        <a:xfrm>
          <a:off x="578211" y="0"/>
          <a:ext cx="3180159" cy="31801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Helvetica Neue"/>
              <a:cs typeface="Helvetica Neue"/>
            </a:rPr>
            <a:t>Advance Medical Directive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 Neue"/>
              <a:cs typeface="Helvetica Neue"/>
            </a:rPr>
            <a:t>MOLST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72"/>
            </a:spcAft>
            <a:buNone/>
          </a:pPr>
          <a:r>
            <a:rPr lang="en-US" sz="1500" kern="1200" dirty="0">
              <a:latin typeface="Helvetica Neue"/>
              <a:cs typeface="Helvetica Neue"/>
            </a:rPr>
            <a:t>Health Care Decision Making Worksheet</a:t>
          </a:r>
        </a:p>
      </dsp:txBody>
      <dsp:txXfrm>
        <a:off x="1043935" y="465724"/>
        <a:ext cx="2248711" cy="2248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1085-12C2-8640-8D89-C33AF4D37C43}">
      <dsp:nvSpPr>
        <dsp:cNvPr id="0" name=""/>
        <dsp:cNvSpPr/>
      </dsp:nvSpPr>
      <dsp:spPr>
        <a:xfrm>
          <a:off x="609572" y="0"/>
          <a:ext cx="1725083" cy="17250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156"/>
            </a:spcAft>
            <a:buNone/>
          </a:pPr>
          <a:r>
            <a:rPr lang="en-US" sz="1800" b="1" kern="1200" dirty="0">
              <a:latin typeface="Helvetica Neue"/>
              <a:cs typeface="Helvetica Neue"/>
            </a:rPr>
            <a:t>Pour-Over Will</a:t>
          </a:r>
        </a:p>
      </dsp:txBody>
      <dsp:txXfrm>
        <a:off x="862205" y="252633"/>
        <a:ext cx="1219817" cy="1219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1085-12C2-8640-8D89-C33AF4D37C43}">
      <dsp:nvSpPr>
        <dsp:cNvPr id="0" name=""/>
        <dsp:cNvSpPr/>
      </dsp:nvSpPr>
      <dsp:spPr>
        <a:xfrm>
          <a:off x="305593" y="0"/>
          <a:ext cx="1726406" cy="1726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156"/>
            </a:spcAft>
            <a:buNone/>
          </a:pPr>
          <a:r>
            <a:rPr lang="en-US" sz="1800" b="1" kern="1200" spc="-150" dirty="0">
              <a:latin typeface="Helvetica Neue"/>
              <a:cs typeface="Helvetica Neue"/>
            </a:rPr>
            <a:t>Power of Attorney</a:t>
          </a:r>
        </a:p>
      </dsp:txBody>
      <dsp:txXfrm>
        <a:off x="558419" y="252826"/>
        <a:ext cx="1220754" cy="12207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1085-12C2-8640-8D89-C33AF4D37C43}">
      <dsp:nvSpPr>
        <dsp:cNvPr id="0" name=""/>
        <dsp:cNvSpPr/>
      </dsp:nvSpPr>
      <dsp:spPr>
        <a:xfrm>
          <a:off x="609588" y="0"/>
          <a:ext cx="1725083" cy="17250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6756"/>
            </a:spcAft>
            <a:buNone/>
          </a:pPr>
          <a:r>
            <a:rPr lang="en-US" sz="1800" b="1" kern="1200" spc="-150" dirty="0">
              <a:latin typeface="Helvetica Neue"/>
              <a:cs typeface="Helvetica Neue"/>
            </a:rPr>
            <a:t>Advance Medical Directive</a:t>
          </a:r>
        </a:p>
      </dsp:txBody>
      <dsp:txXfrm>
        <a:off x="862221" y="252633"/>
        <a:ext cx="1219817" cy="1219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1085-12C2-8640-8D89-C33AF4D37C43}">
      <dsp:nvSpPr>
        <dsp:cNvPr id="0" name=""/>
        <dsp:cNvSpPr/>
      </dsp:nvSpPr>
      <dsp:spPr>
        <a:xfrm>
          <a:off x="916503" y="54"/>
          <a:ext cx="1725083" cy="17250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6756"/>
            </a:spcAft>
            <a:buNone/>
          </a:pPr>
          <a:r>
            <a:rPr lang="en-US" sz="1800" b="1" kern="1200" spc="0" dirty="0">
              <a:latin typeface="Helvetica Neue"/>
              <a:cs typeface="Helvetica Neue"/>
            </a:rPr>
            <a:t>Assign-</a:t>
          </a:r>
          <a:r>
            <a:rPr lang="en-US" sz="1800" b="1" kern="1200" spc="0" dirty="0" err="1">
              <a:latin typeface="Helvetica Neue"/>
              <a:cs typeface="Helvetica Neue"/>
            </a:rPr>
            <a:t>ments</a:t>
          </a:r>
          <a:endParaRPr lang="en-US" sz="1800" b="1" kern="1200" spc="0" dirty="0">
            <a:latin typeface="Helvetica Neue"/>
            <a:cs typeface="Helvetica Neue"/>
          </a:endParaRPr>
        </a:p>
      </dsp:txBody>
      <dsp:txXfrm>
        <a:off x="1169136" y="252687"/>
        <a:ext cx="1219817" cy="121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1FDD-BF8A-48FA-A05D-D1EE803487CB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B81BA-642E-4CB5-9883-F6A165E5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3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7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3A0C-0AAC-4CA6-B7A7-901A093B04BF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20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1161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7" y="8831161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21B9-C726-486D-9197-DC97A9C6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9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4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37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0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84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7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3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5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77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2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53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8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4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21B9-C726-486D-9197-DC97A9C6AE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29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1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3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9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3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1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4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80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1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5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09B25667-7A70-4267-8EF0-8036CF0420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8/31/2017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879C8B64-BD9A-4F7F-AD52-783F8FBEE5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29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image" Target="../media/image2.emf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arrett@kh.lega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600" dirty="0"/>
              <a:t>Estate planning “Financial Literacy”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05" y="3843866"/>
            <a:ext cx="7817476" cy="25311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By Barrett R. King, Member</a:t>
            </a:r>
          </a:p>
          <a:p>
            <a:r>
              <a:rPr lang="en-US" dirty="0">
                <a:solidFill>
                  <a:srgbClr val="92D050"/>
                </a:solidFill>
              </a:rPr>
              <a:t>King Hall LLC</a:t>
            </a:r>
          </a:p>
          <a:p>
            <a:r>
              <a:rPr lang="en-US" dirty="0">
                <a:solidFill>
                  <a:srgbClr val="92D050"/>
                </a:solidFill>
              </a:rPr>
              <a:t>5300 Dorsey Hall Drive, Suite 107</a:t>
            </a:r>
          </a:p>
          <a:p>
            <a:r>
              <a:rPr lang="en-US" dirty="0">
                <a:solidFill>
                  <a:srgbClr val="92D050"/>
                </a:solidFill>
              </a:rPr>
              <a:t>Ellicott City, Maryland 21042</a:t>
            </a:r>
          </a:p>
          <a:p>
            <a:r>
              <a:rPr lang="mr-IN" dirty="0">
                <a:solidFill>
                  <a:srgbClr val="92D050"/>
                </a:solidFill>
              </a:rPr>
              <a:t>410-696-2405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 err="1">
                <a:solidFill>
                  <a:srgbClr val="92D050"/>
                </a:solidFill>
              </a:rPr>
              <a:t>barrett@kh.legal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61" y="3974145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279401"/>
            <a:ext cx="11277600" cy="12721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Revocable Trust-Based Structure</a:t>
            </a:r>
          </a:p>
          <a:p>
            <a:pPr algn="ctr"/>
            <a:r>
              <a:rPr lang="en-US" sz="2700" dirty="0">
                <a:latin typeface="Helvetica Neue"/>
                <a:cs typeface="Helvetica Neue"/>
              </a:rPr>
              <a:t>Revocable Living Trust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016000" y="1701800"/>
          <a:ext cx="2709333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12"/>
          <p:cNvGrpSpPr/>
          <p:nvPr/>
        </p:nvGrpSpPr>
        <p:grpSpPr>
          <a:xfrm rot="5233518">
            <a:off x="3506528" y="4167940"/>
            <a:ext cx="527763" cy="607181"/>
            <a:chOff x="3406763" y="1785134"/>
            <a:chExt cx="595721" cy="470660"/>
          </a:xfrm>
        </p:grpSpPr>
        <p:sp>
          <p:nvSpPr>
            <p:cNvPr id="24" name="Right Arrow 23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628037289"/>
              </p:ext>
            </p:extLst>
          </p:nvPr>
        </p:nvGraphicFramePr>
        <p:xfrm>
          <a:off x="1422400" y="4140200"/>
          <a:ext cx="20320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284470745"/>
              </p:ext>
            </p:extLst>
          </p:nvPr>
        </p:nvGraphicFramePr>
        <p:xfrm>
          <a:off x="8026400" y="4140200"/>
          <a:ext cx="2709333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844536794"/>
              </p:ext>
            </p:extLst>
          </p:nvPr>
        </p:nvGraphicFramePr>
        <p:xfrm>
          <a:off x="7823200" y="1701800"/>
          <a:ext cx="2709333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064000" y="1701800"/>
            <a:ext cx="4013200" cy="3962400"/>
            <a:chOff x="0" y="21599"/>
            <a:chExt cx="3009900" cy="2971800"/>
          </a:xfrm>
        </p:grpSpPr>
        <p:sp>
          <p:nvSpPr>
            <p:cNvPr id="50" name="Oval 49"/>
            <p:cNvSpPr/>
            <p:nvPr/>
          </p:nvSpPr>
          <p:spPr>
            <a:xfrm>
              <a:off x="0" y="21599"/>
              <a:ext cx="2971800" cy="29718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4"/>
            <p:cNvSpPr/>
            <p:nvPr/>
          </p:nvSpPr>
          <p:spPr>
            <a:xfrm>
              <a:off x="38100" y="472919"/>
              <a:ext cx="2971800" cy="2139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300" b="1" dirty="0">
                  <a:latin typeface="Helvetica Neue"/>
                  <a:cs typeface="Helvetica Neue"/>
                </a:rPr>
                <a:t>Revocable Trust</a:t>
              </a:r>
            </a:p>
          </p:txBody>
        </p:sp>
      </p:grpSp>
      <p:grpSp>
        <p:nvGrpSpPr>
          <p:cNvPr id="52" name="Group 12"/>
          <p:cNvGrpSpPr/>
          <p:nvPr/>
        </p:nvGrpSpPr>
        <p:grpSpPr>
          <a:xfrm rot="8684775">
            <a:off x="3488677" y="2520127"/>
            <a:ext cx="527763" cy="607181"/>
            <a:chOff x="3406763" y="1785134"/>
            <a:chExt cx="595721" cy="470660"/>
          </a:xfrm>
        </p:grpSpPr>
        <p:sp>
          <p:nvSpPr>
            <p:cNvPr id="53" name="Right Arrow 52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55" name="Group 12"/>
          <p:cNvGrpSpPr/>
          <p:nvPr/>
        </p:nvGrpSpPr>
        <p:grpSpPr>
          <a:xfrm rot="16609704">
            <a:off x="8078528" y="2590878"/>
            <a:ext cx="527763" cy="607181"/>
            <a:chOff x="3406763" y="1785134"/>
            <a:chExt cx="595721" cy="470660"/>
          </a:xfrm>
        </p:grpSpPr>
        <p:sp>
          <p:nvSpPr>
            <p:cNvPr id="56" name="Right Arrow 55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58" name="Group 12"/>
          <p:cNvGrpSpPr/>
          <p:nvPr/>
        </p:nvGrpSpPr>
        <p:grpSpPr>
          <a:xfrm rot="19754760">
            <a:off x="8056204" y="4136818"/>
            <a:ext cx="527763" cy="607181"/>
            <a:chOff x="3406763" y="1785134"/>
            <a:chExt cx="595721" cy="470660"/>
          </a:xfrm>
        </p:grpSpPr>
        <p:sp>
          <p:nvSpPr>
            <p:cNvPr id="59" name="Right Arrow 58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08" y="4674957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4910" y="1433383"/>
            <a:ext cx="3657600" cy="60136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Joint ownership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Beneficiary Designations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Life Estate deeds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transfer on death designations (</a:t>
            </a:r>
            <a:r>
              <a:rPr lang="en-US" b="1" dirty="0" err="1"/>
              <a:t>tod</a:t>
            </a:r>
            <a:r>
              <a:rPr lang="en-US" b="1" dirty="0"/>
              <a:t>)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payable on death designations (pod)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itf</a:t>
            </a:r>
            <a:r>
              <a:rPr lang="en-US" b="1" dirty="0"/>
              <a:t> accounts (in trust for)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Understanding Non-Probate Transfers (Devices)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27" y="4440193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279402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Non-Probate Devices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7200" y="3505200"/>
            <a:ext cx="9652000" cy="268791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267"/>
              </a:spcAft>
            </a:pPr>
            <a:r>
              <a:rPr lang="en-US" sz="2100" b="1" dirty="0">
                <a:latin typeface="Helvetica Neue"/>
                <a:cs typeface="Helvetica Neue"/>
              </a:rPr>
              <a:t>Joint Ownership			                         Passes to Surviving Joint Owner</a:t>
            </a:r>
          </a:p>
          <a:p>
            <a:pPr>
              <a:spcAft>
                <a:spcPts val="267"/>
              </a:spcAft>
            </a:pPr>
            <a:r>
              <a:rPr lang="en-US" sz="2100" b="1" dirty="0">
                <a:latin typeface="Helvetica Neue"/>
                <a:cs typeface="Helvetica Neue"/>
              </a:rPr>
              <a:t>Payable on Death (POD)		                   Passes to Beneficiary</a:t>
            </a:r>
          </a:p>
          <a:p>
            <a:pPr>
              <a:spcAft>
                <a:spcPts val="267"/>
              </a:spcAft>
            </a:pPr>
            <a:r>
              <a:rPr lang="en-US" sz="2100" b="1" dirty="0">
                <a:latin typeface="Helvetica Neue"/>
                <a:cs typeface="Helvetica Neue"/>
              </a:rPr>
              <a:t>Transfer on Death (TOD) 		                   Passes to Beneficiary</a:t>
            </a:r>
          </a:p>
          <a:p>
            <a:pPr>
              <a:spcAft>
                <a:spcPts val="267"/>
              </a:spcAft>
            </a:pPr>
            <a:r>
              <a:rPr lang="en-US" sz="2100" b="1" dirty="0">
                <a:latin typeface="Helvetica Neue"/>
                <a:cs typeface="Helvetica Neue"/>
              </a:rPr>
              <a:t>Beneficiary Designation 		                   Passes to Beneficiary</a:t>
            </a:r>
          </a:p>
          <a:p>
            <a:pPr>
              <a:spcAft>
                <a:spcPts val="267"/>
              </a:spcAft>
            </a:pPr>
            <a:r>
              <a:rPr lang="en-US" sz="1900" b="1" dirty="0">
                <a:latin typeface="Helvetica Neue"/>
                <a:cs typeface="Helvetica Neue"/>
              </a:rPr>
              <a:t>(retirement plans, annuities, life insurance)</a:t>
            </a:r>
          </a:p>
          <a:p>
            <a:pPr>
              <a:spcAft>
                <a:spcPts val="267"/>
              </a:spcAft>
            </a:pPr>
            <a:r>
              <a:rPr lang="en-US" sz="2100" b="1" dirty="0">
                <a:latin typeface="Helvetica Neue"/>
                <a:cs typeface="Helvetica Neue"/>
              </a:rPr>
              <a:t>In Trust for Accounts (ITF)		             Passes to Beneficiary</a:t>
            </a:r>
          </a:p>
          <a:p>
            <a:pPr>
              <a:spcAft>
                <a:spcPts val="267"/>
              </a:spcAft>
            </a:pPr>
            <a:r>
              <a:rPr lang="en-US" sz="2100" b="1" dirty="0">
                <a:latin typeface="Helvetica Neue"/>
                <a:cs typeface="Helvetica Neue"/>
              </a:rPr>
              <a:t>Life Estate Deeds			                         Passes to </a:t>
            </a:r>
            <a:r>
              <a:rPr lang="en-US" sz="2100" b="1" dirty="0" err="1">
                <a:latin typeface="Helvetica Neue"/>
                <a:cs typeface="Helvetica Neue"/>
              </a:rPr>
              <a:t>Remainderman</a:t>
            </a:r>
            <a:endParaRPr lang="en-US" sz="2100" b="1" dirty="0">
              <a:latin typeface="Helvetica Neue"/>
              <a:cs typeface="Helvetica Neue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45467" y="3733800"/>
            <a:ext cx="26416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98533" y="5511800"/>
            <a:ext cx="14224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61467" y="4461934"/>
            <a:ext cx="16256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63067" y="4106333"/>
            <a:ext cx="15240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65600" y="5867400"/>
            <a:ext cx="24384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61467" y="4817534"/>
            <a:ext cx="16256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48"/>
          <p:cNvGrpSpPr/>
          <p:nvPr/>
        </p:nvGrpSpPr>
        <p:grpSpPr>
          <a:xfrm>
            <a:off x="4572001" y="1058333"/>
            <a:ext cx="2572564" cy="2540000"/>
            <a:chOff x="0" y="-18025"/>
            <a:chExt cx="3009900" cy="2971800"/>
          </a:xfrm>
        </p:grpSpPr>
        <p:sp>
          <p:nvSpPr>
            <p:cNvPr id="16" name="Oval 15"/>
            <p:cNvSpPr/>
            <p:nvPr/>
          </p:nvSpPr>
          <p:spPr>
            <a:xfrm>
              <a:off x="0" y="-18025"/>
              <a:ext cx="2971800" cy="29718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38100" y="433295"/>
              <a:ext cx="2971800" cy="2139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200" b="1" dirty="0">
                  <a:latin typeface="Helvetica Neue"/>
                  <a:cs typeface="Helvetica Neue"/>
                </a:rPr>
                <a:t>Will or Revocable Trust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05" y="808549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5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279401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Best Plan in the World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5600" y="2006601"/>
            <a:ext cx="10566400" cy="39600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buNone/>
            </a:pPr>
            <a:endParaRPr lang="en-US" dirty="0">
              <a:latin typeface="Helvetica Neue"/>
              <a:cs typeface="Helvetica Neue"/>
            </a:endParaRPr>
          </a:p>
          <a:p>
            <a:pPr>
              <a:buNone/>
            </a:pPr>
            <a:r>
              <a:rPr lang="en-US" b="1" dirty="0">
                <a:latin typeface="Helvetica Neue"/>
                <a:cs typeface="Helvetica Neue"/>
              </a:rPr>
              <a:t>Payable on Death (POD)</a:t>
            </a:r>
          </a:p>
          <a:p>
            <a:pPr>
              <a:buNone/>
            </a:pPr>
            <a:r>
              <a:rPr lang="en-US" b="1" dirty="0">
                <a:latin typeface="Helvetica Neue"/>
                <a:cs typeface="Helvetica Neue"/>
              </a:rPr>
              <a:t>Transfer on Death (TOD)</a:t>
            </a:r>
          </a:p>
          <a:p>
            <a:pPr>
              <a:buNone/>
            </a:pPr>
            <a:r>
              <a:rPr lang="en-US" b="1" dirty="0">
                <a:latin typeface="Helvetica Neue"/>
                <a:cs typeface="Helvetica Neue"/>
              </a:rPr>
              <a:t>Beneficiary Designation</a:t>
            </a:r>
          </a:p>
          <a:p>
            <a:pPr>
              <a:buNone/>
            </a:pPr>
            <a:r>
              <a:rPr lang="en-US" b="1" dirty="0">
                <a:latin typeface="Helvetica Neue"/>
                <a:cs typeface="Helvetica Neue"/>
              </a:rPr>
              <a:t>In Trust for Accounts (ITF)</a:t>
            </a:r>
          </a:p>
          <a:p>
            <a:pPr>
              <a:buNone/>
            </a:pPr>
            <a:r>
              <a:rPr lang="en-US" b="1" dirty="0">
                <a:latin typeface="Helvetica Neue"/>
                <a:cs typeface="Helvetica Neue"/>
              </a:rPr>
              <a:t>Life Estate Deeds			</a:t>
            </a:r>
          </a:p>
          <a:p>
            <a:pPr>
              <a:spcAft>
                <a:spcPts val="800"/>
              </a:spcAft>
            </a:pPr>
            <a:endParaRPr lang="en-US" dirty="0">
              <a:latin typeface="Helvetica Neue"/>
              <a:cs typeface="Helvetica Neue"/>
            </a:endParaRPr>
          </a:p>
          <a:p>
            <a:pPr>
              <a:buNone/>
            </a:pPr>
            <a:r>
              <a:rPr lang="en-US" dirty="0">
                <a:latin typeface="Helvetica Neue"/>
                <a:cs typeface="Helvetica Neue"/>
              </a:rPr>
              <a:t>					   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Helvetica Neue"/>
                <a:cs typeface="Helvetica Neue"/>
              </a:rPr>
              <a:t>                                                                                                                </a:t>
            </a:r>
            <a:r>
              <a:rPr lang="en-US" b="1" dirty="0">
                <a:latin typeface="Helvetica Neue"/>
                <a:cs typeface="Helvetica Neue"/>
              </a:rPr>
              <a:t>Beneficiary/</a:t>
            </a:r>
            <a:r>
              <a:rPr lang="en-US" b="1" dirty="0" err="1">
                <a:latin typeface="Helvetica Neue"/>
                <a:cs typeface="Helvetica Neue"/>
              </a:rPr>
              <a:t>Remainderman</a:t>
            </a:r>
            <a:endParaRPr lang="en-US" b="1" dirty="0">
              <a:latin typeface="Helvetica Neue"/>
              <a:cs typeface="Helvetica Neue"/>
            </a:endParaRPr>
          </a:p>
          <a:p>
            <a:pPr>
              <a:spcAft>
                <a:spcPts val="1600"/>
              </a:spcAft>
            </a:pPr>
            <a:endParaRPr lang="en-US" sz="2700" b="1" cap="all" dirty="0">
              <a:latin typeface="Helvetica Neue"/>
              <a:cs typeface="Helvetica Neue"/>
            </a:endParaRPr>
          </a:p>
          <a:p>
            <a:pPr>
              <a:spcAft>
                <a:spcPts val="1600"/>
              </a:spcAft>
            </a:pPr>
            <a:r>
              <a:rPr lang="en-US" sz="2700" b="1" cap="all" dirty="0">
                <a:latin typeface="Helvetica Neue"/>
                <a:cs typeface="Helvetica Neue"/>
              </a:rPr>
              <a:t>Funding is Key </a:t>
            </a:r>
            <a:r>
              <a:rPr lang="en-US" sz="2700" b="1" dirty="0">
                <a:latin typeface="Helvetica Neue"/>
                <a:cs typeface="Helvetica Neue"/>
              </a:rPr>
              <a:t>to Estate and Elder Law Planning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54400" y="1497013"/>
            <a:ext cx="457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44358" y="3416698"/>
            <a:ext cx="2259807" cy="21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422400" y="2209800"/>
            <a:ext cx="1016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dist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422400" y="2604912"/>
            <a:ext cx="1016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dist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422400" y="2946400"/>
            <a:ext cx="1016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dist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422400" y="3330224"/>
            <a:ext cx="1016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dist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422400" y="3680177"/>
            <a:ext cx="1016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dist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78845" y="4548188"/>
            <a:ext cx="6445956" cy="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0" y="1193800"/>
            <a:ext cx="10668000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Joint Ownership		                           		                                                     Surviving Joint Owner</a:t>
            </a:r>
          </a:p>
        </p:txBody>
      </p:sp>
      <p:grpSp>
        <p:nvGrpSpPr>
          <p:cNvPr id="15" name="Group 48"/>
          <p:cNvGrpSpPr/>
          <p:nvPr/>
        </p:nvGrpSpPr>
        <p:grpSpPr>
          <a:xfrm>
            <a:off x="6299201" y="1803400"/>
            <a:ext cx="2572564" cy="2540000"/>
            <a:chOff x="0" y="21599"/>
            <a:chExt cx="3009900" cy="2971800"/>
          </a:xfrm>
        </p:grpSpPr>
        <p:sp>
          <p:nvSpPr>
            <p:cNvPr id="16" name="Oval 15"/>
            <p:cNvSpPr/>
            <p:nvPr/>
          </p:nvSpPr>
          <p:spPr>
            <a:xfrm>
              <a:off x="0" y="21599"/>
              <a:ext cx="2971800" cy="29718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8100" y="472919"/>
              <a:ext cx="2971800" cy="2139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200" b="1" dirty="0">
                  <a:latin typeface="Helvetica Neue"/>
                  <a:cs typeface="Helvetica Neue"/>
                </a:rPr>
                <a:t>Will or Revocable Trust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59" y="3406424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0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799"/>
            <a:ext cx="3657600" cy="5649097"/>
          </a:xfrm>
        </p:spPr>
        <p:txBody>
          <a:bodyPr/>
          <a:lstStyle/>
          <a:p>
            <a:r>
              <a:rPr lang="en-US" b="1" dirty="0"/>
              <a:t>Powers of attorney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advance medical directive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molst</a:t>
            </a:r>
            <a:r>
              <a:rPr lang="en-US" b="1" dirty="0"/>
              <a:t> – medical orders for life sustaining treatment</a:t>
            </a:r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Understanding the Nuances of Incapacity Planning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65" y="4352097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420470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Incapacity Planning</a:t>
            </a:r>
          </a:p>
        </p:txBody>
      </p:sp>
      <p:grpSp>
        <p:nvGrpSpPr>
          <p:cNvPr id="6" name="Group 48"/>
          <p:cNvGrpSpPr/>
          <p:nvPr/>
        </p:nvGrpSpPr>
        <p:grpSpPr>
          <a:xfrm>
            <a:off x="1693334" y="1363133"/>
            <a:ext cx="3300697" cy="3334960"/>
            <a:chOff x="0" y="21599"/>
            <a:chExt cx="3009900" cy="3041144"/>
          </a:xfrm>
        </p:grpSpPr>
        <p:sp>
          <p:nvSpPr>
            <p:cNvPr id="7" name="Oval 6"/>
            <p:cNvSpPr/>
            <p:nvPr/>
          </p:nvSpPr>
          <p:spPr>
            <a:xfrm>
              <a:off x="0" y="21599"/>
              <a:ext cx="2971800" cy="29718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8100" y="307268"/>
              <a:ext cx="2971800" cy="275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700" b="1" dirty="0">
                  <a:latin typeface="Helvetica Neue"/>
                  <a:cs typeface="Helvetica Neue"/>
                </a:rPr>
                <a:t>Powers </a:t>
              </a:r>
              <a:br>
                <a:rPr lang="en-US" sz="3700" b="1" dirty="0">
                  <a:latin typeface="Helvetica Neue"/>
                  <a:cs typeface="Helvetica Neue"/>
                </a:rPr>
              </a:br>
              <a:r>
                <a:rPr lang="en-US" sz="3700" b="1" dirty="0">
                  <a:latin typeface="Helvetica Neue"/>
                  <a:cs typeface="Helvetica Neue"/>
                </a:rPr>
                <a:t>of Attorney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2100" dirty="0">
                  <a:latin typeface="Helvetica Neue"/>
                  <a:cs typeface="Helvetica Neue"/>
                </a:rPr>
                <a:t>Maryland Statutory Power of Attorney 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2100" dirty="0">
                  <a:latin typeface="Helvetica Neue"/>
                  <a:cs typeface="Helvetica Neue"/>
                </a:rPr>
                <a:t>Durable General </a:t>
              </a:r>
              <a:br>
                <a:rPr lang="en-US" sz="2100" dirty="0">
                  <a:latin typeface="Helvetica Neue"/>
                  <a:cs typeface="Helvetica Neue"/>
                </a:rPr>
              </a:br>
              <a:r>
                <a:rPr lang="en-US" sz="2100" dirty="0">
                  <a:latin typeface="Helvetica Neue"/>
                  <a:cs typeface="Helvetica Neue"/>
                </a:rPr>
                <a:t>Power of Attorney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endParaRPr lang="en-US" sz="1600" dirty="0">
                <a:latin typeface="Helvetica Neue"/>
                <a:cs typeface="Helvetica Neue"/>
              </a:endParaRP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endParaRPr lang="en-US" sz="16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6807201" y="1430867"/>
            <a:ext cx="3300697" cy="3334960"/>
            <a:chOff x="0" y="21599"/>
            <a:chExt cx="3009900" cy="3041144"/>
          </a:xfrm>
        </p:grpSpPr>
        <p:sp>
          <p:nvSpPr>
            <p:cNvPr id="12" name="Oval 11"/>
            <p:cNvSpPr/>
            <p:nvPr/>
          </p:nvSpPr>
          <p:spPr>
            <a:xfrm>
              <a:off x="0" y="21599"/>
              <a:ext cx="2971800" cy="29718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8100" y="307268"/>
              <a:ext cx="2971800" cy="275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700" b="1" dirty="0">
                  <a:latin typeface="Helvetica Neue"/>
                  <a:cs typeface="Helvetica Neue"/>
                </a:rPr>
                <a:t>Advance Medical Directive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2100" dirty="0">
                  <a:latin typeface="Helvetica Neue"/>
                  <a:cs typeface="Helvetica Neue"/>
                </a:rPr>
                <a:t>MOLST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2100" dirty="0">
                  <a:latin typeface="Helvetica Neue"/>
                  <a:cs typeface="Helvetica Neue"/>
                </a:rPr>
                <a:t>Healthcare Decision Making Worksheet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endParaRPr lang="en-US" sz="1600" dirty="0">
                <a:latin typeface="Helvetica Neue"/>
                <a:cs typeface="Helvetica Neue"/>
              </a:endParaRP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endParaRPr lang="en-US" sz="16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4" name="Group 48"/>
          <p:cNvGrpSpPr/>
          <p:nvPr/>
        </p:nvGrpSpPr>
        <p:grpSpPr>
          <a:xfrm>
            <a:off x="4521202" y="3513667"/>
            <a:ext cx="2725005" cy="2429933"/>
            <a:chOff x="-157100" y="157623"/>
            <a:chExt cx="3332674" cy="2971801"/>
          </a:xfrm>
        </p:grpSpPr>
        <p:sp>
          <p:nvSpPr>
            <p:cNvPr id="15" name="Oval 14"/>
            <p:cNvSpPr/>
            <p:nvPr/>
          </p:nvSpPr>
          <p:spPr>
            <a:xfrm>
              <a:off x="38864" y="157623"/>
              <a:ext cx="2971801" cy="2971801"/>
            </a:xfrm>
            <a:prstGeom prst="ellipse">
              <a:avLst/>
            </a:prstGeom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-157100" y="307267"/>
              <a:ext cx="3332674" cy="2755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b="1" spc="-200" dirty="0">
                  <a:latin typeface="Helvetica Neue"/>
                  <a:cs typeface="Helvetica Neue"/>
                </a:rPr>
                <a:t>GUARDIANSHIP</a:t>
              </a:r>
            </a:p>
          </p:txBody>
        </p:sp>
      </p:grpSp>
      <p:cxnSp>
        <p:nvCxnSpPr>
          <p:cNvPr id="18" name="Straight Connector 17"/>
          <p:cNvCxnSpPr>
            <a:stCxn id="15" idx="7"/>
            <a:endCxn id="15" idx="3"/>
          </p:cNvCxnSpPr>
          <p:nvPr/>
        </p:nvCxnSpPr>
        <p:spPr>
          <a:xfrm rot="16200000" flipH="1" flipV="1">
            <a:off x="5037288" y="3869522"/>
            <a:ext cx="1718221" cy="1718223"/>
          </a:xfrm>
          <a:prstGeom prst="line">
            <a:avLst/>
          </a:prstGeom>
          <a:ln w="254000" cap="flat" cmpd="sng" algn="ctr">
            <a:solidFill>
              <a:schemeClr val="bg1"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36" y="4622049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6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420470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Avoidance of Guardianship</a:t>
            </a:r>
            <a:endParaRPr lang="en-US" sz="2700" dirty="0">
              <a:latin typeface="Helvetica Neue"/>
              <a:cs typeface="Helvetica Neue"/>
            </a:endParaRPr>
          </a:p>
        </p:txBody>
      </p:sp>
      <p:grpSp>
        <p:nvGrpSpPr>
          <p:cNvPr id="49" name="Group 12"/>
          <p:cNvGrpSpPr/>
          <p:nvPr/>
        </p:nvGrpSpPr>
        <p:grpSpPr>
          <a:xfrm rot="1820252">
            <a:off x="5584975" y="2827943"/>
            <a:ext cx="703684" cy="864480"/>
            <a:chOff x="3406763" y="1785134"/>
            <a:chExt cx="595721" cy="470660"/>
          </a:xfrm>
        </p:grpSpPr>
        <p:sp>
          <p:nvSpPr>
            <p:cNvPr id="50" name="Right Arrow 49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30" name="Group 48"/>
          <p:cNvGrpSpPr/>
          <p:nvPr/>
        </p:nvGrpSpPr>
        <p:grpSpPr>
          <a:xfrm>
            <a:off x="1608026" y="2032002"/>
            <a:ext cx="2201975" cy="2069001"/>
            <a:chOff x="96357" y="-119095"/>
            <a:chExt cx="2971800" cy="3112494"/>
          </a:xfrm>
        </p:grpSpPr>
        <p:sp>
          <p:nvSpPr>
            <p:cNvPr id="31" name="Oval 30"/>
            <p:cNvSpPr/>
            <p:nvPr/>
          </p:nvSpPr>
          <p:spPr>
            <a:xfrm>
              <a:off x="174765" y="-119095"/>
              <a:ext cx="2797033" cy="311249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96357" y="-21238"/>
              <a:ext cx="2971800" cy="2755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100" b="1" dirty="0">
                  <a:latin typeface="Helvetica Neue"/>
                  <a:cs typeface="Helvetica Neue"/>
                </a:rPr>
                <a:t>Power </a:t>
              </a:r>
              <a:br>
                <a:rPr lang="en-US" sz="3100" b="1" dirty="0">
                  <a:latin typeface="Helvetica Neue"/>
                  <a:cs typeface="Helvetica Neue"/>
                </a:rPr>
              </a:br>
              <a:r>
                <a:rPr lang="en-US" sz="3100" b="1" dirty="0">
                  <a:latin typeface="Helvetica Neue"/>
                  <a:cs typeface="Helvetica Neue"/>
                </a:rPr>
                <a:t>of Attorney</a:t>
              </a:r>
            </a:p>
          </p:txBody>
        </p:sp>
      </p:grpSp>
      <p:grpSp>
        <p:nvGrpSpPr>
          <p:cNvPr id="33" name="Group 48"/>
          <p:cNvGrpSpPr/>
          <p:nvPr/>
        </p:nvGrpSpPr>
        <p:grpSpPr>
          <a:xfrm>
            <a:off x="5130160" y="1219201"/>
            <a:ext cx="1626241" cy="1528035"/>
            <a:chOff x="96357" y="-119095"/>
            <a:chExt cx="2971800" cy="3112494"/>
          </a:xfrm>
        </p:grpSpPr>
        <p:sp>
          <p:nvSpPr>
            <p:cNvPr id="34" name="Oval 33"/>
            <p:cNvSpPr/>
            <p:nvPr/>
          </p:nvSpPr>
          <p:spPr>
            <a:xfrm>
              <a:off x="174765" y="-119095"/>
              <a:ext cx="2797033" cy="311249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96357" y="4235"/>
              <a:ext cx="2971800" cy="2755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200" b="1" dirty="0">
                  <a:latin typeface="Helvetica Neue"/>
                  <a:cs typeface="Helvetica Neue"/>
                </a:rPr>
                <a:t>YOU</a:t>
              </a:r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8313626" y="1947336"/>
            <a:ext cx="2198636" cy="2065865"/>
            <a:chOff x="96357" y="-119095"/>
            <a:chExt cx="2971800" cy="3112494"/>
          </a:xfrm>
        </p:grpSpPr>
        <p:sp>
          <p:nvSpPr>
            <p:cNvPr id="37" name="Oval 36"/>
            <p:cNvSpPr/>
            <p:nvPr/>
          </p:nvSpPr>
          <p:spPr>
            <a:xfrm>
              <a:off x="174765" y="-119095"/>
              <a:ext cx="2797033" cy="311249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96357" y="4236"/>
              <a:ext cx="2971800" cy="2755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100" b="1" dirty="0">
                  <a:latin typeface="Helvetica Neue"/>
                  <a:cs typeface="Helvetica Neue"/>
                </a:rPr>
                <a:t>Advance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100" b="1" dirty="0">
                  <a:latin typeface="Helvetica Neue"/>
                  <a:cs typeface="Helvetica Neue"/>
                </a:rPr>
                <a:t>Medical</a:t>
              </a:r>
            </a:p>
            <a:p>
              <a:pPr algn="ctr" defTabSz="3555911">
                <a:lnSpc>
                  <a:spcPct val="90000"/>
                </a:lnSpc>
                <a:spcBef>
                  <a:spcPct val="0"/>
                </a:spcBef>
                <a:spcAft>
                  <a:spcPts val="544"/>
                </a:spcAft>
              </a:pPr>
              <a:r>
                <a:rPr lang="en-US" sz="3100" b="1" dirty="0">
                  <a:latin typeface="Helvetica Neue"/>
                  <a:cs typeface="Helvetica Neue"/>
                </a:rPr>
                <a:t>Directive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656667" y="3776133"/>
            <a:ext cx="2743200" cy="2294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3" name="Oval 4"/>
          <p:cNvSpPr/>
          <p:nvPr/>
        </p:nvSpPr>
        <p:spPr>
          <a:xfrm>
            <a:off x="4656667" y="3835400"/>
            <a:ext cx="2743200" cy="203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597" tIns="101597" rIns="101597" bIns="101597" numCol="1" spcCol="1693" anchor="ctr" anchorCtr="0">
            <a:noAutofit/>
          </a:bodyPr>
          <a:lstStyle/>
          <a:p>
            <a:pPr algn="ctr" defTabSz="3555911">
              <a:lnSpc>
                <a:spcPct val="90000"/>
              </a:lnSpc>
              <a:spcBef>
                <a:spcPct val="0"/>
              </a:spcBef>
              <a:spcAft>
                <a:spcPts val="544"/>
              </a:spcAft>
            </a:pPr>
            <a:r>
              <a:rPr lang="en-US" sz="2100" b="1" spc="13" dirty="0">
                <a:latin typeface="Helvetica Neue"/>
                <a:cs typeface="Helvetica Neue"/>
              </a:rPr>
              <a:t>Your Agent</a:t>
            </a:r>
          </a:p>
          <a:p>
            <a:pPr algn="ctr" defTabSz="3555911">
              <a:lnSpc>
                <a:spcPct val="90000"/>
              </a:lnSpc>
              <a:spcBef>
                <a:spcPct val="0"/>
              </a:spcBef>
              <a:spcAft>
                <a:spcPts val="544"/>
              </a:spcAft>
            </a:pPr>
            <a:endParaRPr lang="en-US" sz="2100" b="1" spc="13" dirty="0">
              <a:latin typeface="Helvetica Neue"/>
              <a:cs typeface="Helvetica Neue"/>
            </a:endParaRPr>
          </a:p>
          <a:p>
            <a:pPr algn="ctr" defTabSz="3555911">
              <a:lnSpc>
                <a:spcPct val="90000"/>
              </a:lnSpc>
              <a:spcBef>
                <a:spcPct val="0"/>
              </a:spcBef>
              <a:spcAft>
                <a:spcPts val="544"/>
              </a:spcAft>
            </a:pPr>
            <a:r>
              <a:rPr lang="en-US" sz="2100" b="1" spc="13" dirty="0">
                <a:latin typeface="Helvetica Neue"/>
                <a:cs typeface="Helvetica Neue"/>
              </a:rPr>
              <a:t>Successor Agents</a:t>
            </a:r>
          </a:p>
          <a:p>
            <a:pPr algn="ctr" defTabSz="3555911">
              <a:lnSpc>
                <a:spcPct val="90000"/>
              </a:lnSpc>
              <a:spcBef>
                <a:spcPct val="0"/>
              </a:spcBef>
              <a:spcAft>
                <a:spcPts val="544"/>
              </a:spcAft>
            </a:pPr>
            <a:endParaRPr lang="en-US" sz="2100" b="1" spc="13" dirty="0">
              <a:latin typeface="Helvetica Neue"/>
              <a:cs typeface="Helvetica Neue"/>
            </a:endParaRPr>
          </a:p>
          <a:p>
            <a:pPr algn="ctr" defTabSz="3555911">
              <a:lnSpc>
                <a:spcPct val="90000"/>
              </a:lnSpc>
              <a:spcBef>
                <a:spcPct val="0"/>
              </a:spcBef>
              <a:spcAft>
                <a:spcPts val="544"/>
              </a:spcAft>
            </a:pPr>
            <a:r>
              <a:rPr lang="en-US" sz="2100" b="1" spc="13" dirty="0">
                <a:latin typeface="Helvetica Neue"/>
                <a:cs typeface="Helvetica Neue"/>
              </a:rPr>
              <a:t>Interested Persons</a:t>
            </a:r>
          </a:p>
        </p:txBody>
      </p:sp>
      <p:grpSp>
        <p:nvGrpSpPr>
          <p:cNvPr id="70" name="Group 12"/>
          <p:cNvGrpSpPr/>
          <p:nvPr/>
        </p:nvGrpSpPr>
        <p:grpSpPr>
          <a:xfrm rot="4897833">
            <a:off x="4077909" y="1913541"/>
            <a:ext cx="703684" cy="864480"/>
            <a:chOff x="3406763" y="1785134"/>
            <a:chExt cx="595721" cy="470660"/>
          </a:xfrm>
        </p:grpSpPr>
        <p:sp>
          <p:nvSpPr>
            <p:cNvPr id="71" name="Right Arrow 70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73" name="Group 12"/>
          <p:cNvGrpSpPr/>
          <p:nvPr/>
        </p:nvGrpSpPr>
        <p:grpSpPr>
          <a:xfrm rot="20018592">
            <a:off x="7193643" y="1845808"/>
            <a:ext cx="703684" cy="864480"/>
            <a:chOff x="3406763" y="1785134"/>
            <a:chExt cx="595721" cy="470660"/>
          </a:xfrm>
        </p:grpSpPr>
        <p:sp>
          <p:nvSpPr>
            <p:cNvPr id="74" name="Right Arrow 73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710267" y="4267201"/>
            <a:ext cx="9956800" cy="15594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>
                <a:latin typeface="Helvetica Neue"/>
                <a:cs typeface="Helvetica Neue"/>
              </a:rPr>
              <a:t>Management of your				                                                     Management of your </a:t>
            </a:r>
            <a:br>
              <a:rPr lang="en-US" sz="1600" b="1" dirty="0">
                <a:latin typeface="Helvetica Neue"/>
                <a:cs typeface="Helvetica Neue"/>
              </a:rPr>
            </a:br>
            <a:r>
              <a:rPr lang="en-US" sz="1600" b="1" dirty="0">
                <a:latin typeface="Helvetica Neue"/>
                <a:cs typeface="Helvetica Neue"/>
              </a:rPr>
              <a:t>Financial Affairs				                                                             Health Care Affairs</a:t>
            </a:r>
          </a:p>
          <a:p>
            <a:pPr>
              <a:spcAft>
                <a:spcPts val="800"/>
              </a:spcAft>
            </a:pPr>
            <a:r>
              <a:rPr lang="en-US" sz="1600" b="1" dirty="0">
                <a:latin typeface="Helvetica Neue"/>
                <a:cs typeface="Helvetica Neue"/>
              </a:rPr>
              <a:t>Helps Avoid Guardianship			                                                     Helps Avoid Guardianship</a:t>
            </a:r>
            <a:br>
              <a:rPr lang="en-US" sz="1600" b="1" dirty="0">
                <a:latin typeface="Helvetica Neue"/>
                <a:cs typeface="Helvetica Neue"/>
              </a:rPr>
            </a:br>
            <a:r>
              <a:rPr lang="en-US" sz="1600" b="1" dirty="0">
                <a:latin typeface="Helvetica Neue"/>
                <a:cs typeface="Helvetica Neue"/>
              </a:rPr>
              <a:t>Property					                                                                     of the Person</a:t>
            </a:r>
          </a:p>
          <a:p>
            <a:pPr>
              <a:spcAft>
                <a:spcPts val="800"/>
              </a:spcAft>
            </a:pPr>
            <a:r>
              <a:rPr lang="en-US" sz="1600" b="1" dirty="0">
                <a:latin typeface="Helvetica Neue"/>
                <a:cs typeface="Helvetica Neue"/>
              </a:rPr>
              <a:t>					                                                                             Surrogate Decision Making</a:t>
            </a:r>
          </a:p>
        </p:txBody>
      </p:sp>
      <p:grpSp>
        <p:nvGrpSpPr>
          <p:cNvPr id="77" name="Group 12"/>
          <p:cNvGrpSpPr/>
          <p:nvPr/>
        </p:nvGrpSpPr>
        <p:grpSpPr>
          <a:xfrm rot="19974352">
            <a:off x="3739241" y="3539143"/>
            <a:ext cx="703684" cy="864480"/>
            <a:chOff x="3406763" y="1785134"/>
            <a:chExt cx="595721" cy="470660"/>
          </a:xfrm>
        </p:grpSpPr>
        <p:sp>
          <p:nvSpPr>
            <p:cNvPr id="78" name="Right Arrow 77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80" name="Group 12"/>
          <p:cNvGrpSpPr/>
          <p:nvPr/>
        </p:nvGrpSpPr>
        <p:grpSpPr>
          <a:xfrm rot="5142541">
            <a:off x="7718574" y="3471409"/>
            <a:ext cx="703684" cy="864480"/>
            <a:chOff x="3406763" y="1785134"/>
            <a:chExt cx="595721" cy="470660"/>
          </a:xfrm>
        </p:grpSpPr>
        <p:sp>
          <p:nvSpPr>
            <p:cNvPr id="81" name="Right Arrow 80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83" name="Group 12"/>
          <p:cNvGrpSpPr/>
          <p:nvPr/>
        </p:nvGrpSpPr>
        <p:grpSpPr>
          <a:xfrm rot="1820252">
            <a:off x="5752953" y="4275302"/>
            <a:ext cx="578443" cy="507065"/>
            <a:chOff x="3406763" y="1785134"/>
            <a:chExt cx="595721" cy="470660"/>
          </a:xfrm>
        </p:grpSpPr>
        <p:sp>
          <p:nvSpPr>
            <p:cNvPr id="84" name="Right Arrow 83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86" name="Group 12"/>
          <p:cNvGrpSpPr/>
          <p:nvPr/>
        </p:nvGrpSpPr>
        <p:grpSpPr>
          <a:xfrm rot="1820252">
            <a:off x="5769885" y="5003436"/>
            <a:ext cx="578443" cy="507065"/>
            <a:chOff x="3406763" y="1785134"/>
            <a:chExt cx="595721" cy="470660"/>
          </a:xfrm>
        </p:grpSpPr>
        <p:sp>
          <p:nvSpPr>
            <p:cNvPr id="87" name="Right Arrow 86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36" y="4618673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420470"/>
            <a:ext cx="11277600" cy="1477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Effectiveness of Power of Attorney</a:t>
            </a:r>
          </a:p>
          <a:p>
            <a:pPr algn="ctr"/>
            <a:r>
              <a:rPr lang="en-US" sz="4000" dirty="0">
                <a:latin typeface="Helvetica Neue"/>
                <a:cs typeface="Helvetica Neue"/>
              </a:rPr>
              <a:t>Access to Power of Attorney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7067" y="1981200"/>
            <a:ext cx="11684000" cy="315983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100" b="1" dirty="0">
                <a:latin typeface="Helvetica Neue"/>
                <a:cs typeface="Helvetica Neue"/>
              </a:rPr>
              <a:t>Durable General Power of Attorney ---- Effective Immediately</a:t>
            </a:r>
          </a:p>
          <a:p>
            <a:pPr lvl="2">
              <a:spcAft>
                <a:spcPts val="800"/>
              </a:spcAft>
            </a:pPr>
            <a:r>
              <a:rPr lang="en-US" sz="2000" dirty="0">
                <a:latin typeface="Helvetica Neue"/>
                <a:cs typeface="Helvetica Neue"/>
              </a:rPr>
              <a:t>You (Principal)	               Your Attorney-in-fact ---- Power Immediate</a:t>
            </a:r>
          </a:p>
          <a:p>
            <a:pPr lvl="2">
              <a:spcAft>
                <a:spcPts val="800"/>
              </a:spcAft>
            </a:pPr>
            <a:endParaRPr lang="en-US" sz="100" b="1" dirty="0">
              <a:latin typeface="Helvetica Neue"/>
              <a:cs typeface="Helvetica Neue"/>
            </a:endParaRPr>
          </a:p>
          <a:p>
            <a:pPr algn="ctr">
              <a:spcAft>
                <a:spcPts val="800"/>
              </a:spcAft>
            </a:pPr>
            <a:r>
              <a:rPr lang="en-US" sz="2100" b="1" dirty="0">
                <a:latin typeface="Helvetica Neue"/>
                <a:cs typeface="Helvetica Neue"/>
              </a:rPr>
              <a:t>Durable General Power of Attorney with Escrow</a:t>
            </a:r>
          </a:p>
          <a:p>
            <a:pPr lvl="2">
              <a:spcAft>
                <a:spcPts val="800"/>
              </a:spcAft>
            </a:pPr>
            <a:r>
              <a:rPr lang="en-US" sz="2000" dirty="0">
                <a:latin typeface="Helvetica Neue"/>
                <a:cs typeface="Helvetica Neue"/>
              </a:rPr>
              <a:t>You (Principal)	               Your Attorney-in-fact ---- Power Immediate</a:t>
            </a:r>
          </a:p>
          <a:p>
            <a:pPr lvl="2">
              <a:spcAft>
                <a:spcPts val="800"/>
              </a:spcAft>
            </a:pPr>
            <a:endParaRPr lang="en-US" sz="100" b="1" dirty="0">
              <a:latin typeface="Helvetica Neue"/>
              <a:cs typeface="Helvetica Neue"/>
            </a:endParaRPr>
          </a:p>
          <a:p>
            <a:pPr algn="ctr">
              <a:spcAft>
                <a:spcPts val="800"/>
              </a:spcAft>
            </a:pPr>
            <a:r>
              <a:rPr lang="en-US" sz="2100" b="1" dirty="0">
                <a:latin typeface="Helvetica Neue"/>
                <a:cs typeface="Helvetica Neue"/>
              </a:rPr>
              <a:t>Springing or Contingent General Power of Attorney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Helvetica Neue"/>
                <a:cs typeface="Helvetica Neue"/>
              </a:rPr>
              <a:t>You (Principal)	           Your Attorney-in-fact ---- Power Not Effective Until Principal’s Disability</a:t>
            </a:r>
          </a:p>
          <a:p>
            <a:pPr algn="ctr">
              <a:spcAft>
                <a:spcPts val="800"/>
              </a:spcAft>
            </a:pPr>
            <a:endParaRPr lang="en-US" sz="1900" dirty="0">
              <a:latin typeface="Helvetica Neue"/>
              <a:cs typeface="Helvetica Neue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18933" y="2650067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76267" y="2650067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18933" y="36144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27067" y="36144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5867" y="456353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006667" y="456353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61" y="4578402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457202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Health Care Decision Making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134" y="1447802"/>
            <a:ext cx="10481733" cy="45961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bg1">
                  <a:lumMod val="75000"/>
                </a:schemeClr>
              </a:buClr>
              <a:buSzPct val="99000"/>
            </a:pPr>
            <a:r>
              <a:rPr lang="en-US" sz="3200" b="1" kern="0" dirty="0">
                <a:latin typeface="Helvetica Neue"/>
                <a:cs typeface="Helvetica Neue"/>
              </a:rPr>
              <a:t>ADVANCE MEDICAL DIRECTIVE</a:t>
            </a:r>
          </a:p>
          <a:p>
            <a:pPr lvl="2">
              <a:buClr>
                <a:schemeClr val="bg1">
                  <a:lumMod val="75000"/>
                </a:schemeClr>
              </a:buClr>
              <a:buSzPct val="99000"/>
              <a:buFont typeface="Arial"/>
              <a:buChar char="•"/>
            </a:pPr>
            <a:r>
              <a:rPr lang="en-US" sz="2100" kern="0" dirty="0">
                <a:latin typeface="Helvetica Neue"/>
                <a:cs typeface="Helvetica Neue"/>
              </a:rPr>
              <a:t> </a:t>
            </a:r>
            <a:r>
              <a:rPr lang="en-US" sz="2100" b="1" kern="0" dirty="0">
                <a:latin typeface="Helvetica Neue"/>
                <a:cs typeface="Helvetica Neue"/>
              </a:rPr>
              <a:t>Attorney General’s Form: recommended only</a:t>
            </a:r>
          </a:p>
          <a:p>
            <a:pPr lvl="2">
              <a:buClr>
                <a:schemeClr val="bg1">
                  <a:lumMod val="75000"/>
                </a:schemeClr>
              </a:buClr>
              <a:buSzPct val="99000"/>
              <a:buFont typeface="Arial"/>
              <a:buChar char="•"/>
            </a:pPr>
            <a:r>
              <a:rPr lang="en-US" sz="2100" b="1" kern="0" dirty="0">
                <a:latin typeface="Helvetica Neue"/>
                <a:cs typeface="Helvetica Neue"/>
              </a:rPr>
              <a:t> No required format: no limitations</a:t>
            </a:r>
          </a:p>
          <a:p>
            <a:pPr lvl="2">
              <a:buClr>
                <a:schemeClr val="bg1">
                  <a:lumMod val="75000"/>
                </a:schemeClr>
              </a:buClr>
              <a:buSzPct val="99000"/>
              <a:buFont typeface="Arial"/>
              <a:buChar char="•"/>
            </a:pPr>
            <a:r>
              <a:rPr lang="en-US" sz="2100" b="1" kern="0" dirty="0">
                <a:latin typeface="Helvetica Neue"/>
                <a:cs typeface="Helvetica Neue"/>
              </a:rPr>
              <a:t> Personal Input: important considerations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Personal preferences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Food, entertainment, visitations, communications, lifestyle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Appointment of agents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Effectiveness of power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End of life decisions (living will)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Flexibility options – can my agent change my decisions? </a:t>
            </a:r>
            <a:br>
              <a:rPr lang="en-US" sz="2100" b="1" kern="0" dirty="0">
                <a:latin typeface="Helvetica Neue"/>
                <a:cs typeface="Helvetica Neue"/>
              </a:rPr>
            </a:br>
            <a:r>
              <a:rPr lang="en-US" sz="2100" b="1" kern="0" dirty="0">
                <a:latin typeface="Helvetica Neue"/>
                <a:cs typeface="Helvetica Neue"/>
              </a:rPr>
              <a:t>(if they think another option is better?)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Organ donation options</a:t>
            </a:r>
          </a:p>
          <a:p>
            <a:pPr marL="2209745" lvl="3" indent="-380990">
              <a:buClr>
                <a:schemeClr val="bg1">
                  <a:lumMod val="75000"/>
                </a:schemeClr>
              </a:buClr>
              <a:buSzPct val="99000"/>
              <a:buFontTx/>
              <a:buChar char="-"/>
            </a:pPr>
            <a:r>
              <a:rPr lang="en-US" sz="2100" b="1" kern="0" dirty="0">
                <a:latin typeface="Helvetica Neue"/>
                <a:cs typeface="Helvetica Neue"/>
              </a:rPr>
              <a:t>Final arrangements (celebration of life options)</a:t>
            </a:r>
          </a:p>
        </p:txBody>
      </p:sp>
      <p:pic>
        <p:nvPicPr>
          <p:cNvPr id="4" name="Picture 3" descr="stetosc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52801"/>
            <a:ext cx="2788356" cy="209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61" y="4622917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457202"/>
            <a:ext cx="11277600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Futura Hv BT" pitchFamily="34" charset="0"/>
              </a:rPr>
              <a:t>MOLST</a:t>
            </a:r>
          </a:p>
          <a:p>
            <a:pPr algn="ctr"/>
            <a:r>
              <a:rPr lang="en-US" sz="3200" kern="0" dirty="0">
                <a:latin typeface="Helvetica Neue"/>
                <a:cs typeface="Helvetica Neue"/>
              </a:rPr>
              <a:t>Medical Orders for Life Sustaining Treatment</a:t>
            </a:r>
          </a:p>
          <a:p>
            <a:pPr algn="ctr"/>
            <a:endParaRPr lang="en-US" sz="3200" dirty="0">
              <a:solidFill>
                <a:srgbClr val="1F497D"/>
              </a:solidFill>
              <a:latin typeface="Futura Hv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0" y="1905002"/>
            <a:ext cx="9448800" cy="24670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09745" lvl="8" indent="-380990">
              <a:lnSpc>
                <a:spcPct val="140000"/>
              </a:lnSpc>
              <a:buClr>
                <a:schemeClr val="bg1">
                  <a:lumMod val="75000"/>
                </a:schemeClr>
              </a:buClr>
              <a:buSzPct val="99000"/>
              <a:buFont typeface="Arial"/>
              <a:buChar char="•"/>
            </a:pPr>
            <a:r>
              <a:rPr lang="en-US" sz="2800" dirty="0">
                <a:latin typeface="Helvetica Neue"/>
                <a:cs typeface="Helvetica Neue"/>
              </a:rPr>
              <a:t>Effective July 2013</a:t>
            </a:r>
          </a:p>
          <a:p>
            <a:pPr marL="2209745" lvl="8" indent="-380990">
              <a:lnSpc>
                <a:spcPct val="140000"/>
              </a:lnSpc>
              <a:buClr>
                <a:schemeClr val="bg1">
                  <a:lumMod val="75000"/>
                </a:schemeClr>
              </a:buClr>
              <a:buSzPct val="99000"/>
              <a:buFont typeface="Arial"/>
              <a:buChar char="•"/>
            </a:pPr>
            <a:r>
              <a:rPr lang="en-US" sz="2800" dirty="0">
                <a:latin typeface="Helvetica Neue"/>
                <a:cs typeface="Helvetica Neue"/>
              </a:rPr>
              <a:t>Relates To </a:t>
            </a:r>
            <a:r>
              <a:rPr lang="en-US" sz="2800" i="1" dirty="0">
                <a:latin typeface="Helvetica Neue"/>
                <a:cs typeface="Helvetica Neue"/>
              </a:rPr>
              <a:t>Current </a:t>
            </a:r>
            <a:r>
              <a:rPr lang="en-US" sz="2800" dirty="0">
                <a:latin typeface="Helvetica Neue"/>
                <a:cs typeface="Helvetica Neue"/>
              </a:rPr>
              <a:t>Medical Condition</a:t>
            </a:r>
          </a:p>
          <a:p>
            <a:pPr marL="2209745" lvl="8" indent="-380990">
              <a:lnSpc>
                <a:spcPct val="140000"/>
              </a:lnSpc>
              <a:buClr>
                <a:schemeClr val="bg1">
                  <a:lumMod val="75000"/>
                </a:schemeClr>
              </a:buClr>
              <a:buSzPct val="99000"/>
              <a:buFont typeface="Arial"/>
              <a:buChar char="•"/>
            </a:pPr>
            <a:r>
              <a:rPr lang="en-US" sz="2800" dirty="0">
                <a:latin typeface="Helvetica Neue"/>
                <a:cs typeface="Helvetica Neue"/>
              </a:rPr>
              <a:t>Health Care Decision Making Worksheet</a:t>
            </a:r>
          </a:p>
          <a:p>
            <a:pPr marL="2209745" lvl="8" indent="-380990">
              <a:lnSpc>
                <a:spcPct val="140000"/>
              </a:lnSpc>
              <a:buClr>
                <a:schemeClr val="bg1">
                  <a:lumMod val="75000"/>
                </a:schemeClr>
              </a:buClr>
              <a:buSzPct val="99000"/>
              <a:buFont typeface="Arial"/>
              <a:buChar char="•"/>
            </a:pPr>
            <a:r>
              <a:rPr lang="en-US" sz="2800" dirty="0">
                <a:latin typeface="Helvetica Neue"/>
                <a:cs typeface="Helvetica Neue"/>
              </a:rPr>
              <a:t>Attorney General’s Publications </a:t>
            </a:r>
            <a:endParaRPr lang="en-US" sz="2800" kern="0" dirty="0">
              <a:latin typeface="Helvetica Neue"/>
              <a:cs typeface="Helvetica Neue"/>
            </a:endParaRPr>
          </a:p>
        </p:txBody>
      </p:sp>
      <p:pic>
        <p:nvPicPr>
          <p:cNvPr id="4" name="Picture 3" descr="Updated+MOLST+Logo+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" y="2118288"/>
            <a:ext cx="3781777" cy="3886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57" y="4562592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5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1517001"/>
            <a:ext cx="3657600" cy="1385596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3200" dirty="0"/>
              <a:t>Why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Understanding the Estate Planning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sz="3200" cap="all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endParaRPr lang="en-US" sz="3200" cap="all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endParaRPr lang="en-US" sz="3200" cap="all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en-US" sz="41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Why Do Most Estate Plans Fail?</a:t>
            </a:r>
            <a:endParaRPr lang="en-US" sz="4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57" y="4444564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625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263611"/>
            <a:ext cx="3657600" cy="69362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Estate planning vs. elder care planning– what is the difference?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Asset preservation?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Flexibility?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Divestment of assets?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Income, control, and hitting several birds with one stone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Medicaid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veterans benefits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Long-Term Care and Medicaid Considerations in Estate Planning and Elder Law</a:t>
            </a:r>
          </a:p>
          <a:p>
            <a:pPr marL="0" indent="0">
              <a:buNone/>
            </a:pPr>
            <a:r>
              <a:rPr lang="en-US" sz="4800" u="sng" dirty="0">
                <a:solidFill>
                  <a:schemeClr val="tx1"/>
                </a:solidFill>
              </a:rPr>
              <a:t>Myth vs. Fact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109" y="6790037"/>
            <a:ext cx="3657600" cy="209126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75" y="4100199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58056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Unprecedented exemption amounts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Maryland planning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portability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use of the deceased spouse’s unused exemption amount (understanding the </a:t>
            </a:r>
            <a:r>
              <a:rPr lang="en-US" b="1" dirty="0" err="1"/>
              <a:t>dsue</a:t>
            </a:r>
            <a:r>
              <a:rPr lang="en-US" b="1" dirty="0"/>
              <a:t>)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marital control?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Remarriage protection?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Estate Planning in a New Environment of Rising Estate Tax Exemptions and Portability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7085012" y="6734021"/>
            <a:ext cx="3657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27" y="4444564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0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599508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2800" b="1" dirty="0"/>
              <a:t>lifetime asset protection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Long-term care asset protection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Asset Protection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7085012" y="6763264"/>
            <a:ext cx="3657600" cy="9473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1409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6056458"/>
          </a:xfrm>
        </p:spPr>
        <p:txBody>
          <a:bodyPr/>
          <a:lstStyle/>
          <a:p>
            <a:r>
              <a:rPr lang="en-US" b="1" dirty="0"/>
              <a:t>Tenants by the Entirety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life insurance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annuities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qualified plans and </a:t>
            </a:r>
            <a:r>
              <a:rPr lang="en-US" b="1" dirty="0" err="1"/>
              <a:t>iras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problems for  inherited </a:t>
            </a:r>
            <a:r>
              <a:rPr lang="en-US" b="1" dirty="0" err="1"/>
              <a:t>iras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Domestic Asset protection trusts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Lifetime Asset Protection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7085012" y="6742258"/>
            <a:ext cx="3657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99" y="4364289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61264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Pre-crisis planning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use of Medicaid asset protection trusts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use of veterans asset protection trusts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use of trusts established under wills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crisis planning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half-loaf strategy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life estate deeds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Asset Preservation in the Long-Term Care Context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7085012" y="6812280"/>
            <a:ext cx="3657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564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1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1326292"/>
            <a:ext cx="3657600" cy="548598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Trust planning for spouses</a:t>
            </a:r>
            <a:br>
              <a:rPr lang="en-US" b="1" dirty="0"/>
            </a:br>
            <a:br>
              <a:rPr lang="en-US" b="1" dirty="0"/>
            </a:br>
            <a:r>
              <a:rPr lang="en-US" sz="2200" b="1" dirty="0"/>
              <a:t>Trust planning for children and grandchildren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spendthrift protection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beneficiary control?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Structuring trustees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use a trust protector?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Powers of appointment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special needs beneficiaries</a:t>
            </a:r>
            <a:br>
              <a:rPr lang="en-US" sz="22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Protecting the Shares of Spouses, Children, and Grandchildren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7085012" y="6812280"/>
            <a:ext cx="3657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59" y="4534977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4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64" y="914400"/>
            <a:ext cx="10468864" cy="182880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Thank you!!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13664" y="3240728"/>
            <a:ext cx="10472928" cy="175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600" dirty="0"/>
              <a:t>If you have any questions whatsoever, please call Barrett at:</a:t>
            </a:r>
          </a:p>
          <a:p>
            <a:pPr marL="0" indent="0" algn="ctr">
              <a:buNone/>
            </a:pPr>
            <a:r>
              <a:rPr lang="en-US" sz="4600" dirty="0"/>
              <a:t>410-696-2405, or email at </a:t>
            </a:r>
          </a:p>
          <a:p>
            <a:pPr marL="0" indent="0" algn="ctr">
              <a:buNone/>
            </a:pPr>
            <a:r>
              <a:rPr lang="en-US" sz="4600" dirty="0">
                <a:solidFill>
                  <a:srgbClr val="C00000"/>
                </a:solidFill>
                <a:hlinkClick r:id="rId3"/>
              </a:rPr>
              <a:t>barrett@kh.legal</a:t>
            </a:r>
            <a:r>
              <a:rPr lang="en-US" sz="4600" dirty="0">
                <a:solidFill>
                  <a:srgbClr val="C00000"/>
                </a:solidFill>
              </a:rPr>
              <a:t>	</a:t>
            </a:r>
          </a:p>
          <a:p>
            <a:pPr marL="0" indent="0" algn="ctr">
              <a:buNone/>
            </a:pPr>
            <a:endParaRPr lang="en-US" sz="4600" dirty="0"/>
          </a:p>
          <a:p>
            <a:pPr marL="0" indent="0" algn="ctr">
              <a:buNone/>
            </a:pPr>
            <a:endParaRPr lang="en-US" sz="4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07" y="4327713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000" y="-423332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n-US" sz="4800" dirty="0">
              <a:latin typeface="Futura Hv B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" y="1219200"/>
            <a:ext cx="11785600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7200" dirty="0">
                <a:latin typeface="Helvetica Neue"/>
                <a:cs typeface="Helvetica Neue"/>
              </a:rPr>
              <a:t>Purpose of Estate Planning</a:t>
            </a:r>
          </a:p>
        </p:txBody>
      </p:sp>
      <p:pic>
        <p:nvPicPr>
          <p:cNvPr id="4" name="Picture 3" descr="estateplandrawo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979" y="2450302"/>
            <a:ext cx="4413956" cy="4312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1" y="4339905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4721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Why Plan?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1042" y="601362"/>
            <a:ext cx="4934479" cy="5401733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 provide certainty for loved ones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Facilitate smooth administration of estate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Minimize cost of administration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Asset protection – for spouse, children or grandchildren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Minimize or eliminate taxes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Achieve your special purposes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 attain </a:t>
            </a:r>
            <a:r>
              <a:rPr lang="en-US" sz="2400" b="1" u="sng" dirty="0">
                <a:solidFill>
                  <a:schemeClr val="tx1"/>
                </a:solidFill>
              </a:rPr>
              <a:t>your</a:t>
            </a:r>
            <a:r>
              <a:rPr lang="en-US" sz="2400" b="1" dirty="0">
                <a:solidFill>
                  <a:schemeClr val="tx1"/>
                </a:solidFill>
              </a:rPr>
              <a:t> definition of Estate Planning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42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3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759941"/>
            <a:ext cx="3657600" cy="5772664"/>
          </a:xfrm>
        </p:spPr>
        <p:txBody>
          <a:bodyPr/>
          <a:lstStyle/>
          <a:p>
            <a:r>
              <a:rPr lang="en-US" b="1" dirty="0"/>
              <a:t>VIEW ESTATE PLANNING AS A THREE-STEP PROCESS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i</a:t>
            </a:r>
            <a:r>
              <a:rPr lang="en-US" b="1" dirty="0"/>
              <a:t>.  DESIGN AND IMPLEMENTATION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ii.  MAINTENANCE AND UPDATING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III.  FINAL ADMINISTRATION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Avoiding Estate Plan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7085012" y="6771502"/>
            <a:ext cx="3657600" cy="18947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75" y="3766566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7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462789"/>
            <a:ext cx="11785600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Definition of Estate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800" y="2116668"/>
            <a:ext cx="10566400" cy="25545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Helvetica Neue"/>
                <a:cs typeface="Helvetica Neue"/>
              </a:rPr>
              <a:t>Estate planning is about:  _______________________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Helvetica Neue"/>
                <a:cs typeface="Helvetica Neue"/>
              </a:rPr>
              <a:t>of your property the way that you want, to the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Helvetica Neue"/>
                <a:cs typeface="Helvetica Neue"/>
              </a:rPr>
              <a:t>__________________ or _________________ of your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Helvetica Neue"/>
                <a:cs typeface="Helvetica Neue"/>
              </a:rPr>
              <a:t>choice, at the lowest possible __________________.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61" y="3913481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420470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Probate vs. Non-Probate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371602"/>
            <a:ext cx="9855200" cy="42729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>
                <a:latin typeface="Helvetica Neue"/>
                <a:cs typeface="Helvetica Neue"/>
              </a:rPr>
              <a:t>WILL</a:t>
            </a:r>
          </a:p>
          <a:p>
            <a:pPr lvl="4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100" dirty="0">
                <a:latin typeface="Helvetica Neue"/>
                <a:cs typeface="Helvetica Neue"/>
              </a:rPr>
              <a:t>  </a:t>
            </a:r>
            <a:r>
              <a:rPr lang="en-US" sz="2100" b="1" dirty="0">
                <a:latin typeface="Helvetica Neue"/>
                <a:cs typeface="Helvetica Neue"/>
              </a:rPr>
              <a:t>Subject to Probate Process</a:t>
            </a:r>
          </a:p>
          <a:p>
            <a:pPr lvl="4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100" b="1" dirty="0">
                <a:latin typeface="Helvetica Neue"/>
                <a:cs typeface="Helvetica Neue"/>
              </a:rPr>
              <a:t>  Public Oversight</a:t>
            </a:r>
          </a:p>
          <a:p>
            <a:pPr lvl="4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100" b="1" dirty="0">
                <a:latin typeface="Helvetica Neue"/>
                <a:cs typeface="Helvetica Neue"/>
              </a:rPr>
              <a:t>  What Assets are Subject to Probate?</a:t>
            </a:r>
          </a:p>
          <a:p>
            <a:pPr lvl="4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100" b="1" dirty="0">
                <a:latin typeface="Helvetica Neue"/>
                <a:cs typeface="Helvetica Neue"/>
              </a:rPr>
              <a:t>  Probate Process</a:t>
            </a:r>
          </a:p>
          <a:p>
            <a:pPr lvl="5">
              <a:buClr>
                <a:schemeClr val="bg1">
                  <a:lumMod val="75000"/>
                </a:schemeClr>
              </a:buClr>
            </a:pPr>
            <a:r>
              <a:rPr lang="en-US" sz="2100" b="1" dirty="0">
                <a:latin typeface="Helvetica Neue"/>
                <a:cs typeface="Helvetica Neue"/>
              </a:rPr>
              <a:t>- Open Estate</a:t>
            </a:r>
          </a:p>
          <a:p>
            <a:pPr lvl="5">
              <a:buClr>
                <a:schemeClr val="bg1">
                  <a:lumMod val="75000"/>
                </a:schemeClr>
              </a:buClr>
            </a:pPr>
            <a:r>
              <a:rPr lang="en-US" sz="2100" b="1" dirty="0">
                <a:latin typeface="Helvetica Neue"/>
                <a:cs typeface="Helvetica Neue"/>
              </a:rPr>
              <a:t>- Inventory (3 months)</a:t>
            </a:r>
          </a:p>
          <a:p>
            <a:pPr lvl="5">
              <a:buClr>
                <a:schemeClr val="bg1">
                  <a:lumMod val="75000"/>
                </a:schemeClr>
              </a:buClr>
            </a:pPr>
            <a:r>
              <a:rPr lang="en-US" sz="2100" b="1" dirty="0">
                <a:latin typeface="Helvetica Neue"/>
                <a:cs typeface="Helvetica Neue"/>
              </a:rPr>
              <a:t>- Claims to Creditors (6 months from DOD)</a:t>
            </a:r>
          </a:p>
          <a:p>
            <a:pPr lvl="5">
              <a:buClr>
                <a:schemeClr val="bg1">
                  <a:lumMod val="75000"/>
                </a:schemeClr>
              </a:buClr>
            </a:pPr>
            <a:r>
              <a:rPr lang="en-US" sz="2100" b="1" dirty="0">
                <a:latin typeface="Helvetica Neue"/>
                <a:cs typeface="Helvetica Neue"/>
              </a:rPr>
              <a:t>- Accounting – Income, Expenses, Debts, Taxes</a:t>
            </a:r>
          </a:p>
          <a:p>
            <a:pPr lvl="5">
              <a:buClr>
                <a:schemeClr val="bg1">
                  <a:lumMod val="75000"/>
                </a:schemeClr>
              </a:buClr>
            </a:pPr>
            <a:r>
              <a:rPr lang="en-US" sz="2100" b="1" dirty="0">
                <a:latin typeface="Helvetica Neue"/>
                <a:cs typeface="Helvetica Neue"/>
              </a:rPr>
              <a:t>- First Administration Account (Final?)</a:t>
            </a:r>
          </a:p>
          <a:p>
            <a:pPr lvl="4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100" b="1" dirty="0">
                <a:latin typeface="Helvetica Neue"/>
                <a:cs typeface="Helvetica Neue"/>
              </a:rPr>
              <a:t>  Cost of Probate - (4 – 7%)*</a:t>
            </a:r>
          </a:p>
          <a:p>
            <a:pPr lvl="4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100" b="1" dirty="0">
                <a:latin typeface="Helvetica Neue"/>
                <a:cs typeface="Helvetica Neue"/>
              </a:rPr>
              <a:t>  Will Structure</a:t>
            </a:r>
          </a:p>
        </p:txBody>
      </p:sp>
      <p:pic>
        <p:nvPicPr>
          <p:cNvPr id="9" name="Picture 8" descr="gav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" y="3731046"/>
            <a:ext cx="3000634" cy="2506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61" y="3900993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400" y="381001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Will-Based Structure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131733" y="1083733"/>
          <a:ext cx="3962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0" y="1481667"/>
          <a:ext cx="4575504" cy="321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8173546" y="1481667"/>
          <a:ext cx="4678855" cy="31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6" name="Group 15"/>
          <p:cNvGrpSpPr/>
          <p:nvPr/>
        </p:nvGrpSpPr>
        <p:grpSpPr>
          <a:xfrm rot="7331118">
            <a:off x="3499630" y="2803300"/>
            <a:ext cx="595721" cy="627547"/>
            <a:chOff x="3406763" y="1785134"/>
            <a:chExt cx="595721" cy="470660"/>
          </a:xfrm>
        </p:grpSpPr>
        <p:sp>
          <p:nvSpPr>
            <p:cNvPr id="17" name="Right Arrow 16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grpSp>
        <p:nvGrpSpPr>
          <p:cNvPr id="21" name="Group 20"/>
          <p:cNvGrpSpPr/>
          <p:nvPr/>
        </p:nvGrpSpPr>
        <p:grpSpPr>
          <a:xfrm rot="17998731">
            <a:off x="8139364" y="2871033"/>
            <a:ext cx="595721" cy="627547"/>
            <a:chOff x="3406763" y="1785134"/>
            <a:chExt cx="595721" cy="470660"/>
          </a:xfrm>
        </p:grpSpPr>
        <p:sp>
          <p:nvSpPr>
            <p:cNvPr id="22" name="Right Arrow 21"/>
            <p:cNvSpPr/>
            <p:nvPr/>
          </p:nvSpPr>
          <p:spPr>
            <a:xfrm rot="3600000">
              <a:off x="3469294" y="1722603"/>
              <a:ext cx="470660" cy="5957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 rot="3600000">
              <a:off x="3504594" y="1780606"/>
              <a:ext cx="329462" cy="357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71" y="4517153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420470"/>
            <a:ext cx="11277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Helvetica Neue"/>
                <a:cs typeface="Helvetica Neue"/>
              </a:rPr>
              <a:t>Probate vs. Non-Probate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000" y="1371601"/>
            <a:ext cx="11176000" cy="47807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cap="all" dirty="0">
                <a:latin typeface="Helvetica Neue"/>
                <a:cs typeface="Helvetica Neue"/>
              </a:rPr>
              <a:t>Revocable Trust</a:t>
            </a:r>
          </a:p>
          <a:p>
            <a:pPr lvl="6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100" dirty="0">
                <a:latin typeface="Helvetica Neue"/>
                <a:cs typeface="Helvetica Neue"/>
              </a:rPr>
              <a:t>  </a:t>
            </a:r>
            <a:r>
              <a:rPr lang="en-US" sz="2400" dirty="0">
                <a:latin typeface="Helvetica Neue"/>
                <a:cs typeface="Helvetica Neue"/>
              </a:rPr>
              <a:t>Avoidance of Probate*</a:t>
            </a:r>
          </a:p>
          <a:p>
            <a:pPr lvl="6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  What is a Revocable Trust?</a:t>
            </a:r>
          </a:p>
          <a:p>
            <a:pPr lvl="7">
              <a:buClr>
                <a:schemeClr val="bg1">
                  <a:lumMod val="75000"/>
                </a:schemeClr>
              </a:buClr>
            </a:pPr>
            <a:r>
              <a:rPr lang="en-US" sz="2400" dirty="0">
                <a:latin typeface="Helvetica Neue"/>
                <a:cs typeface="Helvetica Neue"/>
              </a:rPr>
              <a:t>- Private Document (contract)</a:t>
            </a:r>
          </a:p>
          <a:p>
            <a:pPr lvl="7">
              <a:buClr>
                <a:schemeClr val="bg1">
                  <a:lumMod val="75000"/>
                </a:schemeClr>
              </a:buClr>
            </a:pPr>
            <a:r>
              <a:rPr lang="en-US" sz="2400" dirty="0">
                <a:latin typeface="Helvetica Neue"/>
                <a:cs typeface="Helvetica Neue"/>
              </a:rPr>
              <a:t>- Development/Implementation</a:t>
            </a:r>
          </a:p>
          <a:p>
            <a:pPr lvl="6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  Funding</a:t>
            </a:r>
          </a:p>
          <a:p>
            <a:pPr lvl="6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  What a Revocable Trust is Not</a:t>
            </a:r>
          </a:p>
          <a:p>
            <a:pPr lvl="7">
              <a:buClr>
                <a:schemeClr val="bg1">
                  <a:lumMod val="75000"/>
                </a:schemeClr>
              </a:buClr>
            </a:pPr>
            <a:r>
              <a:rPr lang="en-US" sz="2400" dirty="0">
                <a:latin typeface="Helvetica Neue"/>
                <a:cs typeface="Helvetica Neue"/>
              </a:rPr>
              <a:t>- No Creditor/Asset Protection</a:t>
            </a:r>
          </a:p>
          <a:p>
            <a:pPr lvl="7">
              <a:buClr>
                <a:schemeClr val="bg1">
                  <a:lumMod val="75000"/>
                </a:schemeClr>
              </a:buClr>
            </a:pPr>
            <a:r>
              <a:rPr lang="en-US" sz="2400" dirty="0">
                <a:latin typeface="Helvetica Neue"/>
                <a:cs typeface="Helvetica Neue"/>
              </a:rPr>
              <a:t>- No Tax Savings</a:t>
            </a:r>
          </a:p>
          <a:p>
            <a:pPr lvl="6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  Trust Administration</a:t>
            </a:r>
          </a:p>
          <a:p>
            <a:pPr lvl="6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  Cost of Revocable Trust (1–2%)</a:t>
            </a:r>
          </a:p>
          <a:p>
            <a:pPr lvl="6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  Revocable Trust Structure</a:t>
            </a:r>
          </a:p>
        </p:txBody>
      </p:sp>
      <p:pic>
        <p:nvPicPr>
          <p:cNvPr id="6" name="Picture 5" descr="irrevocTru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27" y="2924175"/>
            <a:ext cx="2442613" cy="2490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1" y="4449633"/>
            <a:ext cx="4011339" cy="3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90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623</Words>
  <Application>Microsoft Office PowerPoint</Application>
  <PresentationFormat>Widescreen</PresentationFormat>
  <Paragraphs>195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Century Gothic</vt:lpstr>
      <vt:lpstr>Constantia</vt:lpstr>
      <vt:lpstr>Futura Hv BT</vt:lpstr>
      <vt:lpstr>Helvetica Neue</vt:lpstr>
      <vt:lpstr>Mangal</vt:lpstr>
      <vt:lpstr>Wingdings 2</vt:lpstr>
      <vt:lpstr>Wingdings 3</vt:lpstr>
      <vt:lpstr>Slice</vt:lpstr>
      <vt:lpstr>Flow</vt:lpstr>
      <vt:lpstr>Estate planning “Financial Literacy”</vt:lpstr>
      <vt:lpstr> Why Plan?</vt:lpstr>
      <vt:lpstr>PowerPoint Presentation</vt:lpstr>
      <vt:lpstr>PowerPoint Presentation</vt:lpstr>
      <vt:lpstr>VIEW ESTATE PLANNING AS A THREE-STEP PROCESS  i.  DESIGN AND IMPLEMENTATION  ii.  MAINTENANCE AND UPDATING  III.  FINAL ADMINISTRATION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 ownership  Beneficiary Designations  Life Estate deeds  transfer on death designations (tod)  payable on death designations (pod)  itf accounts (in trust for)    </vt:lpstr>
      <vt:lpstr>PowerPoint Presentation</vt:lpstr>
      <vt:lpstr>PowerPoint Presentation</vt:lpstr>
      <vt:lpstr>Powers of attorney  advance medical directive  molst – medical orders for life sustaining treatment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Estate planning vs. elder care planning– what is the difference?  Asset preservation?  Flexibility?  Divestment of assets?  Income, control, and hitting several birds with one stone  Medicaid  veterans benefits  </vt:lpstr>
      <vt:lpstr>Unprecedented exemption amounts  Maryland planning  portability  use of the deceased spouse’s unused exemption amount (understanding the dsue)  marital control?  Remarriage protection?</vt:lpstr>
      <vt:lpstr>  lifetime asset protection   Long-term care asset protection     </vt:lpstr>
      <vt:lpstr>Tenants by the Entirety  life insurance  annuities  qualified plans and iras  problems for  inherited iras  Domestic Asset protection trusts </vt:lpstr>
      <vt:lpstr>Pre-crisis planning  use of Medicaid asset protection trusts  use of veterans asset protection trusts  use of trusts established under wills  crisis planning  half-loaf strategy  life estate deeds </vt:lpstr>
      <vt:lpstr>   Trust planning for spouses  Trust planning for children and grandchildren  spendthrift protection  beneficiary control?  Structuring trustees  use a trust protector?  Powers of appointment  special needs beneficiaries 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Estate planning essentials</dc:title>
  <dc:creator>Microsoft account</dc:creator>
  <cp:lastModifiedBy>Southern, Scott</cp:lastModifiedBy>
  <cp:revision>58</cp:revision>
  <cp:lastPrinted>2016-04-05T11:37:29Z</cp:lastPrinted>
  <dcterms:created xsi:type="dcterms:W3CDTF">2015-03-05T19:45:21Z</dcterms:created>
  <dcterms:modified xsi:type="dcterms:W3CDTF">2017-08-31T18:36:43Z</dcterms:modified>
</cp:coreProperties>
</file>