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68" r:id="rId2"/>
  </p:sldMasterIdLst>
  <p:notesMasterIdLst>
    <p:notesMasterId r:id="rId20"/>
  </p:notesMasterIdLst>
  <p:handoutMasterIdLst>
    <p:handoutMasterId r:id="rId21"/>
  </p:handoutMasterIdLst>
  <p:sldIdLst>
    <p:sldId id="258" r:id="rId3"/>
    <p:sldId id="449" r:id="rId4"/>
    <p:sldId id="446" r:id="rId5"/>
    <p:sldId id="257" r:id="rId6"/>
    <p:sldId id="447" r:id="rId7"/>
    <p:sldId id="453" r:id="rId8"/>
    <p:sldId id="452" r:id="rId9"/>
    <p:sldId id="454" r:id="rId10"/>
    <p:sldId id="448" r:id="rId11"/>
    <p:sldId id="439" r:id="rId12"/>
    <p:sldId id="440" r:id="rId13"/>
    <p:sldId id="455" r:id="rId14"/>
    <p:sldId id="442" r:id="rId15"/>
    <p:sldId id="456" r:id="rId16"/>
    <p:sldId id="457" r:id="rId17"/>
    <p:sldId id="458" r:id="rId18"/>
    <p:sldId id="43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8C0"/>
    <a:srgbClr val="A6AE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67710" autoAdjust="0"/>
  </p:normalViewPr>
  <p:slideViewPr>
    <p:cSldViewPr snapToGrid="0">
      <p:cViewPr varScale="1">
        <p:scale>
          <a:sx n="62" d="100"/>
          <a:sy n="62" d="100"/>
        </p:scale>
        <p:origin x="132" y="24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0" d="100"/>
          <a:sy n="80" d="100"/>
        </p:scale>
        <p:origin x="31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70CC3A-B044-46AB-8612-FF2020492C03}"/>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D995DD6F-D387-4ED1-A5F5-29D36F03EC2A}"/>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4F5F8A4B-F0C9-47B3-AF68-029939E22C41}" type="datetimeFigureOut">
              <a:rPr lang="en-US" smtClean="0"/>
              <a:t>8/6/2019</a:t>
            </a:fld>
            <a:endParaRPr lang="en-US"/>
          </a:p>
        </p:txBody>
      </p:sp>
      <p:sp>
        <p:nvSpPr>
          <p:cNvPr id="4" name="Footer Placeholder 3">
            <a:extLst>
              <a:ext uri="{FF2B5EF4-FFF2-40B4-BE49-F238E27FC236}">
                <a16:creationId xmlns:a16="http://schemas.microsoft.com/office/drawing/2014/main" id="{063E1BC4-538B-4FE1-98ED-05013504C44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6745AE-821D-4880-BDD7-A52CD400A76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E39059A-E284-43C5-95EE-34F37952EE78}" type="slidenum">
              <a:rPr lang="en-US" smtClean="0"/>
              <a:t>‹#›</a:t>
            </a:fld>
            <a:endParaRPr lang="en-US"/>
          </a:p>
        </p:txBody>
      </p:sp>
    </p:spTree>
    <p:extLst>
      <p:ext uri="{BB962C8B-B14F-4D97-AF65-F5344CB8AC3E}">
        <p14:creationId xmlns:p14="http://schemas.microsoft.com/office/powerpoint/2010/main" val="1900544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B9F71672-0A36-49B3-A8B9-5AE2AC133ABB}" type="datetimeFigureOut">
              <a:rPr lang="en-US" smtClean="0"/>
              <a:t>8/6/2019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AD3A70D-3CA0-4FFA-8877-10E110CFC6F2}" type="slidenum">
              <a:rPr lang="en-US" smtClean="0"/>
              <a:t>‹#›</a:t>
            </a:fld>
            <a:endParaRPr lang="en-US"/>
          </a:p>
        </p:txBody>
      </p:sp>
    </p:spTree>
    <p:extLst>
      <p:ext uri="{BB962C8B-B14F-4D97-AF65-F5344CB8AC3E}">
        <p14:creationId xmlns:p14="http://schemas.microsoft.com/office/powerpoint/2010/main" val="121898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D3A70D-3CA0-4FFA-8877-10E110CFC6F2}" type="slidenum">
              <a:rPr lang="en-US" smtClean="0"/>
              <a:t>1</a:t>
            </a:fld>
            <a:endParaRPr lang="en-US"/>
          </a:p>
        </p:txBody>
      </p:sp>
    </p:spTree>
    <p:extLst>
      <p:ext uri="{BB962C8B-B14F-4D97-AF65-F5344CB8AC3E}">
        <p14:creationId xmlns:p14="http://schemas.microsoft.com/office/powerpoint/2010/main" val="408876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 Analysis – we know residential demand will remain strong in Howard county and regionally so we expect the Plan to focus on future demand of office, industrial, employment, and commercial uses in the context of our regional location and economy.  </a:t>
            </a:r>
          </a:p>
          <a:p>
            <a:endParaRPr lang="en-US" dirty="0"/>
          </a:p>
          <a:p>
            <a:r>
              <a:rPr lang="en-US" dirty="0"/>
              <a:t>Concurrent Housing Master Plan that will look at housing types and affordability </a:t>
            </a:r>
          </a:p>
        </p:txBody>
      </p:sp>
      <p:sp>
        <p:nvSpPr>
          <p:cNvPr id="4" name="Slide Number Placeholder 3"/>
          <p:cNvSpPr>
            <a:spLocks noGrp="1"/>
          </p:cNvSpPr>
          <p:nvPr>
            <p:ph type="sldNum" sz="quarter" idx="5"/>
          </p:nvPr>
        </p:nvSpPr>
        <p:spPr/>
        <p:txBody>
          <a:bodyPr/>
          <a:lstStyle/>
          <a:p>
            <a:fld id="{7AD3A70D-3CA0-4FFA-8877-10E110CFC6F2}" type="slidenum">
              <a:rPr lang="en-US" smtClean="0"/>
              <a:t>10</a:t>
            </a:fld>
            <a:endParaRPr lang="en-US"/>
          </a:p>
        </p:txBody>
      </p:sp>
    </p:spTree>
    <p:extLst>
      <p:ext uri="{BB962C8B-B14F-4D97-AF65-F5344CB8AC3E}">
        <p14:creationId xmlns:p14="http://schemas.microsoft.com/office/powerpoint/2010/main" val="125036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Emerging Trends- autonomous vehicles (artificial intelligence), on-line retail, automated employment, natural disasters, renewable energies, etc. </a:t>
            </a:r>
            <a:endParaRPr lang="en-US" dirty="0"/>
          </a:p>
        </p:txBody>
      </p:sp>
      <p:sp>
        <p:nvSpPr>
          <p:cNvPr id="4" name="Slide Number Placeholder 3"/>
          <p:cNvSpPr>
            <a:spLocks noGrp="1"/>
          </p:cNvSpPr>
          <p:nvPr>
            <p:ph type="sldNum" sz="quarter" idx="5"/>
          </p:nvPr>
        </p:nvSpPr>
        <p:spPr/>
        <p:txBody>
          <a:bodyPr/>
          <a:lstStyle/>
          <a:p>
            <a:fld id="{7AD3A70D-3CA0-4FFA-8877-10E110CFC6F2}" type="slidenum">
              <a:rPr lang="en-US" smtClean="0"/>
              <a:t>11</a:t>
            </a:fld>
            <a:endParaRPr lang="en-US"/>
          </a:p>
        </p:txBody>
      </p:sp>
    </p:spTree>
    <p:extLst>
      <p:ext uri="{BB962C8B-B14F-4D97-AF65-F5344CB8AC3E}">
        <p14:creationId xmlns:p14="http://schemas.microsoft.com/office/powerpoint/2010/main" val="282387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character that makes Columbia unique</a:t>
            </a:r>
          </a:p>
          <a:p>
            <a:r>
              <a:rPr lang="en-US" dirty="0"/>
              <a:t>How can it be preserved and allow for redevelopment over the next 20 years</a:t>
            </a:r>
          </a:p>
          <a:p>
            <a:r>
              <a:rPr lang="en-US" dirty="0"/>
              <a:t>What is the future of the major commercial/industrial corridors</a:t>
            </a:r>
          </a:p>
          <a:p>
            <a:r>
              <a:rPr lang="en-US" dirty="0"/>
              <a:t>How to address an aging housing stock</a:t>
            </a:r>
          </a:p>
          <a:p>
            <a:r>
              <a:rPr lang="en-US" dirty="0"/>
              <a:t>What are opportunities for Gateway given its location and potential to be an economic driver </a:t>
            </a:r>
          </a:p>
        </p:txBody>
      </p:sp>
      <p:sp>
        <p:nvSpPr>
          <p:cNvPr id="4" name="Slide Number Placeholder 3"/>
          <p:cNvSpPr>
            <a:spLocks noGrp="1"/>
          </p:cNvSpPr>
          <p:nvPr>
            <p:ph type="sldNum" sz="quarter" idx="5"/>
          </p:nvPr>
        </p:nvSpPr>
        <p:spPr/>
        <p:txBody>
          <a:bodyPr/>
          <a:lstStyle/>
          <a:p>
            <a:fld id="{7AD3A70D-3CA0-4FFA-8877-10E110CFC6F2}" type="slidenum">
              <a:rPr lang="en-US" smtClean="0"/>
              <a:t>12</a:t>
            </a:fld>
            <a:endParaRPr lang="en-US"/>
          </a:p>
        </p:txBody>
      </p:sp>
    </p:spTree>
    <p:extLst>
      <p:ext uri="{BB962C8B-B14F-4D97-AF65-F5344CB8AC3E}">
        <p14:creationId xmlns:p14="http://schemas.microsoft.com/office/powerpoint/2010/main" val="2906731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D3A70D-3CA0-4FFA-8877-10E110CFC6F2}" type="slidenum">
              <a:rPr lang="en-US" smtClean="0"/>
              <a:t>13</a:t>
            </a:fld>
            <a:endParaRPr lang="en-US"/>
          </a:p>
        </p:txBody>
      </p:sp>
    </p:spTree>
    <p:extLst>
      <p:ext uri="{BB962C8B-B14F-4D97-AF65-F5344CB8AC3E}">
        <p14:creationId xmlns:p14="http://schemas.microsoft.com/office/powerpoint/2010/main" val="1105596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there is no standard format for these guidelines and the code is very general in its direction</a:t>
            </a:r>
          </a:p>
          <a:p>
            <a:endParaRPr lang="en-US" dirty="0"/>
          </a:p>
          <a:p>
            <a:r>
              <a:rPr lang="en-US" dirty="0"/>
              <a:t>Other jurisdictions – have a scope of work approved by PB, some have written procedures or public participation plans be adopted early on by PB or council </a:t>
            </a:r>
          </a:p>
          <a:p>
            <a:endParaRPr lang="en-US" dirty="0"/>
          </a:p>
          <a:p>
            <a:endParaRPr lang="en-US" dirty="0"/>
          </a:p>
        </p:txBody>
      </p:sp>
      <p:sp>
        <p:nvSpPr>
          <p:cNvPr id="4" name="Slide Number Placeholder 3"/>
          <p:cNvSpPr>
            <a:spLocks noGrp="1"/>
          </p:cNvSpPr>
          <p:nvPr>
            <p:ph type="sldNum" sz="quarter" idx="5"/>
          </p:nvPr>
        </p:nvSpPr>
        <p:spPr/>
        <p:txBody>
          <a:bodyPr/>
          <a:lstStyle/>
          <a:p>
            <a:fld id="{7AD3A70D-3CA0-4FFA-8877-10E110CFC6F2}" type="slidenum">
              <a:rPr lang="en-US" smtClean="0"/>
              <a:t>14</a:t>
            </a:fld>
            <a:endParaRPr lang="en-US"/>
          </a:p>
        </p:txBody>
      </p:sp>
    </p:spTree>
    <p:extLst>
      <p:ext uri="{BB962C8B-B14F-4D97-AF65-F5344CB8AC3E}">
        <p14:creationId xmlns:p14="http://schemas.microsoft.com/office/powerpoint/2010/main" val="1019891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proposing our approach include these procedural elements.</a:t>
            </a:r>
          </a:p>
          <a:p>
            <a:endParaRPr lang="en-US" dirty="0"/>
          </a:p>
          <a:p>
            <a:r>
              <a:rPr lang="en-US" dirty="0"/>
              <a:t>PB to consider that the first task once we hire a consultant would be to develop a strategic framework for the entire effort that would serve as guidelines</a:t>
            </a:r>
          </a:p>
          <a:p>
            <a:endParaRPr lang="en-US" dirty="0"/>
          </a:p>
          <a:p>
            <a:r>
              <a:rPr lang="en-US" dirty="0"/>
              <a:t>Framework or guidance would address process and topics; Cookbook of things to look at </a:t>
            </a:r>
          </a:p>
        </p:txBody>
      </p:sp>
      <p:sp>
        <p:nvSpPr>
          <p:cNvPr id="4" name="Slide Number Placeholder 3"/>
          <p:cNvSpPr>
            <a:spLocks noGrp="1"/>
          </p:cNvSpPr>
          <p:nvPr>
            <p:ph type="sldNum" sz="quarter" idx="5"/>
          </p:nvPr>
        </p:nvSpPr>
        <p:spPr/>
        <p:txBody>
          <a:bodyPr/>
          <a:lstStyle/>
          <a:p>
            <a:fld id="{7AD3A70D-3CA0-4FFA-8877-10E110CFC6F2}" type="slidenum">
              <a:rPr lang="en-US" smtClean="0"/>
              <a:t>15</a:t>
            </a:fld>
            <a:endParaRPr lang="en-US"/>
          </a:p>
        </p:txBody>
      </p:sp>
    </p:spTree>
    <p:extLst>
      <p:ext uri="{BB962C8B-B14F-4D97-AF65-F5344CB8AC3E}">
        <p14:creationId xmlns:p14="http://schemas.microsoft.com/office/powerpoint/2010/main" val="1019891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D3A70D-3CA0-4FFA-8877-10E110CFC6F2}" type="slidenum">
              <a:rPr lang="en-US" smtClean="0"/>
              <a:t>16</a:t>
            </a:fld>
            <a:endParaRPr lang="en-US"/>
          </a:p>
        </p:txBody>
      </p:sp>
    </p:spTree>
    <p:extLst>
      <p:ext uri="{BB962C8B-B14F-4D97-AF65-F5344CB8AC3E}">
        <p14:creationId xmlns:p14="http://schemas.microsoft.com/office/powerpoint/2010/main" val="1019891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D3A70D-3CA0-4FFA-8877-10E110CFC6F2}" type="slidenum">
              <a:rPr lang="en-US" smtClean="0"/>
              <a:t>17</a:t>
            </a:fld>
            <a:endParaRPr lang="en-US"/>
          </a:p>
        </p:txBody>
      </p:sp>
    </p:spTree>
    <p:extLst>
      <p:ext uri="{BB962C8B-B14F-4D97-AF65-F5344CB8AC3E}">
        <p14:creationId xmlns:p14="http://schemas.microsoft.com/office/powerpoint/2010/main" val="82699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D3A70D-3CA0-4FFA-8877-10E110CFC6F2}" type="slidenum">
              <a:rPr lang="en-US" smtClean="0"/>
              <a:t>2</a:t>
            </a:fld>
            <a:endParaRPr lang="en-US"/>
          </a:p>
        </p:txBody>
      </p:sp>
    </p:spTree>
    <p:extLst>
      <p:ext uri="{BB962C8B-B14F-4D97-AF65-F5344CB8AC3E}">
        <p14:creationId xmlns:p14="http://schemas.microsoft.com/office/powerpoint/2010/main" val="202350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D3A70D-3CA0-4FFA-8877-10E110CFC6F2}" type="slidenum">
              <a:rPr lang="en-US" smtClean="0"/>
              <a:t>3</a:t>
            </a:fld>
            <a:endParaRPr lang="en-US"/>
          </a:p>
        </p:txBody>
      </p:sp>
    </p:spTree>
    <p:extLst>
      <p:ext uri="{BB962C8B-B14F-4D97-AF65-F5344CB8AC3E}">
        <p14:creationId xmlns:p14="http://schemas.microsoft.com/office/powerpoint/2010/main" val="353826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D3A70D-3CA0-4FFA-8877-10E110CFC6F2}" type="slidenum">
              <a:rPr lang="en-US" smtClean="0"/>
              <a:t>4</a:t>
            </a:fld>
            <a:endParaRPr lang="en-US"/>
          </a:p>
        </p:txBody>
      </p:sp>
    </p:spTree>
    <p:extLst>
      <p:ext uri="{BB962C8B-B14F-4D97-AF65-F5344CB8AC3E}">
        <p14:creationId xmlns:p14="http://schemas.microsoft.com/office/powerpoint/2010/main" val="44974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over 50 public meetings (over 700 comments)</a:t>
            </a:r>
          </a:p>
          <a:p>
            <a:endParaRPr lang="en-US" dirty="0"/>
          </a:p>
        </p:txBody>
      </p:sp>
      <p:sp>
        <p:nvSpPr>
          <p:cNvPr id="4" name="Slide Number Placeholder 3"/>
          <p:cNvSpPr>
            <a:spLocks noGrp="1"/>
          </p:cNvSpPr>
          <p:nvPr>
            <p:ph type="sldNum" sz="quarter" idx="5"/>
          </p:nvPr>
        </p:nvSpPr>
        <p:spPr/>
        <p:txBody>
          <a:bodyPr/>
          <a:lstStyle/>
          <a:p>
            <a:fld id="{7AD3A70D-3CA0-4FFA-8877-10E110CFC6F2}" type="slidenum">
              <a:rPr lang="en-US" smtClean="0"/>
              <a:t>5</a:t>
            </a:fld>
            <a:endParaRPr lang="en-US"/>
          </a:p>
        </p:txBody>
      </p:sp>
    </p:spTree>
    <p:extLst>
      <p:ext uri="{BB962C8B-B14F-4D97-AF65-F5344CB8AC3E}">
        <p14:creationId xmlns:p14="http://schemas.microsoft.com/office/powerpoint/2010/main" val="309504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D3A70D-3CA0-4FFA-8877-10E110CFC6F2}" type="slidenum">
              <a:rPr lang="en-US" smtClean="0"/>
              <a:t>6</a:t>
            </a:fld>
            <a:endParaRPr lang="en-US"/>
          </a:p>
        </p:txBody>
      </p:sp>
    </p:spTree>
    <p:extLst>
      <p:ext uri="{BB962C8B-B14F-4D97-AF65-F5344CB8AC3E}">
        <p14:creationId xmlns:p14="http://schemas.microsoft.com/office/powerpoint/2010/main" val="114181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D3A70D-3CA0-4FFA-8877-10E110CFC6F2}" type="slidenum">
              <a:rPr lang="en-US" smtClean="0"/>
              <a:t>7</a:t>
            </a:fld>
            <a:endParaRPr lang="en-US"/>
          </a:p>
        </p:txBody>
      </p:sp>
    </p:spTree>
    <p:extLst>
      <p:ext uri="{BB962C8B-B14F-4D97-AF65-F5344CB8AC3E}">
        <p14:creationId xmlns:p14="http://schemas.microsoft.com/office/powerpoint/2010/main" val="221829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piece will be to look at the fiscal impacts of growth scenarios to see how it affects our local economy and county services </a:t>
            </a:r>
          </a:p>
        </p:txBody>
      </p:sp>
      <p:sp>
        <p:nvSpPr>
          <p:cNvPr id="4" name="Slide Number Placeholder 3"/>
          <p:cNvSpPr>
            <a:spLocks noGrp="1"/>
          </p:cNvSpPr>
          <p:nvPr>
            <p:ph type="sldNum" sz="quarter" idx="5"/>
          </p:nvPr>
        </p:nvSpPr>
        <p:spPr/>
        <p:txBody>
          <a:bodyPr/>
          <a:lstStyle/>
          <a:p>
            <a:fld id="{7AD3A70D-3CA0-4FFA-8877-10E110CFC6F2}" type="slidenum">
              <a:rPr lang="en-US" smtClean="0"/>
              <a:t>8</a:t>
            </a:fld>
            <a:endParaRPr lang="en-US"/>
          </a:p>
        </p:txBody>
      </p:sp>
    </p:spTree>
    <p:extLst>
      <p:ext uri="{BB962C8B-B14F-4D97-AF65-F5344CB8AC3E}">
        <p14:creationId xmlns:p14="http://schemas.microsoft.com/office/powerpoint/2010/main" val="3726053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Proactively and positively communicate with the public so they understand and can participate in every step of the process, with an emphasis on those historically underrepresented in planning efforts.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Present information in an engaging and understandable manner through both traditional and modern approaches such as; interactive and visual tools, video, social media, web and on-line platforms, media relations, outreach, and other tactile communications </a:t>
            </a:r>
            <a:endParaRPr lang="en-US" dirty="0"/>
          </a:p>
          <a:p>
            <a:endParaRPr lang="en-US" dirty="0"/>
          </a:p>
        </p:txBody>
      </p:sp>
      <p:sp>
        <p:nvSpPr>
          <p:cNvPr id="4" name="Slide Number Placeholder 3"/>
          <p:cNvSpPr>
            <a:spLocks noGrp="1"/>
          </p:cNvSpPr>
          <p:nvPr>
            <p:ph type="sldNum" sz="quarter" idx="5"/>
          </p:nvPr>
        </p:nvSpPr>
        <p:spPr/>
        <p:txBody>
          <a:bodyPr/>
          <a:lstStyle/>
          <a:p>
            <a:fld id="{7AD3A70D-3CA0-4FFA-8877-10E110CFC6F2}" type="slidenum">
              <a:rPr lang="en-US" smtClean="0"/>
              <a:t>9</a:t>
            </a:fld>
            <a:endParaRPr lang="en-US"/>
          </a:p>
        </p:txBody>
      </p:sp>
    </p:spTree>
    <p:extLst>
      <p:ext uri="{BB962C8B-B14F-4D97-AF65-F5344CB8AC3E}">
        <p14:creationId xmlns:p14="http://schemas.microsoft.com/office/powerpoint/2010/main" val="427535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12192000" cy="2514600"/>
          </a:xfrm>
          <a:prstGeom prst="rect">
            <a:avLst/>
          </a:prstGeom>
          <a:solidFill>
            <a:srgbClr val="A6AEC6"/>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828800" y="2819400"/>
            <a:ext cx="8534400" cy="1752600"/>
          </a:xfrm>
        </p:spPr>
        <p:txBody>
          <a:bodyPr>
            <a:normAutofit/>
          </a:bodyPr>
          <a:lstStyle>
            <a:lvl1pPr marL="0" indent="0" algn="ctr">
              <a:buNone/>
              <a:defRPr sz="3600" b="0" u="none" cap="all" spc="188" baseline="0">
                <a:solidFill>
                  <a:schemeClr val="tx1"/>
                </a:solidFill>
                <a:latin typeface="Georgia" panose="02040502050405020303" pitchFamily="18" charset="0"/>
                <a:cs typeface="Arial" panose="020B0604020202020204" pitchFamily="34" charset="0"/>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5791200" y="2199457"/>
            <a:ext cx="609600" cy="441325"/>
          </a:xfrm>
          <a:prstGeom prst="rect">
            <a:avLst/>
          </a:prstGeom>
        </p:spPr>
        <p:txBody>
          <a:bodyPr/>
          <a:lstStyle>
            <a:lvl1pPr>
              <a:defRPr>
                <a:solidFill>
                  <a:schemeClr val="accent3">
                    <a:shade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914400" y="381000"/>
            <a:ext cx="10363200" cy="1752600"/>
          </a:xfrm>
        </p:spPr>
        <p:txBody>
          <a:bodyPr anchor="b">
            <a:normAutofit/>
          </a:bodyPr>
          <a:lstStyle>
            <a:lvl1pPr>
              <a:defRPr sz="4800">
                <a:solidFill>
                  <a:schemeClr val="tx1">
                    <a:lumMod val="75000"/>
                    <a:lumOff val="25000"/>
                  </a:schemeClr>
                </a:solidFill>
                <a:latin typeface="Calibri" panose="020F0502020204030204" pitchFamily="34" charset="0"/>
                <a:cs typeface="Arial" panose="020B0604020202020204" pitchFamily="34" charset="0"/>
              </a:defRPr>
            </a:lvl1pPr>
          </a:lstStyle>
          <a:p>
            <a:r>
              <a:rPr kumimoji="0" lang="en-US" dirty="0"/>
              <a:t>Click to edit Master title style</a:t>
            </a:r>
          </a:p>
        </p:txBody>
      </p:sp>
    </p:spTree>
    <p:extLst>
      <p:ext uri="{BB962C8B-B14F-4D97-AF65-F5344CB8AC3E}">
        <p14:creationId xmlns:p14="http://schemas.microsoft.com/office/powerpoint/2010/main" val="141047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60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latin typeface="Calibri" panose="020F0502020204030204" pitchFamily="34" charset="0"/>
              </a:defRPr>
            </a:lvl1pPr>
          </a:lstStyle>
          <a:p>
            <a:r>
              <a:rPr kumimoji="0" lang="en-US" dirty="0"/>
              <a:t>Click to edit Master title style</a:t>
            </a:r>
          </a:p>
        </p:txBody>
      </p:sp>
      <p:sp>
        <p:nvSpPr>
          <p:cNvPr id="6" name="Slide Number Placeholder 5"/>
          <p:cNvSpPr>
            <a:spLocks noGrp="1"/>
          </p:cNvSpPr>
          <p:nvPr>
            <p:ph type="sldNum" sz="quarter" idx="12"/>
          </p:nvPr>
        </p:nvSpPr>
        <p:spPr>
          <a:xfrm>
            <a:off x="5815584" y="1026379"/>
            <a:ext cx="609600" cy="4413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Content Placeholder 7"/>
          <p:cNvSpPr>
            <a:spLocks noGrp="1"/>
          </p:cNvSpPr>
          <p:nvPr>
            <p:ph sz="quarter" idx="1"/>
          </p:nvPr>
        </p:nvSpPr>
        <p:spPr>
          <a:xfrm>
            <a:off x="402336" y="1527048"/>
            <a:ext cx="11338560" cy="4572000"/>
          </a:xfrm>
        </p:spPr>
        <p:txBody>
          <a:bodyPr>
            <a:normAutofit/>
          </a:bodyPr>
          <a:lstStyle>
            <a:lvl1pPr>
              <a:defRPr sz="2800">
                <a:latin typeface="Georgia" panose="02040502050405020303" pitchFamily="18" charset="0"/>
              </a:defRPr>
            </a:lvl1pPr>
            <a:lvl2pPr>
              <a:defRPr sz="2800">
                <a:latin typeface="Georgia" panose="02040502050405020303" pitchFamily="18" charset="0"/>
              </a:defRPr>
            </a:lvl2pPr>
            <a:lvl3pPr>
              <a:defRPr sz="2800">
                <a:latin typeface="Georgia" panose="02040502050405020303" pitchFamily="18" charset="0"/>
              </a:defRPr>
            </a:lvl3pPr>
            <a:lvl4pPr>
              <a:defRPr sz="2800">
                <a:latin typeface="Georgia" panose="02040502050405020303" pitchFamily="18" charset="0"/>
              </a:defRPr>
            </a:lvl4pPr>
            <a:lvl5pPr>
              <a:defRPr sz="2800">
                <a:latin typeface="Georgia" panose="02040502050405020303"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492927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207264" y="142352"/>
            <a:ext cx="11777472" cy="2139696"/>
          </a:xfrm>
          <a:prstGeom prst="rect">
            <a:avLst/>
          </a:prstGeom>
          <a:solidFill>
            <a:srgbClr val="A6AEC6"/>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824568" y="2743200"/>
            <a:ext cx="8640232" cy="1673225"/>
          </a:xfrm>
        </p:spPr>
        <p:txBody>
          <a:bodyPr anchor="t">
            <a:normAutofit/>
          </a:bodyPr>
          <a:lstStyle>
            <a:lvl1pPr marL="0" indent="0" algn="ctr">
              <a:buNone/>
              <a:defRPr sz="3600" b="0" cap="all" spc="188" baseline="0">
                <a:solidFill>
                  <a:schemeClr val="tx1"/>
                </a:solidFill>
                <a:latin typeface="Georgia" panose="02040502050405020303" pitchFamily="18" charset="0"/>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5791200" y="2199457"/>
            <a:ext cx="609600" cy="441325"/>
          </a:xfrm>
          <a:prstGeom prst="rect">
            <a:avLst/>
          </a:prstGeom>
        </p:spPr>
        <p:txBody>
          <a:bodyPr/>
          <a:lstStyle>
            <a:lvl1pPr>
              <a:defRPr>
                <a:solidFill>
                  <a:schemeClr val="accent3">
                    <a:shade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963084" y="533400"/>
            <a:ext cx="10363200" cy="1524000"/>
          </a:xfrm>
        </p:spPr>
        <p:txBody>
          <a:bodyPr anchor="b">
            <a:normAutofit/>
          </a:bodyPr>
          <a:lstStyle>
            <a:lvl1pPr algn="ctr">
              <a:buNone/>
              <a:defRPr sz="4800" b="0" cap="none" baseline="0">
                <a:solidFill>
                  <a:schemeClr val="tx1"/>
                </a:solidFill>
                <a:latin typeface="Calibri" panose="020F0502020204030204" pitchFamily="34" charset="0"/>
              </a:defRPr>
            </a:lvl1pPr>
          </a:lstStyle>
          <a:p>
            <a:r>
              <a:rPr kumimoji="0" lang="en-US" dirty="0"/>
              <a:t>Click to edit Master title style</a:t>
            </a:r>
          </a:p>
        </p:txBody>
      </p:sp>
    </p:spTree>
    <p:extLst>
      <p:ext uri="{BB962C8B-B14F-4D97-AF65-F5344CB8AC3E}">
        <p14:creationId xmlns:p14="http://schemas.microsoft.com/office/powerpoint/2010/main" val="181508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lvl1pPr>
              <a:defRPr>
                <a:latin typeface="Calibri" panose="020F0502020204030204" pitchFamily="34" charset="0"/>
              </a:defRPr>
            </a:lvl1pPr>
          </a:lstStyle>
          <a:p>
            <a:r>
              <a:rPr kumimoji="0" lang="en-US" dirty="0"/>
              <a:t>Click to edit Master title style</a:t>
            </a:r>
          </a:p>
        </p:txBody>
      </p:sp>
      <p:sp>
        <p:nvSpPr>
          <p:cNvPr id="7" name="Slide Number Placeholder 6"/>
          <p:cNvSpPr>
            <a:spLocks noGrp="1"/>
          </p:cNvSpPr>
          <p:nvPr>
            <p:ph type="sldNum" sz="quarter" idx="12"/>
          </p:nvPr>
        </p:nvSpPr>
        <p:spPr>
          <a:xfrm>
            <a:off x="5791200" y="1040181"/>
            <a:ext cx="609600" cy="4413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Straight Connector 7"/>
          <p:cNvSpPr>
            <a:spLocks noChangeShapeType="1"/>
          </p:cNvSpPr>
          <p:nvPr/>
        </p:nvSpPr>
        <p:spPr bwMode="auto">
          <a:xfrm flipV="1">
            <a:off x="6084111"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402336" y="1371600"/>
            <a:ext cx="5384800" cy="4681728"/>
          </a:xfrm>
        </p:spPr>
        <p:txBody>
          <a:bodyPr/>
          <a:lstStyle>
            <a:lvl1pPr>
              <a:defRPr sz="2800">
                <a:latin typeface="Georgia" panose="02040502050405020303" pitchFamily="18" charset="0"/>
              </a:defRPr>
            </a:lvl1pPr>
            <a:lvl2pPr>
              <a:defRPr sz="2800">
                <a:latin typeface="Georgia" panose="02040502050405020303" pitchFamily="18" charset="0"/>
              </a:defRPr>
            </a:lvl2pPr>
            <a:lvl3pPr>
              <a:defRPr sz="2800">
                <a:latin typeface="Georgia" panose="02040502050405020303" pitchFamily="18" charset="0"/>
              </a:defRPr>
            </a:lvl3pPr>
            <a:lvl4pPr>
              <a:defRPr sz="2800">
                <a:latin typeface="Georgia" panose="02040502050405020303" pitchFamily="18" charset="0"/>
              </a:defRPr>
            </a:lvl4pPr>
            <a:lvl5pPr>
              <a:defRPr sz="2800">
                <a:latin typeface="Georgia" panose="02040502050405020303"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Content Placeholder 11"/>
          <p:cNvSpPr>
            <a:spLocks noGrp="1"/>
          </p:cNvSpPr>
          <p:nvPr>
            <p:ph sz="half" idx="2"/>
          </p:nvPr>
        </p:nvSpPr>
        <p:spPr>
          <a:xfrm>
            <a:off x="6400800" y="1371600"/>
            <a:ext cx="5384800" cy="4681728"/>
          </a:xfrm>
        </p:spPr>
        <p:txBody>
          <a:bodyPr>
            <a:normAutofit/>
          </a:bodyPr>
          <a:lstStyle>
            <a:lvl1pPr>
              <a:defRPr sz="2800"/>
            </a:lvl1pPr>
            <a:lvl2pPr>
              <a:defRPr sz="2800"/>
            </a:lvl2pPr>
            <a:lvl3pPr>
              <a:defRPr sz="2800"/>
            </a:lvl3pPr>
            <a:lvl4pPr>
              <a:defRPr sz="2800"/>
            </a:lvl4pPr>
            <a:lvl5pPr>
              <a:defRPr sz="2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44458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44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12192000" cy="2514600"/>
          </a:xfrm>
          <a:prstGeom prst="rect">
            <a:avLst/>
          </a:prstGeom>
          <a:solidFill>
            <a:srgbClr val="A6AEC6"/>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828800" y="2819400"/>
            <a:ext cx="8534400" cy="1752600"/>
          </a:xfrm>
        </p:spPr>
        <p:txBody>
          <a:bodyPr>
            <a:normAutofit/>
          </a:bodyPr>
          <a:lstStyle>
            <a:lvl1pPr marL="0" indent="0" algn="ctr">
              <a:buNone/>
              <a:defRPr sz="3600" b="0" u="none" cap="all" spc="188" baseline="0">
                <a:solidFill>
                  <a:schemeClr val="tx1"/>
                </a:solidFill>
                <a:latin typeface="Georgia" panose="02040502050405020303" pitchFamily="18" charset="0"/>
                <a:cs typeface="Arial" panose="020B0604020202020204" pitchFamily="34" charset="0"/>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5791200" y="2199457"/>
            <a:ext cx="609600" cy="441325"/>
          </a:xfrm>
          <a:prstGeom prst="rect">
            <a:avLst/>
          </a:prstGeom>
        </p:spPr>
        <p:txBody>
          <a:bodyPr/>
          <a:lstStyle>
            <a:lvl1pPr>
              <a:defRPr>
                <a:solidFill>
                  <a:schemeClr val="accent3">
                    <a:shade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914400" y="381000"/>
            <a:ext cx="10363200" cy="1752600"/>
          </a:xfrm>
        </p:spPr>
        <p:txBody>
          <a:bodyPr anchor="b">
            <a:normAutofit/>
          </a:bodyPr>
          <a:lstStyle>
            <a:lvl1pPr>
              <a:defRPr sz="4800">
                <a:solidFill>
                  <a:schemeClr val="tx1">
                    <a:lumMod val="75000"/>
                    <a:lumOff val="25000"/>
                  </a:schemeClr>
                </a:solidFill>
                <a:latin typeface="Calibri" panose="020F0502020204030204" pitchFamily="34" charset="0"/>
                <a:cs typeface="Arial" panose="020B0604020202020204" pitchFamily="34" charset="0"/>
              </a:defRPr>
            </a:lvl1pPr>
          </a:lstStyle>
          <a:p>
            <a:r>
              <a:rPr kumimoji="0" lang="en-US" dirty="0"/>
              <a:t>Click to edit Master title style</a:t>
            </a:r>
          </a:p>
        </p:txBody>
      </p:sp>
      <p:sp>
        <p:nvSpPr>
          <p:cNvPr id="20" name="Rectangle 19">
            <a:extLst>
              <a:ext uri="{FF2B5EF4-FFF2-40B4-BE49-F238E27FC236}">
                <a16:creationId xmlns:a16="http://schemas.microsoft.com/office/drawing/2014/main" id="{EE8EE518-9CF8-4756-A7CD-0EB835737D40}"/>
              </a:ext>
            </a:extLst>
          </p:cNvPr>
          <p:cNvSpPr>
            <a:spLocks noChangeArrowheads="1"/>
          </p:cNvSpPr>
          <p:nvPr userDrawn="1"/>
        </p:nvSpPr>
        <p:spPr bwMode="auto">
          <a:xfrm>
            <a:off x="211328" y="6391656"/>
            <a:ext cx="11769344" cy="309563"/>
          </a:xfrm>
          <a:prstGeom prst="rect">
            <a:avLst/>
          </a:prstGeom>
          <a:solidFill>
            <a:srgbClr val="B3D8C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lang="en-US" sz="1700" dirty="0"/>
              <a:t>HOWARD COUNTY GOVERNMENT, DEPARTMENTS OF PUBLIC WORKS AND PLANNING AND ZONING</a:t>
            </a:r>
          </a:p>
        </p:txBody>
      </p:sp>
      <p:pic>
        <p:nvPicPr>
          <p:cNvPr id="3" name="Picture 2">
            <a:extLst>
              <a:ext uri="{FF2B5EF4-FFF2-40B4-BE49-F238E27FC236}">
                <a16:creationId xmlns:a16="http://schemas.microsoft.com/office/drawing/2014/main" id="{21861302-FCF4-4B7C-9802-FBE4F0D933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66272" y="5673666"/>
            <a:ext cx="914400" cy="1025838"/>
          </a:xfrm>
          <a:prstGeom prst="rect">
            <a:avLst/>
          </a:prstGeom>
        </p:spPr>
      </p:pic>
    </p:spTree>
    <p:extLst>
      <p:ext uri="{BB962C8B-B14F-4D97-AF65-F5344CB8AC3E}">
        <p14:creationId xmlns:p14="http://schemas.microsoft.com/office/powerpoint/2010/main" val="109796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latin typeface="Calibri" panose="020F0502020204030204" pitchFamily="34" charset="0"/>
              </a:defRPr>
            </a:lvl1pPr>
          </a:lstStyle>
          <a:p>
            <a:r>
              <a:rPr kumimoji="0" lang="en-US" dirty="0"/>
              <a:t>Click to edit Master title style</a:t>
            </a:r>
          </a:p>
        </p:txBody>
      </p:sp>
      <p:sp>
        <p:nvSpPr>
          <p:cNvPr id="6" name="Slide Number Placeholder 5"/>
          <p:cNvSpPr>
            <a:spLocks noGrp="1"/>
          </p:cNvSpPr>
          <p:nvPr>
            <p:ph type="sldNum" sz="quarter" idx="12"/>
          </p:nvPr>
        </p:nvSpPr>
        <p:spPr>
          <a:xfrm>
            <a:off x="5815584" y="1026379"/>
            <a:ext cx="609600" cy="4413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Content Placeholder 7"/>
          <p:cNvSpPr>
            <a:spLocks noGrp="1"/>
          </p:cNvSpPr>
          <p:nvPr>
            <p:ph sz="quarter" idx="1"/>
          </p:nvPr>
        </p:nvSpPr>
        <p:spPr>
          <a:xfrm>
            <a:off x="402336" y="1527048"/>
            <a:ext cx="11338560" cy="4572000"/>
          </a:xfrm>
        </p:spPr>
        <p:txBody>
          <a:bodyPr>
            <a:normAutofit/>
          </a:bodyPr>
          <a:lstStyle>
            <a:lvl1pPr>
              <a:defRPr sz="2800">
                <a:latin typeface="Georgia" panose="02040502050405020303" pitchFamily="18" charset="0"/>
              </a:defRPr>
            </a:lvl1pPr>
            <a:lvl2pPr>
              <a:defRPr sz="2800">
                <a:latin typeface="Georgia" panose="02040502050405020303" pitchFamily="18" charset="0"/>
              </a:defRPr>
            </a:lvl2pPr>
            <a:lvl3pPr>
              <a:defRPr sz="2800">
                <a:latin typeface="Georgia" panose="02040502050405020303" pitchFamily="18" charset="0"/>
              </a:defRPr>
            </a:lvl3pPr>
            <a:lvl4pPr>
              <a:defRPr sz="2800">
                <a:latin typeface="Georgia" panose="02040502050405020303" pitchFamily="18" charset="0"/>
              </a:defRPr>
            </a:lvl4pPr>
            <a:lvl5pPr>
              <a:defRPr sz="2800">
                <a:latin typeface="Georgia" panose="02040502050405020303"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78326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207264" y="142352"/>
            <a:ext cx="11777472" cy="2139696"/>
          </a:xfrm>
          <a:prstGeom prst="rect">
            <a:avLst/>
          </a:prstGeom>
          <a:solidFill>
            <a:srgbClr val="A6AEC6"/>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824568" y="2743200"/>
            <a:ext cx="8640232" cy="1673225"/>
          </a:xfrm>
        </p:spPr>
        <p:txBody>
          <a:bodyPr anchor="t">
            <a:normAutofit/>
          </a:bodyPr>
          <a:lstStyle>
            <a:lvl1pPr marL="0" indent="0" algn="ctr">
              <a:buNone/>
              <a:defRPr sz="3600" b="0" cap="all" spc="188" baseline="0">
                <a:solidFill>
                  <a:schemeClr val="tx1"/>
                </a:solidFill>
                <a:latin typeface="Georgia" panose="02040502050405020303" pitchFamily="18" charset="0"/>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5791200" y="2199457"/>
            <a:ext cx="609600" cy="441325"/>
          </a:xfrm>
          <a:prstGeom prst="rect">
            <a:avLst/>
          </a:prstGeom>
        </p:spPr>
        <p:txBody>
          <a:bodyPr/>
          <a:lstStyle>
            <a:lvl1pPr>
              <a:defRPr>
                <a:solidFill>
                  <a:schemeClr val="accent3">
                    <a:shade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963084" y="533400"/>
            <a:ext cx="10363200" cy="1524000"/>
          </a:xfrm>
        </p:spPr>
        <p:txBody>
          <a:bodyPr anchor="b">
            <a:normAutofit/>
          </a:bodyPr>
          <a:lstStyle>
            <a:lvl1pPr algn="ctr">
              <a:buNone/>
              <a:defRPr sz="4800" b="0" cap="none" baseline="0">
                <a:solidFill>
                  <a:schemeClr val="tx1"/>
                </a:solidFill>
                <a:latin typeface="Calibri" panose="020F0502020204030204" pitchFamily="34" charset="0"/>
              </a:defRPr>
            </a:lvl1pPr>
          </a:lstStyle>
          <a:p>
            <a:r>
              <a:rPr kumimoji="0" lang="en-US" dirty="0"/>
              <a:t>Click to edit Master title style</a:t>
            </a:r>
          </a:p>
        </p:txBody>
      </p:sp>
    </p:spTree>
    <p:extLst>
      <p:ext uri="{BB962C8B-B14F-4D97-AF65-F5344CB8AC3E}">
        <p14:creationId xmlns:p14="http://schemas.microsoft.com/office/powerpoint/2010/main" val="78325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lvl1pPr>
              <a:defRPr>
                <a:latin typeface="Calibri" panose="020F0502020204030204" pitchFamily="34" charset="0"/>
              </a:defRPr>
            </a:lvl1pPr>
          </a:lstStyle>
          <a:p>
            <a:r>
              <a:rPr kumimoji="0" lang="en-US" dirty="0"/>
              <a:t>Click to edit Master title style</a:t>
            </a:r>
          </a:p>
        </p:txBody>
      </p:sp>
      <p:sp>
        <p:nvSpPr>
          <p:cNvPr id="7" name="Slide Number Placeholder 6"/>
          <p:cNvSpPr>
            <a:spLocks noGrp="1"/>
          </p:cNvSpPr>
          <p:nvPr>
            <p:ph type="sldNum" sz="quarter" idx="12"/>
          </p:nvPr>
        </p:nvSpPr>
        <p:spPr>
          <a:xfrm>
            <a:off x="5791200" y="1040181"/>
            <a:ext cx="609600" cy="4413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Straight Connector 7"/>
          <p:cNvSpPr>
            <a:spLocks noChangeShapeType="1"/>
          </p:cNvSpPr>
          <p:nvPr/>
        </p:nvSpPr>
        <p:spPr bwMode="auto">
          <a:xfrm flipV="1">
            <a:off x="6084111"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402336" y="1371600"/>
            <a:ext cx="5384800" cy="4681728"/>
          </a:xfrm>
        </p:spPr>
        <p:txBody>
          <a:bodyPr/>
          <a:lstStyle>
            <a:lvl1pPr>
              <a:defRPr sz="2800">
                <a:latin typeface="Georgia" panose="02040502050405020303" pitchFamily="18" charset="0"/>
              </a:defRPr>
            </a:lvl1pPr>
            <a:lvl2pPr>
              <a:defRPr sz="2800">
                <a:latin typeface="Georgia" panose="02040502050405020303" pitchFamily="18" charset="0"/>
              </a:defRPr>
            </a:lvl2pPr>
            <a:lvl3pPr>
              <a:defRPr sz="2800">
                <a:latin typeface="Georgia" panose="02040502050405020303" pitchFamily="18" charset="0"/>
              </a:defRPr>
            </a:lvl3pPr>
            <a:lvl4pPr>
              <a:defRPr sz="2800">
                <a:latin typeface="Georgia" panose="02040502050405020303" pitchFamily="18" charset="0"/>
              </a:defRPr>
            </a:lvl4pPr>
            <a:lvl5pPr>
              <a:defRPr sz="2800">
                <a:latin typeface="Georgia" panose="02040502050405020303"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Content Placeholder 11"/>
          <p:cNvSpPr>
            <a:spLocks noGrp="1"/>
          </p:cNvSpPr>
          <p:nvPr>
            <p:ph sz="half" idx="2"/>
          </p:nvPr>
        </p:nvSpPr>
        <p:spPr>
          <a:xfrm>
            <a:off x="6400800" y="1371600"/>
            <a:ext cx="5384800" cy="4681728"/>
          </a:xfrm>
        </p:spPr>
        <p:txBody>
          <a:bodyPr>
            <a:normAutofit/>
          </a:bodyPr>
          <a:lstStyle>
            <a:lvl1pPr>
              <a:defRPr sz="2800"/>
            </a:lvl1pPr>
            <a:lvl2pPr>
              <a:defRPr sz="2800"/>
            </a:lvl2pPr>
            <a:lvl3pPr>
              <a:defRPr sz="2800"/>
            </a:lvl3pPr>
            <a:lvl4pPr>
              <a:defRPr sz="2800"/>
            </a:lvl4pPr>
            <a:lvl5pPr>
              <a:defRPr sz="2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981656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a:spLocks noChangeArrowheads="1"/>
          </p:cNvSpPr>
          <p:nvPr/>
        </p:nvSpPr>
        <p:spPr bwMode="white">
          <a:xfrm>
            <a:off x="0" y="7"/>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Autofit/>
          </a:bodyPr>
          <a:lstStyle/>
          <a:p>
            <a:r>
              <a:rPr kumimoji="0" lang="en-US" dirty="0"/>
              <a:t>Planning Board Training</a:t>
            </a:r>
          </a:p>
        </p:txBody>
      </p:sp>
      <p:sp>
        <p:nvSpPr>
          <p:cNvPr id="13" name="Text Placeholder 12"/>
          <p:cNvSpPr>
            <a:spLocks noGrp="1"/>
          </p:cNvSpPr>
          <p:nvPr>
            <p:ph type="body" idx="1"/>
          </p:nvPr>
        </p:nvSpPr>
        <p:spPr>
          <a:xfrm>
            <a:off x="402336" y="1524000"/>
            <a:ext cx="11379200" cy="4599432"/>
          </a:xfrm>
          <a:prstGeom prst="rect">
            <a:avLst/>
          </a:prstGeom>
          <a:ln>
            <a:noFill/>
          </a:ln>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0" name="Rectangle 19"/>
          <p:cNvSpPr/>
          <p:nvPr userDrawn="1"/>
        </p:nvSpPr>
        <p:spPr>
          <a:xfrm>
            <a:off x="-1604210" y="1037725"/>
            <a:ext cx="1122948" cy="649705"/>
          </a:xfrm>
          <a:prstGeom prst="rect">
            <a:avLst/>
          </a:prstGeom>
          <a:solidFill>
            <a:srgbClr val="A6AE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3" name="TextBox 22"/>
          <p:cNvSpPr txBox="1"/>
          <p:nvPr userDrawn="1"/>
        </p:nvSpPr>
        <p:spPr>
          <a:xfrm>
            <a:off x="-1684421" y="2048377"/>
            <a:ext cx="1155032" cy="715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R: 166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G: 174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B: 198</a:t>
            </a:r>
          </a:p>
        </p:txBody>
      </p:sp>
      <p:sp>
        <p:nvSpPr>
          <p:cNvPr id="24" name="Rectangle 23"/>
          <p:cNvSpPr/>
          <p:nvPr userDrawn="1"/>
        </p:nvSpPr>
        <p:spPr>
          <a:xfrm>
            <a:off x="-1572126" y="3304174"/>
            <a:ext cx="1122948" cy="649705"/>
          </a:xfrm>
          <a:prstGeom prst="rect">
            <a:avLst/>
          </a:prstGeom>
          <a:solidFill>
            <a:srgbClr val="E1EA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5" name="TextBox 24"/>
          <p:cNvSpPr txBox="1"/>
          <p:nvPr userDrawn="1"/>
        </p:nvSpPr>
        <p:spPr>
          <a:xfrm>
            <a:off x="-1604211" y="4232791"/>
            <a:ext cx="1155032" cy="715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R: 225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G: 234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B: 198</a:t>
            </a:r>
          </a:p>
        </p:txBody>
      </p:sp>
      <p:sp>
        <p:nvSpPr>
          <p:cNvPr id="26" name="Rectangle 25"/>
          <p:cNvSpPr/>
          <p:nvPr userDrawn="1"/>
        </p:nvSpPr>
        <p:spPr>
          <a:xfrm>
            <a:off x="-1572126" y="5120941"/>
            <a:ext cx="1122948" cy="649705"/>
          </a:xfrm>
          <a:prstGeom prst="rect">
            <a:avLst/>
          </a:prstGeom>
          <a:solidFill>
            <a:srgbClr val="B3D8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7" name="TextBox 26"/>
          <p:cNvSpPr txBox="1"/>
          <p:nvPr userDrawn="1"/>
        </p:nvSpPr>
        <p:spPr>
          <a:xfrm>
            <a:off x="-1556084" y="5770646"/>
            <a:ext cx="1155032" cy="715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R: 179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G: 216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B: 192</a:t>
            </a:r>
          </a:p>
        </p:txBody>
      </p:sp>
    </p:spTree>
    <p:extLst>
      <p:ext uri="{BB962C8B-B14F-4D97-AF65-F5344CB8AC3E}">
        <p14:creationId xmlns:p14="http://schemas.microsoft.com/office/powerpoint/2010/main" val="9402687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ctr" rtl="0" eaLnBrk="1" latinLnBrk="0" hangingPunct="1">
        <a:spcBef>
          <a:spcPct val="0"/>
        </a:spcBef>
        <a:buNone/>
        <a:defRPr kumimoji="0" sz="4800" b="0" kern="1200" cap="none" baseline="0">
          <a:solidFill>
            <a:schemeClr val="tx1">
              <a:lumMod val="85000"/>
              <a:lumOff val="15000"/>
            </a:schemeClr>
          </a:solidFill>
          <a:latin typeface="Calibri" panose="020F0502020204030204" pitchFamily="34" charset="0"/>
          <a:ea typeface="+mj-ea"/>
          <a:cs typeface="+mj-cs"/>
        </a:defRPr>
      </a:lvl1pPr>
    </p:titleStyle>
    <p:bodyStyle>
      <a:lvl1pPr marL="205735" indent="-205735" algn="l" rtl="0" eaLnBrk="1" latinLnBrk="0" hangingPunct="1">
        <a:spcBef>
          <a:spcPct val="20000"/>
        </a:spcBef>
        <a:buClr>
          <a:schemeClr val="bg2">
            <a:lumMod val="50000"/>
          </a:schemeClr>
        </a:buClr>
        <a:buSzPct val="85000"/>
        <a:buFont typeface="Wingdings" panose="05000000000000000000" pitchFamily="2" charset="2"/>
        <a:buChar char="§"/>
        <a:defRPr kumimoji="0" sz="2800" kern="1200">
          <a:solidFill>
            <a:schemeClr val="tx1">
              <a:lumMod val="85000"/>
              <a:lumOff val="15000"/>
            </a:schemeClr>
          </a:solidFill>
          <a:latin typeface="+mj-lt"/>
          <a:ea typeface="+mn-ea"/>
          <a:cs typeface="+mn-cs"/>
        </a:defRPr>
      </a:lvl1pPr>
      <a:lvl2pPr marL="411470" indent="-205735" algn="l" rtl="0" eaLnBrk="1" latinLnBrk="0" hangingPunct="1">
        <a:spcBef>
          <a:spcPct val="20000"/>
        </a:spcBef>
        <a:buClr>
          <a:schemeClr val="bg2">
            <a:lumMod val="50000"/>
          </a:schemeClr>
        </a:buClr>
        <a:buSzPct val="70000"/>
        <a:buFont typeface="Wingdings" panose="05000000000000000000" pitchFamily="2" charset="2"/>
        <a:buChar char="§"/>
        <a:defRPr kumimoji="0" sz="2800" kern="1200">
          <a:solidFill>
            <a:schemeClr val="tx1">
              <a:lumMod val="85000"/>
              <a:lumOff val="15000"/>
            </a:schemeClr>
          </a:solidFill>
          <a:latin typeface="+mj-lt"/>
          <a:ea typeface="+mn-ea"/>
          <a:cs typeface="+mn-cs"/>
        </a:defRPr>
      </a:lvl2pPr>
      <a:lvl3pPr marL="617204" indent="-171446" algn="l" rtl="0" eaLnBrk="1" latinLnBrk="0" hangingPunct="1">
        <a:spcBef>
          <a:spcPct val="20000"/>
        </a:spcBef>
        <a:buClr>
          <a:schemeClr val="accent3"/>
        </a:buClr>
        <a:buSzPct val="75000"/>
        <a:buFont typeface="Wingdings" panose="05000000000000000000" pitchFamily="2" charset="2"/>
        <a:buChar char="§"/>
        <a:defRPr kumimoji="0" sz="2800" kern="1200">
          <a:solidFill>
            <a:schemeClr val="tx1">
              <a:lumMod val="85000"/>
              <a:lumOff val="15000"/>
            </a:schemeClr>
          </a:solidFill>
          <a:latin typeface="+mj-lt"/>
          <a:ea typeface="+mn-ea"/>
          <a:cs typeface="+mn-cs"/>
        </a:defRPr>
      </a:lvl3pPr>
      <a:lvl4pPr marL="822940" indent="-171446" algn="l" rtl="0" eaLnBrk="1" latinLnBrk="0" hangingPunct="1">
        <a:spcBef>
          <a:spcPct val="20000"/>
        </a:spcBef>
        <a:buClr>
          <a:schemeClr val="accent4"/>
        </a:buClr>
        <a:buSzPct val="70000"/>
        <a:buFont typeface="Wingdings" panose="05000000000000000000" pitchFamily="2" charset="2"/>
        <a:buChar char="§"/>
        <a:defRPr kumimoji="0" sz="2800" kern="1200">
          <a:solidFill>
            <a:schemeClr val="tx1">
              <a:lumMod val="85000"/>
              <a:lumOff val="15000"/>
            </a:schemeClr>
          </a:solidFill>
          <a:latin typeface="+mj-lt"/>
          <a:ea typeface="+mn-ea"/>
          <a:cs typeface="+mn-cs"/>
        </a:defRPr>
      </a:lvl4pPr>
      <a:lvl5pPr marL="1028675" indent="-171446" algn="l" rtl="0" eaLnBrk="1" latinLnBrk="0" hangingPunct="1">
        <a:spcBef>
          <a:spcPct val="20000"/>
        </a:spcBef>
        <a:buClr>
          <a:schemeClr val="accent5"/>
        </a:buClr>
        <a:buFont typeface="Wingdings" panose="05000000000000000000" pitchFamily="2" charset="2"/>
        <a:buChar char="§"/>
        <a:defRPr kumimoji="0" sz="2800" kern="1200">
          <a:solidFill>
            <a:schemeClr val="tx1">
              <a:lumMod val="85000"/>
              <a:lumOff val="15000"/>
            </a:schemeClr>
          </a:solidFill>
          <a:latin typeface="+mj-lt"/>
          <a:ea typeface="+mn-ea"/>
          <a:cs typeface="+mn-cs"/>
        </a:defRPr>
      </a:lvl5pPr>
      <a:lvl6pPr marL="1234409" indent="-137156"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44" indent="-137156"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00" indent="-137156"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36" indent="-137156"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92" algn="l" rtl="0" eaLnBrk="1" latinLnBrk="0" hangingPunct="1">
        <a:defRPr kumimoji="0" kern="1200">
          <a:solidFill>
            <a:schemeClr val="tx1"/>
          </a:solidFill>
          <a:latin typeface="+mn-lt"/>
          <a:ea typeface="+mn-ea"/>
          <a:cs typeface="+mn-cs"/>
        </a:defRPr>
      </a:lvl2pPr>
      <a:lvl3pPr marL="685783" algn="l" rtl="0" eaLnBrk="1" latinLnBrk="0" hangingPunct="1">
        <a:defRPr kumimoji="0" kern="1200">
          <a:solidFill>
            <a:schemeClr val="tx1"/>
          </a:solidFill>
          <a:latin typeface="+mn-lt"/>
          <a:ea typeface="+mn-ea"/>
          <a:cs typeface="+mn-cs"/>
        </a:defRPr>
      </a:lvl3pPr>
      <a:lvl4pPr marL="1028675" algn="l" rtl="0" eaLnBrk="1" latinLnBrk="0" hangingPunct="1">
        <a:defRPr kumimoji="0" kern="1200">
          <a:solidFill>
            <a:schemeClr val="tx1"/>
          </a:solidFill>
          <a:latin typeface="+mn-lt"/>
          <a:ea typeface="+mn-ea"/>
          <a:cs typeface="+mn-cs"/>
        </a:defRPr>
      </a:lvl4pPr>
      <a:lvl5pPr marL="1371566" algn="l" rtl="0" eaLnBrk="1" latinLnBrk="0" hangingPunct="1">
        <a:defRPr kumimoji="0" kern="1200">
          <a:solidFill>
            <a:schemeClr val="tx1"/>
          </a:solidFill>
          <a:latin typeface="+mn-lt"/>
          <a:ea typeface="+mn-ea"/>
          <a:cs typeface="+mn-cs"/>
        </a:defRPr>
      </a:lvl5pPr>
      <a:lvl6pPr marL="1714457" algn="l" rtl="0" eaLnBrk="1" latinLnBrk="0" hangingPunct="1">
        <a:defRPr kumimoji="0" kern="1200">
          <a:solidFill>
            <a:schemeClr val="tx1"/>
          </a:solidFill>
          <a:latin typeface="+mn-lt"/>
          <a:ea typeface="+mn-ea"/>
          <a:cs typeface="+mn-cs"/>
        </a:defRPr>
      </a:lvl6pPr>
      <a:lvl7pPr marL="2057348" algn="l" rtl="0" eaLnBrk="1" latinLnBrk="0" hangingPunct="1">
        <a:defRPr kumimoji="0" kern="1200">
          <a:solidFill>
            <a:schemeClr val="tx1"/>
          </a:solidFill>
          <a:latin typeface="+mn-lt"/>
          <a:ea typeface="+mn-ea"/>
          <a:cs typeface="+mn-cs"/>
        </a:defRPr>
      </a:lvl7pPr>
      <a:lvl8pPr marL="2400240" algn="l" rtl="0" eaLnBrk="1" latinLnBrk="0" hangingPunct="1">
        <a:defRPr kumimoji="0" kern="1200">
          <a:solidFill>
            <a:schemeClr val="tx1"/>
          </a:solidFill>
          <a:latin typeface="+mn-lt"/>
          <a:ea typeface="+mn-ea"/>
          <a:cs typeface="+mn-cs"/>
        </a:defRPr>
      </a:lvl8pPr>
      <a:lvl9pPr marL="2743132"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a:spLocks noChangeArrowheads="1"/>
          </p:cNvSpPr>
          <p:nvPr/>
        </p:nvSpPr>
        <p:spPr bwMode="white">
          <a:xfrm>
            <a:off x="0" y="7"/>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Autofit/>
          </a:bodyPr>
          <a:lstStyle/>
          <a:p>
            <a:r>
              <a:rPr kumimoji="0" lang="en-US" dirty="0"/>
              <a:t>Planning Board Training</a:t>
            </a:r>
          </a:p>
        </p:txBody>
      </p:sp>
      <p:sp>
        <p:nvSpPr>
          <p:cNvPr id="13" name="Text Placeholder 12"/>
          <p:cNvSpPr>
            <a:spLocks noGrp="1"/>
          </p:cNvSpPr>
          <p:nvPr>
            <p:ph type="body" idx="1"/>
          </p:nvPr>
        </p:nvSpPr>
        <p:spPr>
          <a:xfrm>
            <a:off x="402336" y="1524000"/>
            <a:ext cx="11379200" cy="4599432"/>
          </a:xfrm>
          <a:prstGeom prst="rect">
            <a:avLst/>
          </a:prstGeom>
          <a:ln>
            <a:noFill/>
          </a:ln>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0" name="Rectangle 19"/>
          <p:cNvSpPr/>
          <p:nvPr userDrawn="1"/>
        </p:nvSpPr>
        <p:spPr>
          <a:xfrm>
            <a:off x="-1604210" y="1037725"/>
            <a:ext cx="1122948" cy="649705"/>
          </a:xfrm>
          <a:prstGeom prst="rect">
            <a:avLst/>
          </a:prstGeom>
          <a:solidFill>
            <a:srgbClr val="A6AE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3" name="TextBox 22"/>
          <p:cNvSpPr txBox="1"/>
          <p:nvPr userDrawn="1"/>
        </p:nvSpPr>
        <p:spPr>
          <a:xfrm>
            <a:off x="-1684421" y="2048377"/>
            <a:ext cx="1155032" cy="715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R: 166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G: 174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B: 198</a:t>
            </a:r>
          </a:p>
        </p:txBody>
      </p:sp>
      <p:sp>
        <p:nvSpPr>
          <p:cNvPr id="24" name="Rectangle 23"/>
          <p:cNvSpPr/>
          <p:nvPr userDrawn="1"/>
        </p:nvSpPr>
        <p:spPr>
          <a:xfrm>
            <a:off x="-1572126" y="3304174"/>
            <a:ext cx="1122948" cy="649705"/>
          </a:xfrm>
          <a:prstGeom prst="rect">
            <a:avLst/>
          </a:prstGeom>
          <a:solidFill>
            <a:srgbClr val="E1EA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5" name="TextBox 24"/>
          <p:cNvSpPr txBox="1"/>
          <p:nvPr userDrawn="1"/>
        </p:nvSpPr>
        <p:spPr>
          <a:xfrm>
            <a:off x="-1604211" y="4232791"/>
            <a:ext cx="1155032" cy="715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R: 225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G: 234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B: 198</a:t>
            </a:r>
          </a:p>
        </p:txBody>
      </p:sp>
      <p:sp>
        <p:nvSpPr>
          <p:cNvPr id="26" name="Rectangle 25"/>
          <p:cNvSpPr/>
          <p:nvPr userDrawn="1"/>
        </p:nvSpPr>
        <p:spPr>
          <a:xfrm>
            <a:off x="-1572126" y="5120941"/>
            <a:ext cx="1122948" cy="649705"/>
          </a:xfrm>
          <a:prstGeom prst="rect">
            <a:avLst/>
          </a:prstGeom>
          <a:solidFill>
            <a:srgbClr val="B3D8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7" name="TextBox 26"/>
          <p:cNvSpPr txBox="1"/>
          <p:nvPr userDrawn="1"/>
        </p:nvSpPr>
        <p:spPr>
          <a:xfrm>
            <a:off x="-1556084" y="5770646"/>
            <a:ext cx="1155032" cy="715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R: 179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G: 216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B: 192</a:t>
            </a:r>
          </a:p>
        </p:txBody>
      </p:sp>
    </p:spTree>
    <p:extLst>
      <p:ext uri="{BB962C8B-B14F-4D97-AF65-F5344CB8AC3E}">
        <p14:creationId xmlns:p14="http://schemas.microsoft.com/office/powerpoint/2010/main" val="40355441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sldNum="0" hdr="0" ftr="0" dt="0"/>
  <p:txStyles>
    <p:titleStyle>
      <a:lvl1pPr algn="ctr" rtl="0" eaLnBrk="1" latinLnBrk="0" hangingPunct="1">
        <a:spcBef>
          <a:spcPct val="0"/>
        </a:spcBef>
        <a:buNone/>
        <a:defRPr kumimoji="0" sz="4800" b="0" kern="1200" cap="none" baseline="0">
          <a:solidFill>
            <a:schemeClr val="tx1">
              <a:lumMod val="85000"/>
              <a:lumOff val="15000"/>
            </a:schemeClr>
          </a:solidFill>
          <a:latin typeface="Calibri" panose="020F0502020204030204" pitchFamily="34" charset="0"/>
          <a:ea typeface="+mj-ea"/>
          <a:cs typeface="+mj-cs"/>
        </a:defRPr>
      </a:lvl1pPr>
    </p:titleStyle>
    <p:bodyStyle>
      <a:lvl1pPr marL="205735" indent="-205735" algn="l" rtl="0" eaLnBrk="1" latinLnBrk="0" hangingPunct="1">
        <a:spcBef>
          <a:spcPct val="20000"/>
        </a:spcBef>
        <a:buClr>
          <a:schemeClr val="bg2">
            <a:lumMod val="50000"/>
          </a:schemeClr>
        </a:buClr>
        <a:buSzPct val="85000"/>
        <a:buFont typeface="Wingdings" panose="05000000000000000000" pitchFamily="2" charset="2"/>
        <a:buChar char="§"/>
        <a:defRPr kumimoji="0" sz="2800" kern="1200">
          <a:solidFill>
            <a:schemeClr val="tx1">
              <a:lumMod val="85000"/>
              <a:lumOff val="15000"/>
            </a:schemeClr>
          </a:solidFill>
          <a:latin typeface="+mj-lt"/>
          <a:ea typeface="+mn-ea"/>
          <a:cs typeface="+mn-cs"/>
        </a:defRPr>
      </a:lvl1pPr>
      <a:lvl2pPr marL="411470" indent="-205735" algn="l" rtl="0" eaLnBrk="1" latinLnBrk="0" hangingPunct="1">
        <a:spcBef>
          <a:spcPct val="20000"/>
        </a:spcBef>
        <a:buClr>
          <a:schemeClr val="bg2">
            <a:lumMod val="50000"/>
          </a:schemeClr>
        </a:buClr>
        <a:buSzPct val="70000"/>
        <a:buFont typeface="Wingdings" panose="05000000000000000000" pitchFamily="2" charset="2"/>
        <a:buChar char="§"/>
        <a:defRPr kumimoji="0" sz="2800" kern="1200">
          <a:solidFill>
            <a:schemeClr val="tx1">
              <a:lumMod val="85000"/>
              <a:lumOff val="15000"/>
            </a:schemeClr>
          </a:solidFill>
          <a:latin typeface="+mj-lt"/>
          <a:ea typeface="+mn-ea"/>
          <a:cs typeface="+mn-cs"/>
        </a:defRPr>
      </a:lvl2pPr>
      <a:lvl3pPr marL="617204" indent="-171446" algn="l" rtl="0" eaLnBrk="1" latinLnBrk="0" hangingPunct="1">
        <a:spcBef>
          <a:spcPct val="20000"/>
        </a:spcBef>
        <a:buClr>
          <a:schemeClr val="accent3"/>
        </a:buClr>
        <a:buSzPct val="75000"/>
        <a:buFont typeface="Wingdings" panose="05000000000000000000" pitchFamily="2" charset="2"/>
        <a:buChar char="§"/>
        <a:defRPr kumimoji="0" sz="2800" kern="1200">
          <a:solidFill>
            <a:schemeClr val="tx1">
              <a:lumMod val="85000"/>
              <a:lumOff val="15000"/>
            </a:schemeClr>
          </a:solidFill>
          <a:latin typeface="+mj-lt"/>
          <a:ea typeface="+mn-ea"/>
          <a:cs typeface="+mn-cs"/>
        </a:defRPr>
      </a:lvl3pPr>
      <a:lvl4pPr marL="822940" indent="-171446" algn="l" rtl="0" eaLnBrk="1" latinLnBrk="0" hangingPunct="1">
        <a:spcBef>
          <a:spcPct val="20000"/>
        </a:spcBef>
        <a:buClr>
          <a:schemeClr val="accent4"/>
        </a:buClr>
        <a:buSzPct val="70000"/>
        <a:buFont typeface="Wingdings" panose="05000000000000000000" pitchFamily="2" charset="2"/>
        <a:buChar char="§"/>
        <a:defRPr kumimoji="0" sz="2800" kern="1200">
          <a:solidFill>
            <a:schemeClr val="tx1">
              <a:lumMod val="85000"/>
              <a:lumOff val="15000"/>
            </a:schemeClr>
          </a:solidFill>
          <a:latin typeface="+mj-lt"/>
          <a:ea typeface="+mn-ea"/>
          <a:cs typeface="+mn-cs"/>
        </a:defRPr>
      </a:lvl4pPr>
      <a:lvl5pPr marL="1028675" indent="-171446" algn="l" rtl="0" eaLnBrk="1" latinLnBrk="0" hangingPunct="1">
        <a:spcBef>
          <a:spcPct val="20000"/>
        </a:spcBef>
        <a:buClr>
          <a:schemeClr val="accent5"/>
        </a:buClr>
        <a:buFont typeface="Wingdings" panose="05000000000000000000" pitchFamily="2" charset="2"/>
        <a:buChar char="§"/>
        <a:defRPr kumimoji="0" sz="2800" kern="1200">
          <a:solidFill>
            <a:schemeClr val="tx1">
              <a:lumMod val="85000"/>
              <a:lumOff val="15000"/>
            </a:schemeClr>
          </a:solidFill>
          <a:latin typeface="+mj-lt"/>
          <a:ea typeface="+mn-ea"/>
          <a:cs typeface="+mn-cs"/>
        </a:defRPr>
      </a:lvl5pPr>
      <a:lvl6pPr marL="1234409" indent="-137156"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44" indent="-137156"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00" indent="-137156"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36" indent="-137156"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92" algn="l" rtl="0" eaLnBrk="1" latinLnBrk="0" hangingPunct="1">
        <a:defRPr kumimoji="0" kern="1200">
          <a:solidFill>
            <a:schemeClr val="tx1"/>
          </a:solidFill>
          <a:latin typeface="+mn-lt"/>
          <a:ea typeface="+mn-ea"/>
          <a:cs typeface="+mn-cs"/>
        </a:defRPr>
      </a:lvl2pPr>
      <a:lvl3pPr marL="685783" algn="l" rtl="0" eaLnBrk="1" latinLnBrk="0" hangingPunct="1">
        <a:defRPr kumimoji="0" kern="1200">
          <a:solidFill>
            <a:schemeClr val="tx1"/>
          </a:solidFill>
          <a:latin typeface="+mn-lt"/>
          <a:ea typeface="+mn-ea"/>
          <a:cs typeface="+mn-cs"/>
        </a:defRPr>
      </a:lvl3pPr>
      <a:lvl4pPr marL="1028675" algn="l" rtl="0" eaLnBrk="1" latinLnBrk="0" hangingPunct="1">
        <a:defRPr kumimoji="0" kern="1200">
          <a:solidFill>
            <a:schemeClr val="tx1"/>
          </a:solidFill>
          <a:latin typeface="+mn-lt"/>
          <a:ea typeface="+mn-ea"/>
          <a:cs typeface="+mn-cs"/>
        </a:defRPr>
      </a:lvl4pPr>
      <a:lvl5pPr marL="1371566" algn="l" rtl="0" eaLnBrk="1" latinLnBrk="0" hangingPunct="1">
        <a:defRPr kumimoji="0" kern="1200">
          <a:solidFill>
            <a:schemeClr val="tx1"/>
          </a:solidFill>
          <a:latin typeface="+mn-lt"/>
          <a:ea typeface="+mn-ea"/>
          <a:cs typeface="+mn-cs"/>
        </a:defRPr>
      </a:lvl5pPr>
      <a:lvl6pPr marL="1714457" algn="l" rtl="0" eaLnBrk="1" latinLnBrk="0" hangingPunct="1">
        <a:defRPr kumimoji="0" kern="1200">
          <a:solidFill>
            <a:schemeClr val="tx1"/>
          </a:solidFill>
          <a:latin typeface="+mn-lt"/>
          <a:ea typeface="+mn-ea"/>
          <a:cs typeface="+mn-cs"/>
        </a:defRPr>
      </a:lvl6pPr>
      <a:lvl7pPr marL="2057348" algn="l" rtl="0" eaLnBrk="1" latinLnBrk="0" hangingPunct="1">
        <a:defRPr kumimoji="0" kern="1200">
          <a:solidFill>
            <a:schemeClr val="tx1"/>
          </a:solidFill>
          <a:latin typeface="+mn-lt"/>
          <a:ea typeface="+mn-ea"/>
          <a:cs typeface="+mn-cs"/>
        </a:defRPr>
      </a:lvl7pPr>
      <a:lvl8pPr marL="2400240" algn="l" rtl="0" eaLnBrk="1" latinLnBrk="0" hangingPunct="1">
        <a:defRPr kumimoji="0" kern="1200">
          <a:solidFill>
            <a:schemeClr val="tx1"/>
          </a:solidFill>
          <a:latin typeface="+mn-lt"/>
          <a:ea typeface="+mn-ea"/>
          <a:cs typeface="+mn-cs"/>
        </a:defRPr>
      </a:lvl8pPr>
      <a:lvl9pPr marL="274313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tree&#10;&#10;Description automatically generated">
            <a:extLst>
              <a:ext uri="{FF2B5EF4-FFF2-40B4-BE49-F238E27FC236}">
                <a16:creationId xmlns:a16="http://schemas.microsoft.com/office/drawing/2014/main" id="{AC1A5ECA-0F93-4AD8-AE29-8C9BA92C175E}"/>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7225" r="10189"/>
          <a:stretch/>
        </p:blipFill>
        <p:spPr>
          <a:xfrm>
            <a:off x="0" y="2133601"/>
            <a:ext cx="12192000" cy="4724400"/>
          </a:xfrm>
          <a:prstGeom prst="rect">
            <a:avLst/>
          </a:prstGeom>
        </p:spPr>
      </p:pic>
      <p:sp>
        <p:nvSpPr>
          <p:cNvPr id="5" name="Subtitle 4">
            <a:extLst>
              <a:ext uri="{FF2B5EF4-FFF2-40B4-BE49-F238E27FC236}">
                <a16:creationId xmlns:a16="http://schemas.microsoft.com/office/drawing/2014/main" id="{4FF49282-2AF5-40C5-B682-157C4DDDBDCB}"/>
              </a:ext>
            </a:extLst>
          </p:cNvPr>
          <p:cNvSpPr>
            <a:spLocks noGrp="1"/>
          </p:cNvSpPr>
          <p:nvPr>
            <p:ph type="subTitle" idx="1"/>
          </p:nvPr>
        </p:nvSpPr>
        <p:spPr>
          <a:xfrm>
            <a:off x="1828800" y="3555376"/>
            <a:ext cx="8534400" cy="1027771"/>
          </a:xfrm>
        </p:spPr>
        <p:txBody>
          <a:bodyPr>
            <a:normAutofit fontScale="92500" lnSpcReduction="20000"/>
          </a:bodyPr>
          <a:lstStyle/>
          <a:p>
            <a:r>
              <a:rPr lang="en-US" dirty="0"/>
              <a:t>Planning Board</a:t>
            </a:r>
          </a:p>
          <a:p>
            <a:r>
              <a:rPr lang="en-US" dirty="0"/>
              <a:t>Workshop</a:t>
            </a:r>
          </a:p>
        </p:txBody>
      </p:sp>
      <p:sp>
        <p:nvSpPr>
          <p:cNvPr id="2" name="TextBox 1">
            <a:extLst>
              <a:ext uri="{FF2B5EF4-FFF2-40B4-BE49-F238E27FC236}">
                <a16:creationId xmlns:a16="http://schemas.microsoft.com/office/drawing/2014/main" id="{089D6632-B4B8-4553-AD4A-EB8CB693E3A2}"/>
              </a:ext>
            </a:extLst>
          </p:cNvPr>
          <p:cNvSpPr txBox="1"/>
          <p:nvPr/>
        </p:nvSpPr>
        <p:spPr>
          <a:xfrm>
            <a:off x="4484370" y="4950995"/>
            <a:ext cx="3223260" cy="369332"/>
          </a:xfrm>
          <a:prstGeom prst="rect">
            <a:avLst/>
          </a:prstGeom>
          <a:noFill/>
        </p:spPr>
        <p:txBody>
          <a:bodyPr wrap="square" rtlCol="0">
            <a:spAutoFit/>
          </a:bodyPr>
          <a:lstStyle/>
          <a:p>
            <a:pPr algn="ctr"/>
            <a:r>
              <a:rPr lang="en-US" dirty="0"/>
              <a:t>August 6, 2019</a:t>
            </a:r>
          </a:p>
        </p:txBody>
      </p:sp>
      <p:sp>
        <p:nvSpPr>
          <p:cNvPr id="3" name="TextBox 2">
            <a:extLst>
              <a:ext uri="{FF2B5EF4-FFF2-40B4-BE49-F238E27FC236}">
                <a16:creationId xmlns:a16="http://schemas.microsoft.com/office/drawing/2014/main" id="{1D6B5345-9164-458D-A1F5-B33A0407DCFF}"/>
              </a:ext>
            </a:extLst>
          </p:cNvPr>
          <p:cNvSpPr txBox="1"/>
          <p:nvPr/>
        </p:nvSpPr>
        <p:spPr>
          <a:xfrm>
            <a:off x="0" y="-552842"/>
            <a:ext cx="11752119" cy="40005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90981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AFCCD-6582-453C-8EB7-13C744047A29}"/>
              </a:ext>
            </a:extLst>
          </p:cNvPr>
          <p:cNvSpPr>
            <a:spLocks noGrp="1"/>
          </p:cNvSpPr>
          <p:nvPr>
            <p:ph type="title"/>
          </p:nvPr>
        </p:nvSpPr>
        <p:spPr/>
        <p:txBody>
          <a:bodyPr/>
          <a:lstStyle/>
          <a:p>
            <a:r>
              <a:rPr lang="en-US" dirty="0"/>
              <a:t>Plan Objectives</a:t>
            </a:r>
          </a:p>
        </p:txBody>
      </p:sp>
      <p:sp>
        <p:nvSpPr>
          <p:cNvPr id="3" name="Slide Number Placeholder 2">
            <a:extLst>
              <a:ext uri="{FF2B5EF4-FFF2-40B4-BE49-F238E27FC236}">
                <a16:creationId xmlns:a16="http://schemas.microsoft.com/office/drawing/2014/main" id="{9F089622-D885-47F0-930B-8A40557E249E}"/>
              </a:ext>
            </a:extLst>
          </p:cNvPr>
          <p:cNvSpPr>
            <a:spLocks noGrp="1"/>
          </p:cNvSpPr>
          <p:nvPr>
            <p:ph type="sldNum" sz="quarter" idx="12"/>
          </p:nvPr>
        </p:nvSpPr>
        <p:spPr>
          <a:xfrm>
            <a:off x="11698705" y="6326289"/>
            <a:ext cx="609600"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829A6496-5304-4552-9D1F-450D068107C8}"/>
              </a:ext>
            </a:extLst>
          </p:cNvPr>
          <p:cNvSpPr/>
          <p:nvPr/>
        </p:nvSpPr>
        <p:spPr>
          <a:xfrm>
            <a:off x="691269" y="2820017"/>
            <a:ext cx="11099678" cy="3108543"/>
          </a:xfrm>
          <a:prstGeom prst="rect">
            <a:avLst/>
          </a:prstGeom>
        </p:spPr>
        <p:txBody>
          <a:bodyPr wrap="square">
            <a:spAutoFit/>
          </a:bodyPr>
          <a:lstStyle/>
          <a:p>
            <a:pPr marL="205735" indent="-205735">
              <a:spcBef>
                <a:spcPct val="20000"/>
              </a:spcBef>
              <a:buClr>
                <a:srgbClr val="C5D1D7">
                  <a:lumMod val="50000"/>
                </a:srgbClr>
              </a:buClr>
              <a:buSzPct val="85000"/>
              <a:buFont typeface="Wingdings" panose="05000000000000000000" pitchFamily="2" charset="2"/>
              <a:buChar char="§"/>
            </a:pPr>
            <a:r>
              <a:rPr lang="en-US" sz="2800" dirty="0"/>
              <a:t>Evaluate the fiscal and economic impacts of growth</a:t>
            </a:r>
          </a:p>
          <a:p>
            <a:pPr lvl="1">
              <a:spcBef>
                <a:spcPct val="20000"/>
              </a:spcBef>
              <a:buClr>
                <a:srgbClr val="C5D1D7">
                  <a:lumMod val="50000"/>
                </a:srgbClr>
              </a:buClr>
              <a:buSzPct val="85000"/>
            </a:pPr>
            <a:r>
              <a:rPr lang="en-US" sz="2800" dirty="0"/>
              <a:t> - guide future zoning decisions</a:t>
            </a:r>
          </a:p>
          <a:p>
            <a:pPr lvl="1">
              <a:spcBef>
                <a:spcPct val="20000"/>
              </a:spcBef>
              <a:buClr>
                <a:srgbClr val="C5D1D7">
                  <a:lumMod val="50000"/>
                </a:srgbClr>
              </a:buClr>
              <a:buSzPct val="85000"/>
            </a:pPr>
            <a:r>
              <a:rPr lang="en-US" sz="2800" dirty="0"/>
              <a:t> - identify areas to </a:t>
            </a:r>
            <a:r>
              <a:rPr lang="en-US" sz="2800" i="1" dirty="0"/>
              <a:t>preserve, enhance and transform </a:t>
            </a:r>
          </a:p>
          <a:p>
            <a:pPr marL="205735" lvl="0" indent="-205735">
              <a:spcBef>
                <a:spcPct val="20000"/>
              </a:spcBef>
              <a:buClr>
                <a:srgbClr val="C5D1D7">
                  <a:lumMod val="50000"/>
                </a:srgbClr>
              </a:buClr>
              <a:buSzPct val="85000"/>
              <a:buFont typeface="Wingdings" panose="05000000000000000000" pitchFamily="2" charset="2"/>
              <a:buChar char="§"/>
            </a:pPr>
            <a:r>
              <a:rPr lang="en-US" sz="2800" dirty="0"/>
              <a:t>Conduct a targeted market analysis  </a:t>
            </a:r>
          </a:p>
          <a:p>
            <a:pPr marL="205735" lvl="0" indent="-205735">
              <a:spcBef>
                <a:spcPct val="20000"/>
              </a:spcBef>
              <a:buClr>
                <a:srgbClr val="C5D1D7">
                  <a:lumMod val="50000"/>
                </a:srgbClr>
              </a:buClr>
              <a:buSzPct val="85000"/>
              <a:buFont typeface="Wingdings" panose="05000000000000000000" pitchFamily="2" charset="2"/>
              <a:buChar char="§"/>
            </a:pPr>
            <a:r>
              <a:rPr lang="en-US" sz="2800" dirty="0"/>
              <a:t>Address environmental challenges and natural threats </a:t>
            </a:r>
          </a:p>
          <a:p>
            <a:pPr lvl="1">
              <a:spcBef>
                <a:spcPct val="20000"/>
              </a:spcBef>
              <a:buClr>
                <a:srgbClr val="C5D1D7">
                  <a:lumMod val="50000"/>
                </a:srgbClr>
              </a:buClr>
              <a:buSzPct val="85000"/>
            </a:pPr>
            <a:r>
              <a:rPr lang="en-US" sz="2800" dirty="0"/>
              <a:t> - identify policies and strategies for a resilient community</a:t>
            </a:r>
          </a:p>
        </p:txBody>
      </p:sp>
    </p:spTree>
    <p:extLst>
      <p:ext uri="{BB962C8B-B14F-4D97-AF65-F5344CB8AC3E}">
        <p14:creationId xmlns:p14="http://schemas.microsoft.com/office/powerpoint/2010/main" val="1454648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AFCCD-6582-453C-8EB7-13C744047A29}"/>
              </a:ext>
            </a:extLst>
          </p:cNvPr>
          <p:cNvSpPr>
            <a:spLocks noGrp="1"/>
          </p:cNvSpPr>
          <p:nvPr>
            <p:ph type="title"/>
          </p:nvPr>
        </p:nvSpPr>
        <p:spPr/>
        <p:txBody>
          <a:bodyPr/>
          <a:lstStyle/>
          <a:p>
            <a:r>
              <a:rPr lang="en-US" dirty="0"/>
              <a:t>Plan Objectives</a:t>
            </a:r>
          </a:p>
        </p:txBody>
      </p:sp>
      <p:sp>
        <p:nvSpPr>
          <p:cNvPr id="3" name="Slide Number Placeholder 2">
            <a:extLst>
              <a:ext uri="{FF2B5EF4-FFF2-40B4-BE49-F238E27FC236}">
                <a16:creationId xmlns:a16="http://schemas.microsoft.com/office/drawing/2014/main" id="{9F089622-D885-47F0-930B-8A40557E249E}"/>
              </a:ext>
            </a:extLst>
          </p:cNvPr>
          <p:cNvSpPr>
            <a:spLocks noGrp="1"/>
          </p:cNvSpPr>
          <p:nvPr>
            <p:ph type="sldNum" sz="quarter" idx="12"/>
          </p:nvPr>
        </p:nvSpPr>
        <p:spPr>
          <a:xfrm>
            <a:off x="11698705" y="6326289"/>
            <a:ext cx="609600"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829A6496-5304-4552-9D1F-450D068107C8}"/>
              </a:ext>
            </a:extLst>
          </p:cNvPr>
          <p:cNvSpPr/>
          <p:nvPr/>
        </p:nvSpPr>
        <p:spPr>
          <a:xfrm>
            <a:off x="691269" y="2820017"/>
            <a:ext cx="11133586" cy="4241161"/>
          </a:xfrm>
          <a:prstGeom prst="rect">
            <a:avLst/>
          </a:prstGeom>
        </p:spPr>
        <p:txBody>
          <a:bodyPr wrap="square">
            <a:spAutoFit/>
          </a:bodyPr>
          <a:lstStyle/>
          <a:p>
            <a:pPr marL="205735" indent="-205735">
              <a:spcAft>
                <a:spcPts val="1200"/>
              </a:spcAft>
              <a:buClr>
                <a:srgbClr val="C5D1D7">
                  <a:lumMod val="50000"/>
                </a:srgbClr>
              </a:buClr>
              <a:buSzPct val="85000"/>
              <a:buFont typeface="Wingdings" panose="05000000000000000000" pitchFamily="2" charset="2"/>
              <a:buChar char="§"/>
            </a:pPr>
            <a:r>
              <a:rPr lang="en-US" sz="2800" dirty="0"/>
              <a:t>Focus on the character and quality of infill development, redevelopment, and environmental protection</a:t>
            </a:r>
          </a:p>
          <a:p>
            <a:pPr marL="205735" lvl="0" indent="-205735">
              <a:spcAft>
                <a:spcPts val="1200"/>
              </a:spcAft>
              <a:buClr>
                <a:srgbClr val="C5D1D7">
                  <a:lumMod val="50000"/>
                </a:srgbClr>
              </a:buClr>
              <a:buSzPct val="85000"/>
              <a:buFont typeface="Wingdings" panose="05000000000000000000" pitchFamily="2" charset="2"/>
              <a:buChar char="§"/>
            </a:pPr>
            <a:r>
              <a:rPr lang="en-US" sz="2800" dirty="0"/>
              <a:t>Provide guidance for a future Unified Development Code</a:t>
            </a:r>
          </a:p>
          <a:p>
            <a:pPr marL="205735" lvl="0" indent="-205735">
              <a:spcAft>
                <a:spcPts val="1200"/>
              </a:spcAft>
              <a:buClr>
                <a:srgbClr val="C5D1D7">
                  <a:lumMod val="50000"/>
                </a:srgbClr>
              </a:buClr>
              <a:buSzPct val="85000"/>
              <a:buFont typeface="Wingdings" panose="05000000000000000000" pitchFamily="2" charset="2"/>
              <a:buChar char="§"/>
            </a:pPr>
            <a:r>
              <a:rPr lang="en-US" sz="2800" dirty="0"/>
              <a:t>Plan for economic, transportation and demographic trends; climate and market changes</a:t>
            </a:r>
          </a:p>
          <a:p>
            <a:pPr marL="205735" indent="-205735">
              <a:spcAft>
                <a:spcPts val="1200"/>
              </a:spcAft>
              <a:buClr>
                <a:srgbClr val="C5D1D7">
                  <a:lumMod val="50000"/>
                </a:srgbClr>
              </a:buClr>
              <a:buSzPct val="85000"/>
              <a:buFont typeface="Wingdings" panose="05000000000000000000" pitchFamily="2" charset="2"/>
              <a:buChar char="§"/>
            </a:pPr>
            <a:r>
              <a:rPr lang="en-US" sz="2800" dirty="0"/>
              <a:t>Is forward thinking vision for the County with corresponding policies and guidance to implement the Plan over the next 20 years</a:t>
            </a:r>
          </a:p>
          <a:p>
            <a:pPr marL="205735" lvl="0" indent="-205735">
              <a:spcBef>
                <a:spcPct val="20000"/>
              </a:spcBef>
              <a:buClr>
                <a:srgbClr val="C5D1D7">
                  <a:lumMod val="50000"/>
                </a:srgbClr>
              </a:buClr>
              <a:buSzPct val="85000"/>
              <a:buFont typeface="Wingdings" panose="05000000000000000000" pitchFamily="2" charset="2"/>
              <a:buChar char="§"/>
            </a:pPr>
            <a:endParaRPr lang="en-US" sz="2800" dirty="0"/>
          </a:p>
        </p:txBody>
      </p:sp>
    </p:spTree>
    <p:extLst>
      <p:ext uri="{BB962C8B-B14F-4D97-AF65-F5344CB8AC3E}">
        <p14:creationId xmlns:p14="http://schemas.microsoft.com/office/powerpoint/2010/main" val="688879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AFCCD-6582-453C-8EB7-13C744047A29}"/>
              </a:ext>
            </a:extLst>
          </p:cNvPr>
          <p:cNvSpPr>
            <a:spLocks noGrp="1"/>
          </p:cNvSpPr>
          <p:nvPr>
            <p:ph type="title"/>
          </p:nvPr>
        </p:nvSpPr>
        <p:spPr/>
        <p:txBody>
          <a:bodyPr/>
          <a:lstStyle/>
          <a:p>
            <a:r>
              <a:rPr lang="en-US" dirty="0"/>
              <a:t>New Town Framework</a:t>
            </a:r>
          </a:p>
        </p:txBody>
      </p:sp>
      <p:sp>
        <p:nvSpPr>
          <p:cNvPr id="3" name="Slide Number Placeholder 2">
            <a:extLst>
              <a:ext uri="{FF2B5EF4-FFF2-40B4-BE49-F238E27FC236}">
                <a16:creationId xmlns:a16="http://schemas.microsoft.com/office/drawing/2014/main" id="{9F089622-D885-47F0-930B-8A40557E249E}"/>
              </a:ext>
            </a:extLst>
          </p:cNvPr>
          <p:cNvSpPr>
            <a:spLocks noGrp="1"/>
          </p:cNvSpPr>
          <p:nvPr>
            <p:ph type="sldNum" sz="quarter" idx="12"/>
          </p:nvPr>
        </p:nvSpPr>
        <p:spPr>
          <a:xfrm>
            <a:off x="11698705" y="6326289"/>
            <a:ext cx="609600"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829A6496-5304-4552-9D1F-450D068107C8}"/>
              </a:ext>
            </a:extLst>
          </p:cNvPr>
          <p:cNvSpPr/>
          <p:nvPr/>
        </p:nvSpPr>
        <p:spPr>
          <a:xfrm>
            <a:off x="691269" y="2820017"/>
            <a:ext cx="11133586" cy="4241161"/>
          </a:xfrm>
          <a:prstGeom prst="rect">
            <a:avLst/>
          </a:prstGeom>
        </p:spPr>
        <p:txBody>
          <a:bodyPr wrap="square">
            <a:spAutoFit/>
          </a:bodyPr>
          <a:lstStyle/>
          <a:p>
            <a:pPr marL="205735" indent="-205735">
              <a:spcAft>
                <a:spcPts val="1200"/>
              </a:spcAft>
              <a:buClr>
                <a:srgbClr val="C5D1D7">
                  <a:lumMod val="50000"/>
                </a:srgbClr>
              </a:buClr>
              <a:buSzPct val="85000"/>
              <a:buFont typeface="Wingdings" panose="05000000000000000000" pitchFamily="2" charset="2"/>
              <a:buChar char="§"/>
            </a:pPr>
            <a:r>
              <a:rPr lang="en-US" sz="2800" dirty="0"/>
              <a:t>Development Regulation Assessment recommended new approaches to the New Town zoning regime</a:t>
            </a:r>
          </a:p>
          <a:p>
            <a:pPr marL="205735" indent="-205735">
              <a:spcAft>
                <a:spcPts val="1200"/>
              </a:spcAft>
              <a:buClr>
                <a:srgbClr val="C5D1D7">
                  <a:lumMod val="50000"/>
                </a:srgbClr>
              </a:buClr>
              <a:buSzPct val="85000"/>
              <a:buFont typeface="Wingdings" panose="05000000000000000000" pitchFamily="2" charset="2"/>
              <a:buChar char="§"/>
            </a:pPr>
            <a:r>
              <a:rPr lang="en-US" sz="2800" dirty="0"/>
              <a:t>Need to develop a planning framework for New Town prior to any zoning changes that:</a:t>
            </a:r>
          </a:p>
          <a:p>
            <a:pPr marL="662935" lvl="1" indent="-205735">
              <a:spcAft>
                <a:spcPts val="1200"/>
              </a:spcAft>
              <a:buClr>
                <a:srgbClr val="C5D1D7">
                  <a:lumMod val="50000"/>
                </a:srgbClr>
              </a:buClr>
              <a:buSzPct val="85000"/>
              <a:buFont typeface="Wingdings" panose="05000000000000000000" pitchFamily="2" charset="2"/>
              <a:buChar char="§"/>
            </a:pPr>
            <a:r>
              <a:rPr lang="en-US" sz="2800" dirty="0"/>
              <a:t>Defines the character that makes Columbia unique and incorporates Rouse principles</a:t>
            </a:r>
          </a:p>
          <a:p>
            <a:pPr marL="662935" lvl="1" indent="-205735">
              <a:spcAft>
                <a:spcPts val="1200"/>
              </a:spcAft>
              <a:buClr>
                <a:srgbClr val="C5D1D7">
                  <a:lumMod val="50000"/>
                </a:srgbClr>
              </a:buClr>
              <a:buSzPct val="85000"/>
              <a:buFont typeface="Wingdings" panose="05000000000000000000" pitchFamily="2" charset="2"/>
              <a:buChar char="§"/>
            </a:pPr>
            <a:r>
              <a:rPr lang="en-US" sz="2800" dirty="0"/>
              <a:t>Identifies areas to preserve, enhance and transform </a:t>
            </a:r>
          </a:p>
          <a:p>
            <a:pPr marL="205735" lvl="0" indent="-205735">
              <a:spcBef>
                <a:spcPct val="20000"/>
              </a:spcBef>
              <a:buClr>
                <a:srgbClr val="C5D1D7">
                  <a:lumMod val="50000"/>
                </a:srgbClr>
              </a:buClr>
              <a:buSzPct val="85000"/>
              <a:buFont typeface="Wingdings" panose="05000000000000000000" pitchFamily="2" charset="2"/>
              <a:buChar char="§"/>
            </a:pPr>
            <a:endParaRPr lang="en-US" sz="2800" dirty="0"/>
          </a:p>
        </p:txBody>
      </p:sp>
    </p:spTree>
    <p:extLst>
      <p:ext uri="{BB962C8B-B14F-4D97-AF65-F5344CB8AC3E}">
        <p14:creationId xmlns:p14="http://schemas.microsoft.com/office/powerpoint/2010/main" val="103309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AFCCD-6582-453C-8EB7-13C744047A29}"/>
              </a:ext>
            </a:extLst>
          </p:cNvPr>
          <p:cNvSpPr>
            <a:spLocks noGrp="1"/>
          </p:cNvSpPr>
          <p:nvPr>
            <p:ph type="title"/>
          </p:nvPr>
        </p:nvSpPr>
        <p:spPr/>
        <p:txBody>
          <a:bodyPr/>
          <a:lstStyle/>
          <a:p>
            <a:r>
              <a:rPr lang="en-US" dirty="0"/>
              <a:t>Process</a:t>
            </a:r>
          </a:p>
        </p:txBody>
      </p:sp>
      <p:sp>
        <p:nvSpPr>
          <p:cNvPr id="3" name="Slide Number Placeholder 2">
            <a:extLst>
              <a:ext uri="{FF2B5EF4-FFF2-40B4-BE49-F238E27FC236}">
                <a16:creationId xmlns:a16="http://schemas.microsoft.com/office/drawing/2014/main" id="{9F089622-D885-47F0-930B-8A40557E249E}"/>
              </a:ext>
            </a:extLst>
          </p:cNvPr>
          <p:cNvSpPr>
            <a:spLocks noGrp="1"/>
          </p:cNvSpPr>
          <p:nvPr>
            <p:ph type="sldNum" sz="quarter" idx="12"/>
          </p:nvPr>
        </p:nvSpPr>
        <p:spPr>
          <a:xfrm>
            <a:off x="11698705" y="6326289"/>
            <a:ext cx="609600"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829A6496-5304-4552-9D1F-450D068107C8}"/>
              </a:ext>
            </a:extLst>
          </p:cNvPr>
          <p:cNvSpPr/>
          <p:nvPr/>
        </p:nvSpPr>
        <p:spPr>
          <a:xfrm>
            <a:off x="691268" y="2665234"/>
            <a:ext cx="11328279" cy="4068806"/>
          </a:xfrm>
          <a:prstGeom prst="rect">
            <a:avLst/>
          </a:prstGeom>
        </p:spPr>
        <p:txBody>
          <a:bodyPr wrap="square">
            <a:spAutoFit/>
          </a:bodyPr>
          <a:lstStyle/>
          <a:p>
            <a:pPr marL="205735" lvl="0" indent="-205735">
              <a:spcBef>
                <a:spcPct val="20000"/>
              </a:spcBef>
              <a:spcAft>
                <a:spcPts val="1200"/>
              </a:spcAft>
              <a:buClr>
                <a:srgbClr val="C5D1D7">
                  <a:lumMod val="50000"/>
                </a:srgbClr>
              </a:buClr>
              <a:buSzPct val="85000"/>
              <a:buFont typeface="Wingdings" panose="05000000000000000000" pitchFamily="2" charset="2"/>
              <a:buChar char="§"/>
            </a:pPr>
            <a:r>
              <a:rPr lang="en-US" sz="2800" dirty="0"/>
              <a:t>Expressions of interest due August 21, 2019</a:t>
            </a:r>
          </a:p>
          <a:p>
            <a:pPr marL="205735" lvl="0" indent="-205735">
              <a:spcBef>
                <a:spcPct val="20000"/>
              </a:spcBef>
              <a:spcAft>
                <a:spcPts val="1200"/>
              </a:spcAft>
              <a:buClr>
                <a:srgbClr val="C5D1D7">
                  <a:lumMod val="50000"/>
                </a:srgbClr>
              </a:buClr>
              <a:buSzPct val="85000"/>
              <a:buFont typeface="Wingdings" panose="05000000000000000000" pitchFamily="2" charset="2"/>
              <a:buChar char="§"/>
            </a:pPr>
            <a:r>
              <a:rPr lang="en-US" sz="2800" dirty="0"/>
              <a:t>Selection Committee will select up to three consulting firms/teams to submit Scopes of Service and Budget for the project</a:t>
            </a:r>
          </a:p>
          <a:p>
            <a:pPr marL="205735" lvl="0" indent="-205735">
              <a:spcBef>
                <a:spcPct val="20000"/>
              </a:spcBef>
              <a:spcAft>
                <a:spcPts val="1200"/>
              </a:spcAft>
              <a:buClr>
                <a:srgbClr val="C5D1D7">
                  <a:lumMod val="50000"/>
                </a:srgbClr>
              </a:buClr>
              <a:buSzPct val="85000"/>
              <a:buFont typeface="Wingdings" panose="05000000000000000000" pitchFamily="2" charset="2"/>
              <a:buChar char="§"/>
            </a:pPr>
            <a:r>
              <a:rPr lang="en-US" sz="2800" dirty="0"/>
              <a:t>Concurrent informational meetings to help develop the scope and guide selection</a:t>
            </a:r>
          </a:p>
          <a:p>
            <a:pPr marL="205735" lvl="0" indent="-205735">
              <a:spcBef>
                <a:spcPct val="20000"/>
              </a:spcBef>
              <a:spcAft>
                <a:spcPts val="1200"/>
              </a:spcAft>
              <a:buClr>
                <a:srgbClr val="C5D1D7">
                  <a:lumMod val="50000"/>
                </a:srgbClr>
              </a:buClr>
              <a:buSzPct val="85000"/>
              <a:buFont typeface="Wingdings" panose="05000000000000000000" pitchFamily="2" charset="2"/>
              <a:buChar char="§"/>
            </a:pPr>
            <a:r>
              <a:rPr lang="en-US" sz="2800" dirty="0"/>
              <a:t>Consultant selection November, 2019</a:t>
            </a:r>
          </a:p>
          <a:p>
            <a:pPr marL="205735" lvl="0" indent="-205735">
              <a:spcBef>
                <a:spcPct val="20000"/>
              </a:spcBef>
              <a:spcAft>
                <a:spcPts val="1200"/>
              </a:spcAft>
              <a:buClr>
                <a:srgbClr val="C5D1D7">
                  <a:lumMod val="50000"/>
                </a:srgbClr>
              </a:buClr>
              <a:buSzPct val="85000"/>
              <a:buFont typeface="Wingdings" panose="05000000000000000000" pitchFamily="2" charset="2"/>
              <a:buChar char="§"/>
            </a:pPr>
            <a:r>
              <a:rPr lang="en-US" sz="2800" dirty="0"/>
              <a:t>Plan kick off – early 2020</a:t>
            </a:r>
          </a:p>
        </p:txBody>
      </p:sp>
    </p:spTree>
    <p:extLst>
      <p:ext uri="{BB962C8B-B14F-4D97-AF65-F5344CB8AC3E}">
        <p14:creationId xmlns:p14="http://schemas.microsoft.com/office/powerpoint/2010/main" val="19660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AFCCD-6582-453C-8EB7-13C744047A29}"/>
              </a:ext>
            </a:extLst>
          </p:cNvPr>
          <p:cNvSpPr>
            <a:spLocks noGrp="1"/>
          </p:cNvSpPr>
          <p:nvPr>
            <p:ph type="title"/>
          </p:nvPr>
        </p:nvSpPr>
        <p:spPr/>
        <p:txBody>
          <a:bodyPr/>
          <a:lstStyle/>
          <a:p>
            <a:r>
              <a:rPr lang="en-US" dirty="0"/>
              <a:t>Process</a:t>
            </a:r>
          </a:p>
        </p:txBody>
      </p:sp>
      <p:sp>
        <p:nvSpPr>
          <p:cNvPr id="3" name="Slide Number Placeholder 2">
            <a:extLst>
              <a:ext uri="{FF2B5EF4-FFF2-40B4-BE49-F238E27FC236}">
                <a16:creationId xmlns:a16="http://schemas.microsoft.com/office/drawing/2014/main" id="{9F089622-D885-47F0-930B-8A40557E249E}"/>
              </a:ext>
            </a:extLst>
          </p:cNvPr>
          <p:cNvSpPr>
            <a:spLocks noGrp="1"/>
          </p:cNvSpPr>
          <p:nvPr>
            <p:ph type="sldNum" sz="quarter" idx="12"/>
          </p:nvPr>
        </p:nvSpPr>
        <p:spPr>
          <a:xfrm>
            <a:off x="11698705" y="6326289"/>
            <a:ext cx="609600"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829A6496-5304-4552-9D1F-450D068107C8}"/>
              </a:ext>
            </a:extLst>
          </p:cNvPr>
          <p:cNvSpPr/>
          <p:nvPr/>
        </p:nvSpPr>
        <p:spPr>
          <a:xfrm>
            <a:off x="691268" y="2711729"/>
            <a:ext cx="11328279" cy="3810274"/>
          </a:xfrm>
          <a:prstGeom prst="rect">
            <a:avLst/>
          </a:prstGeom>
        </p:spPr>
        <p:txBody>
          <a:bodyPr wrap="square">
            <a:spAutoFit/>
          </a:bodyPr>
          <a:lstStyle/>
          <a:p>
            <a:pPr lvl="0">
              <a:spcAft>
                <a:spcPts val="1200"/>
              </a:spcAft>
              <a:buClr>
                <a:srgbClr val="C5D1D7">
                  <a:lumMod val="50000"/>
                </a:srgbClr>
              </a:buClr>
              <a:buSzPct val="85000"/>
            </a:pPr>
            <a:r>
              <a:rPr lang="en-US" sz="2800" dirty="0"/>
              <a:t>Howard Code Title 16, Subtitle 9 - Planning Board requires that:</a:t>
            </a:r>
          </a:p>
          <a:p>
            <a:pPr lvl="0">
              <a:spcAft>
                <a:spcPts val="1200"/>
              </a:spcAft>
              <a:buClr>
                <a:srgbClr val="C5D1D7">
                  <a:lumMod val="50000"/>
                </a:srgbClr>
              </a:buClr>
              <a:buSzPct val="85000"/>
            </a:pPr>
            <a:endParaRPr lang="en-US" sz="2800" dirty="0"/>
          </a:p>
          <a:p>
            <a:pPr marL="971550" lvl="1" indent="-514350">
              <a:spcAft>
                <a:spcPts val="1200"/>
              </a:spcAft>
              <a:buClr>
                <a:srgbClr val="C5D1D7">
                  <a:lumMod val="50000"/>
                </a:srgbClr>
              </a:buClr>
              <a:buSzPct val="85000"/>
              <a:buAutoNum type="arabicParenR"/>
            </a:pPr>
            <a:r>
              <a:rPr lang="en-US" sz="2800" i="1" dirty="0"/>
              <a:t>“</a:t>
            </a:r>
            <a:r>
              <a:rPr lang="mr-IN" sz="2800" i="1" dirty="0"/>
              <a:t>…</a:t>
            </a:r>
            <a:r>
              <a:rPr lang="en-US" sz="2800" i="1" dirty="0"/>
              <a:t>.the Planning Board prepare general guidelines to be used by DPZ in the preparation and/or revision of the general plan.” </a:t>
            </a:r>
          </a:p>
          <a:p>
            <a:pPr marL="971550" lvl="1" indent="-514350">
              <a:spcAft>
                <a:spcPts val="1200"/>
              </a:spcAft>
              <a:buClr>
                <a:srgbClr val="C5D1D7">
                  <a:lumMod val="50000"/>
                </a:srgbClr>
              </a:buClr>
              <a:buSzPct val="85000"/>
              <a:buAutoNum type="arabicParenR"/>
            </a:pPr>
            <a:r>
              <a:rPr lang="en-US" sz="2800" dirty="0"/>
              <a:t>The Council adopt the guidelines prior to formulation of the general plan</a:t>
            </a:r>
          </a:p>
          <a:p>
            <a:pPr lvl="1">
              <a:spcBef>
                <a:spcPct val="20000"/>
              </a:spcBef>
              <a:buClr>
                <a:srgbClr val="C5D1D7">
                  <a:lumMod val="50000"/>
                </a:srgbClr>
              </a:buClr>
              <a:buSzPct val="85000"/>
            </a:pPr>
            <a:endParaRPr lang="en-US" sz="2800" dirty="0"/>
          </a:p>
        </p:txBody>
      </p:sp>
    </p:spTree>
    <p:extLst>
      <p:ext uri="{BB962C8B-B14F-4D97-AF65-F5344CB8AC3E}">
        <p14:creationId xmlns:p14="http://schemas.microsoft.com/office/powerpoint/2010/main" val="7288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AFCCD-6582-453C-8EB7-13C744047A29}"/>
              </a:ext>
            </a:extLst>
          </p:cNvPr>
          <p:cNvSpPr>
            <a:spLocks noGrp="1"/>
          </p:cNvSpPr>
          <p:nvPr>
            <p:ph type="title"/>
          </p:nvPr>
        </p:nvSpPr>
        <p:spPr>
          <a:xfrm>
            <a:off x="963084" y="533400"/>
            <a:ext cx="10369980" cy="1501615"/>
          </a:xfrm>
        </p:spPr>
        <p:txBody>
          <a:bodyPr/>
          <a:lstStyle/>
          <a:p>
            <a:r>
              <a:rPr lang="en-US" dirty="0"/>
              <a:t>Process</a:t>
            </a:r>
          </a:p>
        </p:txBody>
      </p:sp>
      <p:sp>
        <p:nvSpPr>
          <p:cNvPr id="3" name="Slide Number Placeholder 2">
            <a:extLst>
              <a:ext uri="{FF2B5EF4-FFF2-40B4-BE49-F238E27FC236}">
                <a16:creationId xmlns:a16="http://schemas.microsoft.com/office/drawing/2014/main" id="{9F089622-D885-47F0-930B-8A40557E249E}"/>
              </a:ext>
            </a:extLst>
          </p:cNvPr>
          <p:cNvSpPr>
            <a:spLocks noGrp="1"/>
          </p:cNvSpPr>
          <p:nvPr>
            <p:ph type="sldNum" sz="quarter" idx="12"/>
          </p:nvPr>
        </p:nvSpPr>
        <p:spPr>
          <a:xfrm>
            <a:off x="11698705" y="6326289"/>
            <a:ext cx="609600"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2" name="Rectangle 1"/>
          <p:cNvSpPr/>
          <p:nvPr/>
        </p:nvSpPr>
        <p:spPr>
          <a:xfrm>
            <a:off x="276814" y="2563269"/>
            <a:ext cx="11349348" cy="3637919"/>
          </a:xfrm>
          <a:prstGeom prst="rect">
            <a:avLst/>
          </a:prstGeom>
        </p:spPr>
        <p:txBody>
          <a:bodyPr wrap="square">
            <a:spAutoFit/>
          </a:bodyPr>
          <a:lstStyle/>
          <a:p>
            <a:pPr marL="205735" indent="-205735">
              <a:spcBef>
                <a:spcPct val="20000"/>
              </a:spcBef>
              <a:spcAft>
                <a:spcPts val="1200"/>
              </a:spcAft>
              <a:buClr>
                <a:srgbClr val="C5D1D7">
                  <a:lumMod val="50000"/>
                </a:srgbClr>
              </a:buClr>
              <a:buSzPct val="85000"/>
              <a:buFont typeface="Wingdings" panose="05000000000000000000" pitchFamily="2" charset="2"/>
              <a:buChar char="§"/>
            </a:pPr>
            <a:r>
              <a:rPr lang="en-US" sz="2800" dirty="0"/>
              <a:t>Task 1: Develop a strategic framework for the planning effort that:</a:t>
            </a:r>
          </a:p>
          <a:p>
            <a:pPr marL="1120135" lvl="2" indent="-205735">
              <a:spcBef>
                <a:spcPct val="20000"/>
              </a:spcBef>
              <a:spcAft>
                <a:spcPts val="1200"/>
              </a:spcAft>
              <a:buClr>
                <a:srgbClr val="C5D1D7">
                  <a:lumMod val="50000"/>
                </a:srgbClr>
              </a:buClr>
              <a:buSzPct val="85000"/>
              <a:buFont typeface="Wingdings" panose="05000000000000000000" pitchFamily="2" charset="2"/>
              <a:buChar char="§"/>
            </a:pPr>
            <a:r>
              <a:rPr lang="en-US" sz="2800" dirty="0"/>
              <a:t>Serves as a road map for the planning effort </a:t>
            </a:r>
          </a:p>
          <a:p>
            <a:pPr marL="1120135" lvl="2" indent="-205735">
              <a:spcBef>
                <a:spcPct val="20000"/>
              </a:spcBef>
              <a:spcAft>
                <a:spcPts val="1200"/>
              </a:spcAft>
              <a:buClr>
                <a:srgbClr val="C5D1D7">
                  <a:lumMod val="50000"/>
                </a:srgbClr>
              </a:buClr>
              <a:buSzPct val="85000"/>
              <a:buFont typeface="Wingdings" panose="05000000000000000000" pitchFamily="2" charset="2"/>
              <a:buChar char="§"/>
            </a:pPr>
            <a:r>
              <a:rPr lang="en-US" sz="2800" dirty="0"/>
              <a:t>Address process and topics</a:t>
            </a:r>
          </a:p>
          <a:p>
            <a:pPr marL="1120135" lvl="2" indent="-205735">
              <a:spcBef>
                <a:spcPct val="20000"/>
              </a:spcBef>
              <a:spcAft>
                <a:spcPts val="1200"/>
              </a:spcAft>
              <a:buClr>
                <a:srgbClr val="C5D1D7">
                  <a:lumMod val="50000"/>
                </a:srgbClr>
              </a:buClr>
              <a:buSzPct val="85000"/>
              <a:buFont typeface="Wingdings" panose="05000000000000000000" pitchFamily="2" charset="2"/>
              <a:buChar char="§"/>
            </a:pPr>
            <a:r>
              <a:rPr lang="en-US" sz="2800" dirty="0"/>
              <a:t>Is research driven and employs a combination of best practices and new approaches</a:t>
            </a:r>
          </a:p>
          <a:p>
            <a:pPr marL="1120135" lvl="2" indent="-205735">
              <a:spcBef>
                <a:spcPct val="20000"/>
              </a:spcBef>
              <a:spcAft>
                <a:spcPts val="1200"/>
              </a:spcAft>
              <a:buClr>
                <a:srgbClr val="C5D1D7">
                  <a:lumMod val="50000"/>
                </a:srgbClr>
              </a:buClr>
              <a:buSzPct val="85000"/>
              <a:buFont typeface="Wingdings" panose="05000000000000000000" pitchFamily="2" charset="2"/>
              <a:buChar char="§"/>
            </a:pPr>
            <a:r>
              <a:rPr lang="en-US" sz="2800" dirty="0"/>
              <a:t>Tailored to Howard County’s unique needs</a:t>
            </a:r>
          </a:p>
        </p:txBody>
      </p:sp>
    </p:spTree>
    <p:extLst>
      <p:ext uri="{BB962C8B-B14F-4D97-AF65-F5344CB8AC3E}">
        <p14:creationId xmlns:p14="http://schemas.microsoft.com/office/powerpoint/2010/main" val="282963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AFCCD-6582-453C-8EB7-13C744047A29}"/>
              </a:ext>
            </a:extLst>
          </p:cNvPr>
          <p:cNvSpPr>
            <a:spLocks noGrp="1"/>
          </p:cNvSpPr>
          <p:nvPr>
            <p:ph type="title"/>
          </p:nvPr>
        </p:nvSpPr>
        <p:spPr>
          <a:xfrm>
            <a:off x="963084" y="533400"/>
            <a:ext cx="10369980" cy="1501615"/>
          </a:xfrm>
        </p:spPr>
        <p:txBody>
          <a:bodyPr/>
          <a:lstStyle/>
          <a:p>
            <a:r>
              <a:rPr lang="en-US" dirty="0"/>
              <a:t>Process</a:t>
            </a:r>
          </a:p>
        </p:txBody>
      </p:sp>
      <p:sp>
        <p:nvSpPr>
          <p:cNvPr id="3" name="Slide Number Placeholder 2">
            <a:extLst>
              <a:ext uri="{FF2B5EF4-FFF2-40B4-BE49-F238E27FC236}">
                <a16:creationId xmlns:a16="http://schemas.microsoft.com/office/drawing/2014/main" id="{9F089622-D885-47F0-930B-8A40557E249E}"/>
              </a:ext>
            </a:extLst>
          </p:cNvPr>
          <p:cNvSpPr>
            <a:spLocks noGrp="1"/>
          </p:cNvSpPr>
          <p:nvPr>
            <p:ph type="sldNum" sz="quarter" idx="12"/>
          </p:nvPr>
        </p:nvSpPr>
        <p:spPr>
          <a:xfrm>
            <a:off x="11698705" y="6326289"/>
            <a:ext cx="609600"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2" name="Rectangle 1"/>
          <p:cNvSpPr/>
          <p:nvPr/>
        </p:nvSpPr>
        <p:spPr>
          <a:xfrm>
            <a:off x="276814" y="2563269"/>
            <a:ext cx="11349348" cy="2966966"/>
          </a:xfrm>
          <a:prstGeom prst="rect">
            <a:avLst/>
          </a:prstGeom>
        </p:spPr>
        <p:txBody>
          <a:bodyPr wrap="square">
            <a:spAutoFit/>
          </a:bodyPr>
          <a:lstStyle/>
          <a:p>
            <a:pPr marL="205735" indent="-205735">
              <a:spcBef>
                <a:spcPct val="20000"/>
              </a:spcBef>
              <a:spcAft>
                <a:spcPts val="1200"/>
              </a:spcAft>
              <a:buClr>
                <a:srgbClr val="C5D1D7">
                  <a:lumMod val="50000"/>
                </a:srgbClr>
              </a:buClr>
              <a:buSzPct val="85000"/>
              <a:buFont typeface="Wingdings" panose="05000000000000000000" pitchFamily="2" charset="2"/>
              <a:buChar char="§"/>
            </a:pPr>
            <a:r>
              <a:rPr lang="en-US" sz="2800" dirty="0"/>
              <a:t>Strategic framework to be adopted by Council and Planning Board as an initial phase</a:t>
            </a:r>
          </a:p>
          <a:p>
            <a:pPr marL="205735" indent="-205735">
              <a:spcBef>
                <a:spcPct val="20000"/>
              </a:spcBef>
              <a:spcAft>
                <a:spcPts val="1200"/>
              </a:spcAft>
              <a:buClr>
                <a:srgbClr val="C5D1D7">
                  <a:lumMod val="50000"/>
                </a:srgbClr>
              </a:buClr>
              <a:buSzPct val="85000"/>
              <a:buFont typeface="Wingdings" panose="05000000000000000000" pitchFamily="2" charset="2"/>
              <a:buChar char="§"/>
            </a:pPr>
            <a:r>
              <a:rPr lang="en-US" sz="2800" dirty="0"/>
              <a:t>Followed by drafting of plan over 18-24 months</a:t>
            </a:r>
          </a:p>
          <a:p>
            <a:pPr marL="205735" indent="-205735">
              <a:spcBef>
                <a:spcPct val="20000"/>
              </a:spcBef>
              <a:spcAft>
                <a:spcPts val="1200"/>
              </a:spcAft>
              <a:buClr>
                <a:srgbClr val="C5D1D7">
                  <a:lumMod val="50000"/>
                </a:srgbClr>
              </a:buClr>
              <a:buSzPct val="85000"/>
              <a:buFont typeface="Wingdings" panose="05000000000000000000" pitchFamily="2" charset="2"/>
              <a:buChar char="§"/>
            </a:pPr>
            <a:r>
              <a:rPr lang="en-US" sz="2800" dirty="0"/>
              <a:t>Community engagement will occur throughout </a:t>
            </a:r>
          </a:p>
          <a:p>
            <a:pPr marL="576263" lvl="1">
              <a:spcAft>
                <a:spcPts val="1200"/>
              </a:spcAft>
              <a:buClr>
                <a:srgbClr val="C5D1D7">
                  <a:lumMod val="50000"/>
                </a:srgbClr>
              </a:buClr>
              <a:buSzPct val="85000"/>
            </a:pPr>
            <a:endParaRPr lang="en-US" sz="2800" dirty="0"/>
          </a:p>
        </p:txBody>
      </p:sp>
    </p:spTree>
    <p:extLst>
      <p:ext uri="{BB962C8B-B14F-4D97-AF65-F5344CB8AC3E}">
        <p14:creationId xmlns:p14="http://schemas.microsoft.com/office/powerpoint/2010/main" val="1469254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ree&#10;&#10;Description automatically generated">
            <a:extLst>
              <a:ext uri="{FF2B5EF4-FFF2-40B4-BE49-F238E27FC236}">
                <a16:creationId xmlns:a16="http://schemas.microsoft.com/office/drawing/2014/main" id="{92299BAA-551D-4497-83B1-F0D7524C4984}"/>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7225" t="21116" r="10189"/>
          <a:stretch/>
        </p:blipFill>
        <p:spPr>
          <a:xfrm>
            <a:off x="0" y="0"/>
            <a:ext cx="12192000" cy="6858000"/>
          </a:xfrm>
          <a:prstGeom prst="rect">
            <a:avLst/>
          </a:prstGeom>
        </p:spPr>
      </p:pic>
      <p:sp>
        <p:nvSpPr>
          <p:cNvPr id="2" name="Title 1">
            <a:extLst>
              <a:ext uri="{FF2B5EF4-FFF2-40B4-BE49-F238E27FC236}">
                <a16:creationId xmlns:a16="http://schemas.microsoft.com/office/drawing/2014/main" id="{B113AEC3-AF39-4DF3-8222-B46B7C59172C}"/>
              </a:ext>
            </a:extLst>
          </p:cNvPr>
          <p:cNvSpPr>
            <a:spLocks noGrp="1"/>
          </p:cNvSpPr>
          <p:nvPr>
            <p:ph type="title"/>
          </p:nvPr>
        </p:nvSpPr>
        <p:spPr>
          <a:xfrm>
            <a:off x="451104" y="1036959"/>
            <a:ext cx="11379200" cy="758952"/>
          </a:xfrm>
        </p:spPr>
        <p:txBody>
          <a:bodyPr/>
          <a:lstStyle/>
          <a:p>
            <a:r>
              <a:rPr lang="en-US" dirty="0">
                <a:solidFill>
                  <a:schemeClr val="tx1"/>
                </a:solidFill>
              </a:rPr>
              <a:t>Planning Q&amp;A</a:t>
            </a:r>
            <a:br>
              <a:rPr lang="en-US" dirty="0"/>
            </a:br>
            <a:endParaRPr lang="en-US" dirty="0"/>
          </a:p>
        </p:txBody>
      </p:sp>
      <p:sp>
        <p:nvSpPr>
          <p:cNvPr id="3" name="Content Placeholder 2">
            <a:extLst>
              <a:ext uri="{FF2B5EF4-FFF2-40B4-BE49-F238E27FC236}">
                <a16:creationId xmlns:a16="http://schemas.microsoft.com/office/drawing/2014/main" id="{2D3DBFFE-453D-4346-9248-64355DF426DE}"/>
              </a:ext>
            </a:extLst>
          </p:cNvPr>
          <p:cNvSpPr>
            <a:spLocks noGrp="1"/>
          </p:cNvSpPr>
          <p:nvPr>
            <p:ph sz="quarter" idx="1"/>
          </p:nvPr>
        </p:nvSpPr>
        <p:spPr>
          <a:xfrm>
            <a:off x="390795" y="1595452"/>
            <a:ext cx="11439509" cy="4932876"/>
          </a:xfrm>
          <a:noFill/>
        </p:spPr>
        <p:txBody>
          <a:bodyPr>
            <a:noAutofit/>
          </a:bodyPr>
          <a:lstStyle/>
          <a:p>
            <a:pPr marL="0" indent="0">
              <a:spcBef>
                <a:spcPts val="0"/>
              </a:spcBef>
              <a:spcAft>
                <a:spcPts val="1200"/>
              </a:spcAft>
              <a:buNone/>
            </a:pPr>
            <a:r>
              <a:rPr lang="en-US" dirty="0">
                <a:solidFill>
                  <a:schemeClr val="tx1"/>
                </a:solidFill>
              </a:rPr>
              <a:t>1) What key elements or issues do you want to see included in the general plan update?</a:t>
            </a:r>
          </a:p>
          <a:p>
            <a:pPr marL="0" indent="0">
              <a:spcBef>
                <a:spcPts val="0"/>
              </a:spcBef>
              <a:spcAft>
                <a:spcPts val="1200"/>
              </a:spcAft>
              <a:buNone/>
            </a:pPr>
            <a:r>
              <a:rPr lang="en-US" dirty="0">
                <a:solidFill>
                  <a:schemeClr val="tx1"/>
                </a:solidFill>
              </a:rPr>
              <a:t>2) Are there any specific skills that the County should seek from a consulting team?</a:t>
            </a:r>
            <a:endParaRPr lang="en-US" sz="1000" dirty="0">
              <a:solidFill>
                <a:schemeClr val="tx1"/>
              </a:solidFill>
            </a:endParaRPr>
          </a:p>
          <a:p>
            <a:pPr marL="0" indent="0">
              <a:spcBef>
                <a:spcPts val="0"/>
              </a:spcBef>
              <a:spcAft>
                <a:spcPts val="1200"/>
              </a:spcAft>
              <a:buNone/>
            </a:pPr>
            <a:r>
              <a:rPr lang="en-US" dirty="0">
                <a:solidFill>
                  <a:schemeClr val="tx1"/>
                </a:solidFill>
                <a:highlight>
                  <a:srgbClr val="FFFF00"/>
                </a:highlight>
              </a:rPr>
              <a:t>3) What do you think about having a detailed strategic planning framework as guidance for the process?</a:t>
            </a:r>
          </a:p>
          <a:p>
            <a:pPr marL="0" indent="0">
              <a:spcBef>
                <a:spcPts val="0"/>
              </a:spcBef>
              <a:spcAft>
                <a:spcPts val="1200"/>
              </a:spcAft>
              <a:buNone/>
            </a:pPr>
            <a:endParaRPr lang="en-US" sz="1000" dirty="0">
              <a:solidFill>
                <a:schemeClr val="tx1"/>
              </a:solidFill>
            </a:endParaRPr>
          </a:p>
          <a:p>
            <a:pPr marL="0" indent="0">
              <a:spcBef>
                <a:spcPts val="0"/>
              </a:spcBef>
              <a:spcAft>
                <a:spcPts val="1200"/>
              </a:spcAft>
              <a:buNone/>
            </a:pPr>
            <a:r>
              <a:rPr lang="en-US" dirty="0">
                <a:solidFill>
                  <a:schemeClr val="tx1"/>
                </a:solidFill>
              </a:rPr>
              <a:t>4) What are the critical elements of the public engagement process to consider?</a:t>
            </a:r>
          </a:p>
          <a:p>
            <a:pPr marL="0" indent="0">
              <a:buNone/>
            </a:pPr>
            <a:endParaRPr lang="en-US" sz="1000" dirty="0">
              <a:solidFill>
                <a:schemeClr val="tx1"/>
              </a:solidFill>
            </a:endParaRPr>
          </a:p>
        </p:txBody>
      </p:sp>
      <p:sp>
        <p:nvSpPr>
          <p:cNvPr id="5" name="Slide Number Placeholder 4">
            <a:extLst>
              <a:ext uri="{FF2B5EF4-FFF2-40B4-BE49-F238E27FC236}">
                <a16:creationId xmlns:a16="http://schemas.microsoft.com/office/drawing/2014/main" id="{AEF659E0-C956-417A-A981-B2E6EF88340F}"/>
              </a:ext>
            </a:extLst>
          </p:cNvPr>
          <p:cNvSpPr>
            <a:spLocks noGrp="1"/>
          </p:cNvSpPr>
          <p:nvPr>
            <p:ph type="sldNum" sz="quarter" idx="12"/>
          </p:nvPr>
        </p:nvSpPr>
        <p:spPr>
          <a:xfrm>
            <a:off x="11646568" y="6320274"/>
            <a:ext cx="703928"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52422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AFCCD-6582-453C-8EB7-13C744047A29}"/>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9F089622-D885-47F0-930B-8A40557E249E}"/>
              </a:ext>
            </a:extLst>
          </p:cNvPr>
          <p:cNvSpPr>
            <a:spLocks noGrp="1"/>
          </p:cNvSpPr>
          <p:nvPr>
            <p:ph type="sldNum" sz="quarter" idx="12"/>
          </p:nvPr>
        </p:nvSpPr>
        <p:spPr>
          <a:xfrm>
            <a:off x="11698705" y="6326289"/>
            <a:ext cx="609600"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829A6496-5304-4552-9D1F-450D068107C8}"/>
              </a:ext>
            </a:extLst>
          </p:cNvPr>
          <p:cNvSpPr/>
          <p:nvPr/>
        </p:nvSpPr>
        <p:spPr>
          <a:xfrm>
            <a:off x="1804017" y="3131744"/>
            <a:ext cx="7977657" cy="3625608"/>
          </a:xfrm>
          <a:prstGeom prst="rect">
            <a:avLst/>
          </a:prstGeom>
        </p:spPr>
        <p:txBody>
          <a:bodyPr wrap="square">
            <a:spAutoFit/>
          </a:bodyPr>
          <a:lstStyle/>
          <a:p>
            <a:pPr marL="457200" lvl="0" indent="-457200">
              <a:spcBef>
                <a:spcPct val="20000"/>
              </a:spcBef>
              <a:buClr>
                <a:srgbClr val="C5D1D7">
                  <a:lumMod val="50000"/>
                </a:srgbClr>
              </a:buClr>
              <a:buSzPct val="85000"/>
              <a:buFont typeface="Wingdings" panose="05000000000000000000" pitchFamily="2" charset="2"/>
              <a:buChar char="§"/>
            </a:pPr>
            <a:r>
              <a:rPr lang="en-US" sz="2800" dirty="0"/>
              <a:t>What is a General Plan?</a:t>
            </a:r>
          </a:p>
          <a:p>
            <a:pPr marL="457200" lvl="0" indent="-457200">
              <a:spcBef>
                <a:spcPct val="20000"/>
              </a:spcBef>
              <a:buClr>
                <a:srgbClr val="C5D1D7">
                  <a:lumMod val="50000"/>
                </a:srgbClr>
              </a:buClr>
              <a:buSzPct val="85000"/>
              <a:buFont typeface="Wingdings" panose="05000000000000000000" pitchFamily="2" charset="2"/>
              <a:buChar char="§"/>
            </a:pPr>
            <a:r>
              <a:rPr lang="en-US" sz="2800" dirty="0"/>
              <a:t>Why an Update?</a:t>
            </a:r>
          </a:p>
          <a:p>
            <a:pPr marL="457200" lvl="0" indent="-457200">
              <a:spcBef>
                <a:spcPct val="20000"/>
              </a:spcBef>
              <a:buClr>
                <a:srgbClr val="C5D1D7">
                  <a:lumMod val="50000"/>
                </a:srgbClr>
              </a:buClr>
              <a:buSzPct val="85000"/>
              <a:buFont typeface="Wingdings" panose="05000000000000000000" pitchFamily="2" charset="2"/>
              <a:buChar char="§"/>
            </a:pPr>
            <a:r>
              <a:rPr lang="en-US" sz="2800" dirty="0"/>
              <a:t>Context</a:t>
            </a:r>
          </a:p>
          <a:p>
            <a:pPr marL="457200" lvl="0" indent="-457200">
              <a:spcBef>
                <a:spcPct val="20000"/>
              </a:spcBef>
              <a:buClr>
                <a:srgbClr val="C5D1D7">
                  <a:lumMod val="50000"/>
                </a:srgbClr>
              </a:buClr>
              <a:buSzPct val="85000"/>
              <a:buFont typeface="Wingdings" panose="05000000000000000000" pitchFamily="2" charset="2"/>
              <a:buChar char="§"/>
            </a:pPr>
            <a:r>
              <a:rPr lang="en-US" sz="2800" dirty="0"/>
              <a:t>Preliminary Plan Objectives</a:t>
            </a:r>
          </a:p>
          <a:p>
            <a:pPr marL="457200" lvl="0" indent="-457200">
              <a:spcBef>
                <a:spcPct val="20000"/>
              </a:spcBef>
              <a:buClr>
                <a:srgbClr val="C5D1D7">
                  <a:lumMod val="50000"/>
                </a:srgbClr>
              </a:buClr>
              <a:buSzPct val="85000"/>
              <a:buFont typeface="Wingdings" panose="05000000000000000000" pitchFamily="2" charset="2"/>
              <a:buChar char="§"/>
            </a:pPr>
            <a:r>
              <a:rPr lang="en-US" sz="2800" dirty="0"/>
              <a:t>Process</a:t>
            </a:r>
          </a:p>
          <a:p>
            <a:pPr marL="457200" lvl="0" indent="-457200">
              <a:spcBef>
                <a:spcPct val="20000"/>
              </a:spcBef>
              <a:buClr>
                <a:srgbClr val="C5D1D7">
                  <a:lumMod val="50000"/>
                </a:srgbClr>
              </a:buClr>
              <a:buSzPct val="85000"/>
              <a:buFont typeface="Wingdings" panose="05000000000000000000" pitchFamily="2" charset="2"/>
              <a:buChar char="§"/>
            </a:pPr>
            <a:r>
              <a:rPr lang="en-US" sz="2800" dirty="0"/>
              <a:t>Q and A </a:t>
            </a:r>
          </a:p>
          <a:p>
            <a:pPr marL="457200" lvl="0" indent="-457200">
              <a:spcBef>
                <a:spcPct val="20000"/>
              </a:spcBef>
              <a:buClr>
                <a:srgbClr val="C5D1D7">
                  <a:lumMod val="50000"/>
                </a:srgbClr>
              </a:buClr>
              <a:buSzPct val="85000"/>
              <a:buFont typeface="Arial" panose="020B0604020202020204" pitchFamily="34" charset="0"/>
              <a:buChar char="•"/>
            </a:pPr>
            <a:endParaRPr lang="en-US" sz="2800" dirty="0"/>
          </a:p>
        </p:txBody>
      </p:sp>
    </p:spTree>
    <p:extLst>
      <p:ext uri="{BB962C8B-B14F-4D97-AF65-F5344CB8AC3E}">
        <p14:creationId xmlns:p14="http://schemas.microsoft.com/office/powerpoint/2010/main" val="19455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AFCCD-6582-453C-8EB7-13C744047A29}"/>
              </a:ext>
            </a:extLst>
          </p:cNvPr>
          <p:cNvSpPr>
            <a:spLocks noGrp="1"/>
          </p:cNvSpPr>
          <p:nvPr>
            <p:ph type="title"/>
          </p:nvPr>
        </p:nvSpPr>
        <p:spPr/>
        <p:txBody>
          <a:bodyPr/>
          <a:lstStyle/>
          <a:p>
            <a:r>
              <a:rPr lang="en-US" dirty="0"/>
              <a:t>What is a General Plan?</a:t>
            </a:r>
          </a:p>
        </p:txBody>
      </p:sp>
      <p:sp>
        <p:nvSpPr>
          <p:cNvPr id="3" name="Slide Number Placeholder 2">
            <a:extLst>
              <a:ext uri="{FF2B5EF4-FFF2-40B4-BE49-F238E27FC236}">
                <a16:creationId xmlns:a16="http://schemas.microsoft.com/office/drawing/2014/main" id="{9F089622-D885-47F0-930B-8A40557E249E}"/>
              </a:ext>
            </a:extLst>
          </p:cNvPr>
          <p:cNvSpPr>
            <a:spLocks noGrp="1"/>
          </p:cNvSpPr>
          <p:nvPr>
            <p:ph type="sldNum" sz="quarter" idx="12"/>
          </p:nvPr>
        </p:nvSpPr>
        <p:spPr>
          <a:xfrm>
            <a:off x="11698705" y="6326289"/>
            <a:ext cx="609600"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829A6496-5304-4552-9D1F-450D068107C8}"/>
              </a:ext>
            </a:extLst>
          </p:cNvPr>
          <p:cNvSpPr/>
          <p:nvPr/>
        </p:nvSpPr>
        <p:spPr>
          <a:xfrm>
            <a:off x="650626" y="2799235"/>
            <a:ext cx="11236573" cy="3219343"/>
          </a:xfrm>
          <a:prstGeom prst="rect">
            <a:avLst/>
          </a:prstGeom>
        </p:spPr>
        <p:txBody>
          <a:bodyPr wrap="square">
            <a:spAutoFit/>
          </a:bodyPr>
          <a:lstStyle/>
          <a:p>
            <a:pPr marL="457200" lvl="0" indent="-457200">
              <a:spcBef>
                <a:spcPct val="20000"/>
              </a:spcBef>
              <a:buClr>
                <a:srgbClr val="C5D1D7">
                  <a:lumMod val="50000"/>
                </a:srgbClr>
              </a:buClr>
              <a:buSzPct val="85000"/>
              <a:buFont typeface="Wingdings" panose="05000000000000000000" pitchFamily="2" charset="2"/>
              <a:buChar char="§"/>
            </a:pPr>
            <a:r>
              <a:rPr lang="en-US" sz="2800" i="1" dirty="0"/>
              <a:t>PlanHoward 2030 </a:t>
            </a:r>
            <a:r>
              <a:rPr lang="en-US" sz="2800" dirty="0"/>
              <a:t>is our long-range plan for all of Howard County </a:t>
            </a:r>
          </a:p>
          <a:p>
            <a:pPr marL="457200" lvl="0" indent="-457200">
              <a:spcBef>
                <a:spcPct val="20000"/>
              </a:spcBef>
              <a:buClr>
                <a:srgbClr val="C5D1D7">
                  <a:lumMod val="50000"/>
                </a:srgbClr>
              </a:buClr>
              <a:buSzPct val="85000"/>
              <a:buFont typeface="Wingdings" panose="05000000000000000000" pitchFamily="2" charset="2"/>
              <a:buChar char="§"/>
            </a:pPr>
            <a:endParaRPr lang="en-US" sz="1000" dirty="0"/>
          </a:p>
          <a:p>
            <a:pPr marL="457200" lvl="0" indent="-457200">
              <a:spcBef>
                <a:spcPct val="20000"/>
              </a:spcBef>
              <a:buClr>
                <a:srgbClr val="C5D1D7">
                  <a:lumMod val="50000"/>
                </a:srgbClr>
              </a:buClr>
              <a:buSzPct val="85000"/>
              <a:buFont typeface="Wingdings" panose="05000000000000000000" pitchFamily="2" charset="2"/>
              <a:buChar char="§"/>
            </a:pPr>
            <a:r>
              <a:rPr lang="en-US" sz="2800" dirty="0"/>
              <a:t>Guides decisions related to development, land preservation, changing demographic and employment trends, neighborhood sustainability, capital projects, County services</a:t>
            </a:r>
          </a:p>
          <a:p>
            <a:pPr marL="457200" lvl="0" indent="-457200">
              <a:spcBef>
                <a:spcPct val="20000"/>
              </a:spcBef>
              <a:buClr>
                <a:srgbClr val="C5D1D7">
                  <a:lumMod val="50000"/>
                </a:srgbClr>
              </a:buClr>
              <a:buSzPct val="85000"/>
              <a:buFont typeface="Wingdings" panose="05000000000000000000" pitchFamily="2" charset="2"/>
              <a:buChar char="§"/>
            </a:pPr>
            <a:endParaRPr lang="en-US" sz="1000" dirty="0"/>
          </a:p>
          <a:p>
            <a:pPr marL="457200" lvl="0" indent="-457200">
              <a:spcBef>
                <a:spcPct val="20000"/>
              </a:spcBef>
              <a:buClr>
                <a:srgbClr val="C5D1D7">
                  <a:lumMod val="50000"/>
                </a:srgbClr>
              </a:buClr>
              <a:buSzPct val="85000"/>
              <a:buFont typeface="Wingdings" panose="05000000000000000000" pitchFamily="2" charset="2"/>
              <a:buChar char="§"/>
            </a:pPr>
            <a:r>
              <a:rPr lang="en-US" sz="2800" dirty="0"/>
              <a:t>Basis for land use decisions made by the Planning Board, County Council, and Zoning Board</a:t>
            </a:r>
          </a:p>
        </p:txBody>
      </p:sp>
    </p:spTree>
    <p:extLst>
      <p:ext uri="{BB962C8B-B14F-4D97-AF65-F5344CB8AC3E}">
        <p14:creationId xmlns:p14="http://schemas.microsoft.com/office/powerpoint/2010/main" val="249123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F659E0-C956-417A-A981-B2E6EF88340F}"/>
              </a:ext>
            </a:extLst>
          </p:cNvPr>
          <p:cNvSpPr>
            <a:spLocks noGrp="1"/>
          </p:cNvSpPr>
          <p:nvPr>
            <p:ph type="sldNum" sz="quarter" idx="12"/>
          </p:nvPr>
        </p:nvSpPr>
        <p:spPr>
          <a:xfrm>
            <a:off x="11646568" y="6320274"/>
            <a:ext cx="703928"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9" name="Content Placeholder 8" descr="A close up of a map&#10;&#10;Description automatically generated">
            <a:extLst>
              <a:ext uri="{FF2B5EF4-FFF2-40B4-BE49-F238E27FC236}">
                <a16:creationId xmlns:a16="http://schemas.microsoft.com/office/drawing/2014/main" id="{443ABA19-7A0E-460E-93AC-65F8CF6A386B}"/>
              </a:ext>
            </a:extLst>
          </p:cNvPr>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b="1142"/>
          <a:stretch/>
        </p:blipFill>
        <p:spPr>
          <a:xfrm>
            <a:off x="557710" y="317063"/>
            <a:ext cx="10349216" cy="6223874"/>
          </a:xfrm>
          <a:prstGeom prst="rect">
            <a:avLst/>
          </a:prstGeom>
        </p:spPr>
      </p:pic>
    </p:spTree>
    <p:extLst>
      <p:ext uri="{BB962C8B-B14F-4D97-AF65-F5344CB8AC3E}">
        <p14:creationId xmlns:p14="http://schemas.microsoft.com/office/powerpoint/2010/main" val="35362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AFCCD-6582-453C-8EB7-13C744047A29}"/>
              </a:ext>
            </a:extLst>
          </p:cNvPr>
          <p:cNvSpPr>
            <a:spLocks noGrp="1"/>
          </p:cNvSpPr>
          <p:nvPr>
            <p:ph type="title"/>
          </p:nvPr>
        </p:nvSpPr>
        <p:spPr/>
        <p:txBody>
          <a:bodyPr/>
          <a:lstStyle/>
          <a:p>
            <a:r>
              <a:rPr lang="en-US" dirty="0"/>
              <a:t>Why an Update? </a:t>
            </a:r>
          </a:p>
        </p:txBody>
      </p:sp>
      <p:sp>
        <p:nvSpPr>
          <p:cNvPr id="3" name="Slide Number Placeholder 2">
            <a:extLst>
              <a:ext uri="{FF2B5EF4-FFF2-40B4-BE49-F238E27FC236}">
                <a16:creationId xmlns:a16="http://schemas.microsoft.com/office/drawing/2014/main" id="{9F089622-D885-47F0-930B-8A40557E249E}"/>
              </a:ext>
            </a:extLst>
          </p:cNvPr>
          <p:cNvSpPr>
            <a:spLocks noGrp="1"/>
          </p:cNvSpPr>
          <p:nvPr>
            <p:ph type="sldNum" sz="quarter" idx="12"/>
          </p:nvPr>
        </p:nvSpPr>
        <p:spPr>
          <a:xfrm>
            <a:off x="11698705" y="6326289"/>
            <a:ext cx="609600"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829A6496-5304-4552-9D1F-450D068107C8}"/>
              </a:ext>
            </a:extLst>
          </p:cNvPr>
          <p:cNvSpPr/>
          <p:nvPr/>
        </p:nvSpPr>
        <p:spPr>
          <a:xfrm>
            <a:off x="691269" y="2820017"/>
            <a:ext cx="11143976" cy="2850011"/>
          </a:xfrm>
          <a:prstGeom prst="rect">
            <a:avLst/>
          </a:prstGeom>
        </p:spPr>
        <p:txBody>
          <a:bodyPr wrap="square">
            <a:spAutoFit/>
          </a:bodyPr>
          <a:lstStyle/>
          <a:p>
            <a:pPr marL="205735" lvl="0" indent="-205735">
              <a:spcBef>
                <a:spcPct val="20000"/>
              </a:spcBef>
              <a:buClr>
                <a:srgbClr val="C5D1D7">
                  <a:lumMod val="50000"/>
                </a:srgbClr>
              </a:buClr>
              <a:buSzPct val="85000"/>
              <a:buFont typeface="Wingdings" panose="05000000000000000000" pitchFamily="2" charset="2"/>
              <a:buChar char="§"/>
            </a:pPr>
            <a:r>
              <a:rPr lang="en-US" sz="2800" i="1" dirty="0"/>
              <a:t>PlanHoward 2030</a:t>
            </a:r>
            <a:r>
              <a:rPr lang="en-US" sz="2800" dirty="0"/>
              <a:t> is scheduled for an update</a:t>
            </a:r>
          </a:p>
          <a:p>
            <a:pPr marL="205735" lvl="0" indent="-205735">
              <a:spcBef>
                <a:spcPct val="20000"/>
              </a:spcBef>
              <a:buClr>
                <a:srgbClr val="C5D1D7">
                  <a:lumMod val="50000"/>
                </a:srgbClr>
              </a:buClr>
              <a:buSzPct val="85000"/>
              <a:buFont typeface="Wingdings" panose="05000000000000000000" pitchFamily="2" charset="2"/>
              <a:buChar char="§"/>
            </a:pPr>
            <a:r>
              <a:rPr lang="en-US" sz="2800" dirty="0"/>
              <a:t>2017-18 assessment of the County's zoning and land development regulations identified policy issues</a:t>
            </a:r>
          </a:p>
          <a:p>
            <a:pPr marL="205735" lvl="0" indent="-205735">
              <a:spcBef>
                <a:spcPct val="20000"/>
              </a:spcBef>
              <a:buClr>
                <a:srgbClr val="C5D1D7">
                  <a:lumMod val="50000"/>
                </a:srgbClr>
              </a:buClr>
              <a:buSzPct val="85000"/>
              <a:buFont typeface="Wingdings" panose="05000000000000000000" pitchFamily="2" charset="2"/>
              <a:buChar char="§"/>
            </a:pPr>
            <a:r>
              <a:rPr lang="en-US" sz="2800" dirty="0"/>
              <a:t>Key issues: concerns about the character and quality of development, neighborhood infill projects, the adequacy of public infrastructure, and environmental protection</a:t>
            </a:r>
          </a:p>
        </p:txBody>
      </p:sp>
    </p:spTree>
    <p:extLst>
      <p:ext uri="{BB962C8B-B14F-4D97-AF65-F5344CB8AC3E}">
        <p14:creationId xmlns:p14="http://schemas.microsoft.com/office/powerpoint/2010/main" val="407126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AFCCD-6582-453C-8EB7-13C744047A29}"/>
              </a:ext>
            </a:extLst>
          </p:cNvPr>
          <p:cNvSpPr>
            <a:spLocks noGrp="1"/>
          </p:cNvSpPr>
          <p:nvPr>
            <p:ph type="title"/>
          </p:nvPr>
        </p:nvSpPr>
        <p:spPr/>
        <p:txBody>
          <a:bodyPr/>
          <a:lstStyle/>
          <a:p>
            <a:r>
              <a:rPr lang="en-US" dirty="0"/>
              <a:t>Context</a:t>
            </a:r>
          </a:p>
        </p:txBody>
      </p:sp>
      <p:sp>
        <p:nvSpPr>
          <p:cNvPr id="3" name="Slide Number Placeholder 2">
            <a:extLst>
              <a:ext uri="{FF2B5EF4-FFF2-40B4-BE49-F238E27FC236}">
                <a16:creationId xmlns:a16="http://schemas.microsoft.com/office/drawing/2014/main" id="{9F089622-D885-47F0-930B-8A40557E249E}"/>
              </a:ext>
            </a:extLst>
          </p:cNvPr>
          <p:cNvSpPr>
            <a:spLocks noGrp="1"/>
          </p:cNvSpPr>
          <p:nvPr>
            <p:ph type="sldNum" sz="quarter" idx="12"/>
          </p:nvPr>
        </p:nvSpPr>
        <p:spPr>
          <a:xfrm>
            <a:off x="11698705" y="6326289"/>
            <a:ext cx="609600"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829A6496-5304-4552-9D1F-450D068107C8}"/>
              </a:ext>
            </a:extLst>
          </p:cNvPr>
          <p:cNvSpPr/>
          <p:nvPr/>
        </p:nvSpPr>
        <p:spPr>
          <a:xfrm>
            <a:off x="691269" y="2612630"/>
            <a:ext cx="11143976" cy="4154984"/>
          </a:xfrm>
          <a:prstGeom prst="rect">
            <a:avLst/>
          </a:prstGeom>
        </p:spPr>
        <p:txBody>
          <a:bodyPr wrap="square">
            <a:spAutoFit/>
          </a:bodyPr>
          <a:lstStyle/>
          <a:p>
            <a:pPr marL="205735" lvl="0" indent="-205735">
              <a:spcAft>
                <a:spcPts val="1200"/>
              </a:spcAft>
              <a:buClr>
                <a:srgbClr val="C5D1D7">
                  <a:lumMod val="50000"/>
                </a:srgbClr>
              </a:buClr>
              <a:buSzPct val="85000"/>
              <a:buFont typeface="Wingdings" panose="05000000000000000000" pitchFamily="2" charset="2"/>
              <a:buChar char="§"/>
            </a:pPr>
            <a:r>
              <a:rPr lang="en-US" sz="2800" dirty="0"/>
              <a:t>Howard County is largely built out with limited greenfield opportunities </a:t>
            </a:r>
          </a:p>
          <a:p>
            <a:pPr marL="205735" lvl="0" indent="-205735">
              <a:spcAft>
                <a:spcPts val="1200"/>
              </a:spcAft>
              <a:buClr>
                <a:srgbClr val="C5D1D7">
                  <a:lumMod val="50000"/>
                </a:srgbClr>
              </a:buClr>
              <a:buSzPct val="85000"/>
              <a:buFont typeface="Wingdings" panose="05000000000000000000" pitchFamily="2" charset="2"/>
              <a:buChar char="§"/>
            </a:pPr>
            <a:r>
              <a:rPr lang="en-US" sz="2800" dirty="0"/>
              <a:t>PSA (Public Service Area) divides the county: </a:t>
            </a:r>
          </a:p>
          <a:p>
            <a:pPr marL="662935" lvl="1" indent="-205735">
              <a:spcAft>
                <a:spcPts val="1200"/>
              </a:spcAft>
              <a:buClr>
                <a:srgbClr val="C5D1D7">
                  <a:lumMod val="50000"/>
                </a:srgbClr>
              </a:buClr>
              <a:buSzPct val="85000"/>
              <a:buFont typeface="Wingdings" panose="05000000000000000000" pitchFamily="2" charset="2"/>
              <a:buChar char="§"/>
            </a:pPr>
            <a:r>
              <a:rPr lang="en-US" sz="2800" dirty="0"/>
              <a:t> West is primarily agricultural land and low-density residential</a:t>
            </a:r>
          </a:p>
          <a:p>
            <a:pPr marL="662935" lvl="1" indent="-205735">
              <a:spcAft>
                <a:spcPts val="1200"/>
              </a:spcAft>
              <a:buClr>
                <a:srgbClr val="C5D1D7">
                  <a:lumMod val="50000"/>
                </a:srgbClr>
              </a:buClr>
              <a:buSzPct val="85000"/>
              <a:buFont typeface="Wingdings" panose="05000000000000000000" pitchFamily="2" charset="2"/>
              <a:buChar char="§"/>
            </a:pPr>
            <a:r>
              <a:rPr lang="en-US" sz="2800" dirty="0"/>
              <a:t> East is established suburban communities, commercial, industrial and employment corridors </a:t>
            </a:r>
          </a:p>
          <a:p>
            <a:pPr marL="662935" lvl="1" indent="-205735">
              <a:spcAft>
                <a:spcPts val="1200"/>
              </a:spcAft>
              <a:buClr>
                <a:srgbClr val="C5D1D7">
                  <a:lumMod val="50000"/>
                </a:srgbClr>
              </a:buClr>
              <a:buSzPct val="85000"/>
              <a:buFont typeface="Wingdings" panose="05000000000000000000" pitchFamily="2" charset="2"/>
              <a:buChar char="§"/>
            </a:pPr>
            <a:r>
              <a:rPr lang="en-US" sz="2800" dirty="0"/>
              <a:t>Columbia has urbanizing town center with a mix of high density residential, commercial and employment uses </a:t>
            </a:r>
          </a:p>
        </p:txBody>
      </p:sp>
    </p:spTree>
    <p:extLst>
      <p:ext uri="{BB962C8B-B14F-4D97-AF65-F5344CB8AC3E}">
        <p14:creationId xmlns:p14="http://schemas.microsoft.com/office/powerpoint/2010/main" val="194522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F659E0-C956-417A-A981-B2E6EF88340F}"/>
              </a:ext>
            </a:extLst>
          </p:cNvPr>
          <p:cNvSpPr>
            <a:spLocks noGrp="1"/>
          </p:cNvSpPr>
          <p:nvPr>
            <p:ph type="sldNum" sz="quarter" idx="12"/>
          </p:nvPr>
        </p:nvSpPr>
        <p:spPr>
          <a:xfrm>
            <a:off x="11646568" y="6320274"/>
            <a:ext cx="703928"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6" name="Picture 5">
            <a:extLst>
              <a:ext uri="{FF2B5EF4-FFF2-40B4-BE49-F238E27FC236}">
                <a16:creationId xmlns:a16="http://schemas.microsoft.com/office/drawing/2014/main" id="{A3A85A98-9602-4413-B907-4B691D829FA2}"/>
              </a:ext>
            </a:extLst>
          </p:cNvPr>
          <p:cNvPicPr>
            <a:picLocks noChangeAspect="1"/>
          </p:cNvPicPr>
          <p:nvPr/>
        </p:nvPicPr>
        <p:blipFill rotWithShape="1">
          <a:blip r:embed="rId3">
            <a:extLst>
              <a:ext uri="{28A0092B-C50C-407E-A947-70E740481C1C}">
                <a14:useLocalDpi xmlns:a14="http://schemas.microsoft.com/office/drawing/2010/main" val="0"/>
              </a:ext>
            </a:extLst>
          </a:blip>
          <a:srcRect l="5169" t="8312" r="4415" b="6657"/>
          <a:stretch/>
        </p:blipFill>
        <p:spPr>
          <a:xfrm>
            <a:off x="1718212" y="262770"/>
            <a:ext cx="8755576" cy="6362620"/>
          </a:xfrm>
          <a:prstGeom prst="rect">
            <a:avLst/>
          </a:prstGeom>
        </p:spPr>
      </p:pic>
    </p:spTree>
    <p:extLst>
      <p:ext uri="{BB962C8B-B14F-4D97-AF65-F5344CB8AC3E}">
        <p14:creationId xmlns:p14="http://schemas.microsoft.com/office/powerpoint/2010/main" val="221932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AFCCD-6582-453C-8EB7-13C744047A29}"/>
              </a:ext>
            </a:extLst>
          </p:cNvPr>
          <p:cNvSpPr>
            <a:spLocks noGrp="1"/>
          </p:cNvSpPr>
          <p:nvPr>
            <p:ph type="title"/>
          </p:nvPr>
        </p:nvSpPr>
        <p:spPr/>
        <p:txBody>
          <a:bodyPr/>
          <a:lstStyle/>
          <a:p>
            <a:r>
              <a:rPr lang="en-US" dirty="0"/>
              <a:t>Context</a:t>
            </a:r>
          </a:p>
        </p:txBody>
      </p:sp>
      <p:sp>
        <p:nvSpPr>
          <p:cNvPr id="3" name="Slide Number Placeholder 2">
            <a:extLst>
              <a:ext uri="{FF2B5EF4-FFF2-40B4-BE49-F238E27FC236}">
                <a16:creationId xmlns:a16="http://schemas.microsoft.com/office/drawing/2014/main" id="{9F089622-D885-47F0-930B-8A40557E249E}"/>
              </a:ext>
            </a:extLst>
          </p:cNvPr>
          <p:cNvSpPr>
            <a:spLocks noGrp="1"/>
          </p:cNvSpPr>
          <p:nvPr>
            <p:ph type="sldNum" sz="quarter" idx="12"/>
          </p:nvPr>
        </p:nvSpPr>
        <p:spPr>
          <a:xfrm>
            <a:off x="11698705" y="6326289"/>
            <a:ext cx="609600"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829A6496-5304-4552-9D1F-450D068107C8}"/>
              </a:ext>
            </a:extLst>
          </p:cNvPr>
          <p:cNvSpPr/>
          <p:nvPr/>
        </p:nvSpPr>
        <p:spPr>
          <a:xfrm>
            <a:off x="691269" y="2820017"/>
            <a:ext cx="11143976" cy="1692771"/>
          </a:xfrm>
          <a:prstGeom prst="rect">
            <a:avLst/>
          </a:prstGeom>
        </p:spPr>
        <p:txBody>
          <a:bodyPr wrap="square">
            <a:spAutoFit/>
          </a:bodyPr>
          <a:lstStyle/>
          <a:p>
            <a:pPr marL="205735" lvl="0" indent="-205735">
              <a:spcAft>
                <a:spcPts val="1200"/>
              </a:spcAft>
              <a:buClr>
                <a:srgbClr val="C5D1D7">
                  <a:lumMod val="50000"/>
                </a:srgbClr>
              </a:buClr>
              <a:buSzPct val="85000"/>
              <a:buFont typeface="Wingdings" panose="05000000000000000000" pitchFamily="2" charset="2"/>
              <a:buChar char="§"/>
            </a:pPr>
            <a:r>
              <a:rPr lang="en-US" sz="2800" dirty="0"/>
              <a:t>Future growth will be characterized by infill and redevelopment</a:t>
            </a:r>
          </a:p>
          <a:p>
            <a:pPr marL="205735" lvl="0" indent="-205735">
              <a:spcAft>
                <a:spcPts val="1200"/>
              </a:spcAft>
              <a:buClr>
                <a:srgbClr val="C5D1D7">
                  <a:lumMod val="50000"/>
                </a:srgbClr>
              </a:buClr>
              <a:buSzPct val="85000"/>
              <a:buFont typeface="Wingdings" panose="05000000000000000000" pitchFamily="2" charset="2"/>
              <a:buChar char="§"/>
            </a:pPr>
            <a:r>
              <a:rPr lang="en-US" sz="2800" dirty="0"/>
              <a:t>Consider location, quality, and design of future development</a:t>
            </a:r>
          </a:p>
          <a:p>
            <a:pPr marL="205735" lvl="0" indent="-205735">
              <a:spcAft>
                <a:spcPts val="1200"/>
              </a:spcAft>
              <a:buClr>
                <a:srgbClr val="C5D1D7">
                  <a:lumMod val="50000"/>
                </a:srgbClr>
              </a:buClr>
              <a:buSzPct val="85000"/>
              <a:buFont typeface="Wingdings" panose="05000000000000000000" pitchFamily="2" charset="2"/>
              <a:buChar char="§"/>
            </a:pPr>
            <a:r>
              <a:rPr lang="en-US" sz="2800" dirty="0"/>
              <a:t>Based in fiscal realities to ensure economic vibrancy </a:t>
            </a:r>
          </a:p>
        </p:txBody>
      </p:sp>
    </p:spTree>
    <p:extLst>
      <p:ext uri="{BB962C8B-B14F-4D97-AF65-F5344CB8AC3E}">
        <p14:creationId xmlns:p14="http://schemas.microsoft.com/office/powerpoint/2010/main" val="347950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AFCCD-6582-453C-8EB7-13C744047A29}"/>
              </a:ext>
            </a:extLst>
          </p:cNvPr>
          <p:cNvSpPr>
            <a:spLocks noGrp="1"/>
          </p:cNvSpPr>
          <p:nvPr>
            <p:ph type="title"/>
          </p:nvPr>
        </p:nvSpPr>
        <p:spPr/>
        <p:txBody>
          <a:bodyPr/>
          <a:lstStyle/>
          <a:p>
            <a:r>
              <a:rPr lang="en-US" dirty="0"/>
              <a:t>Plan Objectives </a:t>
            </a:r>
          </a:p>
        </p:txBody>
      </p:sp>
      <p:sp>
        <p:nvSpPr>
          <p:cNvPr id="3" name="Slide Number Placeholder 2">
            <a:extLst>
              <a:ext uri="{FF2B5EF4-FFF2-40B4-BE49-F238E27FC236}">
                <a16:creationId xmlns:a16="http://schemas.microsoft.com/office/drawing/2014/main" id="{9F089622-D885-47F0-930B-8A40557E249E}"/>
              </a:ext>
            </a:extLst>
          </p:cNvPr>
          <p:cNvSpPr>
            <a:spLocks noGrp="1"/>
          </p:cNvSpPr>
          <p:nvPr>
            <p:ph type="sldNum" sz="quarter" idx="12"/>
          </p:nvPr>
        </p:nvSpPr>
        <p:spPr>
          <a:xfrm>
            <a:off x="11698705" y="6326289"/>
            <a:ext cx="609600" cy="4413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E3F3-8980-0144-A6DF-0BBA12B28F1A}" type="slidenum">
              <a:rPr kumimoji="0" lang="en-US" sz="18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829A6496-5304-4552-9D1F-450D068107C8}"/>
              </a:ext>
            </a:extLst>
          </p:cNvPr>
          <p:cNvSpPr/>
          <p:nvPr/>
        </p:nvSpPr>
        <p:spPr>
          <a:xfrm>
            <a:off x="691269" y="2964401"/>
            <a:ext cx="10904986" cy="3120854"/>
          </a:xfrm>
          <a:prstGeom prst="rect">
            <a:avLst/>
          </a:prstGeom>
        </p:spPr>
        <p:txBody>
          <a:bodyPr wrap="square">
            <a:spAutoFit/>
          </a:bodyPr>
          <a:lstStyle/>
          <a:p>
            <a:pPr marL="205735" lvl="0" indent="-205735">
              <a:spcBef>
                <a:spcPct val="20000"/>
              </a:spcBef>
              <a:buClr>
                <a:srgbClr val="C5D1D7">
                  <a:lumMod val="50000"/>
                </a:srgbClr>
              </a:buClr>
              <a:buSzPct val="85000"/>
              <a:buFont typeface="Wingdings" panose="05000000000000000000" pitchFamily="2" charset="2"/>
              <a:buChar char="§"/>
            </a:pPr>
            <a:r>
              <a:rPr lang="en-US" sz="2800" dirty="0"/>
              <a:t>Physical approach to planning – functional, flexible, and based in economic reality</a:t>
            </a:r>
          </a:p>
          <a:p>
            <a:pPr marL="205735" lvl="0" indent="-205735">
              <a:spcBef>
                <a:spcPct val="20000"/>
              </a:spcBef>
              <a:buClr>
                <a:srgbClr val="C5D1D7">
                  <a:lumMod val="50000"/>
                </a:srgbClr>
              </a:buClr>
              <a:buSzPct val="85000"/>
              <a:buFont typeface="Wingdings" panose="05000000000000000000" pitchFamily="2" charset="2"/>
              <a:buChar char="§"/>
            </a:pPr>
            <a:r>
              <a:rPr lang="en-US" sz="2800" dirty="0"/>
              <a:t>Innovative public outreach/communications strategy</a:t>
            </a:r>
          </a:p>
          <a:p>
            <a:pPr marL="205735" lvl="0" indent="-205735">
              <a:spcBef>
                <a:spcPct val="20000"/>
              </a:spcBef>
              <a:buClr>
                <a:srgbClr val="C5D1D7">
                  <a:lumMod val="50000"/>
                </a:srgbClr>
              </a:buClr>
              <a:buSzPct val="85000"/>
              <a:buFont typeface="Wingdings" panose="05000000000000000000" pitchFamily="2" charset="2"/>
              <a:buChar char="§"/>
            </a:pPr>
            <a:r>
              <a:rPr lang="en-US" sz="2800" dirty="0"/>
              <a:t>Educate the public through learning techniques and communicate long range implications of comp planning </a:t>
            </a:r>
          </a:p>
          <a:p>
            <a:pPr marL="205735" lvl="0" indent="-205735">
              <a:spcBef>
                <a:spcPct val="20000"/>
              </a:spcBef>
              <a:buClr>
                <a:srgbClr val="C5D1D7">
                  <a:lumMod val="50000"/>
                </a:srgbClr>
              </a:buClr>
              <a:buSzPct val="85000"/>
              <a:buFont typeface="Wingdings" panose="05000000000000000000" pitchFamily="2" charset="2"/>
              <a:buChar char="§"/>
            </a:pPr>
            <a:endParaRPr lang="en-US" sz="2800" dirty="0"/>
          </a:p>
          <a:p>
            <a:pPr marL="205735" lvl="0" indent="-205735">
              <a:spcBef>
                <a:spcPct val="20000"/>
              </a:spcBef>
              <a:buClr>
                <a:srgbClr val="C5D1D7">
                  <a:lumMod val="50000"/>
                </a:srgbClr>
              </a:buClr>
              <a:buSzPct val="85000"/>
              <a:buFont typeface="Wingdings" panose="05000000000000000000" pitchFamily="2" charset="2"/>
              <a:buChar char="§"/>
            </a:pPr>
            <a:endParaRPr lang="en-US" sz="1000" dirty="0"/>
          </a:p>
        </p:txBody>
      </p:sp>
    </p:spTree>
    <p:extLst>
      <p:ext uri="{BB962C8B-B14F-4D97-AF65-F5344CB8AC3E}">
        <p14:creationId xmlns:p14="http://schemas.microsoft.com/office/powerpoint/2010/main" val="21425078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HOCO DPZ TRAINING">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HOCO DPZ TRAINING">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3557</TotalTime>
  <Words>1037</Words>
  <Application>Microsoft Office PowerPoint</Application>
  <PresentationFormat>Widescreen</PresentationFormat>
  <Paragraphs>133</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Georgia</vt:lpstr>
      <vt:lpstr>Mangal</vt:lpstr>
      <vt:lpstr>Wingdings</vt:lpstr>
      <vt:lpstr>Wingdings 2</vt:lpstr>
      <vt:lpstr>1_HOCO DPZ TRAINING</vt:lpstr>
      <vt:lpstr>2_HOCO DPZ TRAINING</vt:lpstr>
      <vt:lpstr>PowerPoint Presentation</vt:lpstr>
      <vt:lpstr>Agenda</vt:lpstr>
      <vt:lpstr>What is a General Plan?</vt:lpstr>
      <vt:lpstr>PowerPoint Presentation</vt:lpstr>
      <vt:lpstr>Why an Update? </vt:lpstr>
      <vt:lpstr>Context</vt:lpstr>
      <vt:lpstr>PowerPoint Presentation</vt:lpstr>
      <vt:lpstr>Context</vt:lpstr>
      <vt:lpstr>Plan Objectives </vt:lpstr>
      <vt:lpstr>Plan Objectives</vt:lpstr>
      <vt:lpstr>Plan Objectives</vt:lpstr>
      <vt:lpstr>New Town Framework</vt:lpstr>
      <vt:lpstr>Process</vt:lpstr>
      <vt:lpstr>Process</vt:lpstr>
      <vt:lpstr>Process</vt:lpstr>
      <vt:lpstr>Process</vt:lpstr>
      <vt:lpstr>Planning 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dc:title>
  <dc:creator>Bolinger, Kate</dc:creator>
  <cp:lastModifiedBy>Gowan, Amy</cp:lastModifiedBy>
  <cp:revision>329</cp:revision>
  <cp:lastPrinted>2019-08-05T12:53:34Z</cp:lastPrinted>
  <dcterms:created xsi:type="dcterms:W3CDTF">2019-03-27T15:14:37Z</dcterms:created>
  <dcterms:modified xsi:type="dcterms:W3CDTF">2019-08-06T21:06:02Z</dcterms:modified>
</cp:coreProperties>
</file>