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handoutMasterIdLst>
    <p:handoutMasterId r:id="rId29"/>
  </p:handoutMasterIdLst>
  <p:sldIdLst>
    <p:sldId id="256" r:id="rId2"/>
    <p:sldId id="300" r:id="rId3"/>
    <p:sldId id="275" r:id="rId4"/>
    <p:sldId id="276" r:id="rId5"/>
    <p:sldId id="277" r:id="rId6"/>
    <p:sldId id="265" r:id="rId7"/>
    <p:sldId id="287" r:id="rId8"/>
    <p:sldId id="270" r:id="rId9"/>
    <p:sldId id="285" r:id="rId10"/>
    <p:sldId id="271" r:id="rId11"/>
    <p:sldId id="272" r:id="rId12"/>
    <p:sldId id="274" r:id="rId13"/>
    <p:sldId id="315" r:id="rId14"/>
    <p:sldId id="279" r:id="rId15"/>
    <p:sldId id="309" r:id="rId16"/>
    <p:sldId id="316" r:id="rId17"/>
    <p:sldId id="293" r:id="rId18"/>
    <p:sldId id="310" r:id="rId19"/>
    <p:sldId id="297" r:id="rId20"/>
    <p:sldId id="311" r:id="rId21"/>
    <p:sldId id="312" r:id="rId22"/>
    <p:sldId id="313" r:id="rId23"/>
    <p:sldId id="314" r:id="rId24"/>
    <p:sldId id="299" r:id="rId25"/>
    <p:sldId id="302" r:id="rId26"/>
    <p:sldId id="306" r:id="rId2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82676" autoAdjust="0"/>
  </p:normalViewPr>
  <p:slideViewPr>
    <p:cSldViewPr snapToGrid="0" snapToObjects="1">
      <p:cViewPr varScale="1">
        <p:scale>
          <a:sx n="88" d="100"/>
          <a:sy n="88" d="100"/>
        </p:scale>
        <p:origin x="40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F0215E-BAD0-43EB-AA10-BC8CB255FC4D}" type="doc">
      <dgm:prSet loTypeId="urn:microsoft.com/office/officeart/2005/8/layout/hList1" loCatId="list" qsTypeId="urn:microsoft.com/office/officeart/2005/8/quickstyle/simple4" qsCatId="simple" csTypeId="urn:microsoft.com/office/officeart/2005/8/colors/accent1_2" csCatId="accent1" phldr="1"/>
      <dgm:spPr/>
      <dgm:t>
        <a:bodyPr/>
        <a:lstStyle/>
        <a:p>
          <a:endParaRPr lang="en-US"/>
        </a:p>
      </dgm:t>
    </dgm:pt>
    <dgm:pt modelId="{A6E999B1-8C0D-403F-88A2-3EE4F9D6870E}">
      <dgm:prSet phldrT="[Text]"/>
      <dgm:spPr>
        <a:xfrm>
          <a:off x="1551255" y="129778"/>
          <a:ext cx="1358768" cy="288000"/>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US" dirty="0">
              <a:solidFill>
                <a:sysClr val="window" lastClr="FFFFFF"/>
              </a:solidFill>
              <a:latin typeface="Calibri"/>
              <a:ea typeface="+mn-ea"/>
              <a:cs typeface="+mn-cs"/>
            </a:rPr>
            <a:t>Type 1</a:t>
          </a:r>
        </a:p>
      </dgm:t>
    </dgm:pt>
    <dgm:pt modelId="{37D7E317-13BC-445C-A89F-1534C725B96D}" type="parTrans" cxnId="{750FEFC1-D8B7-486E-BCC7-43AD48322C6C}">
      <dgm:prSet/>
      <dgm:spPr/>
      <dgm:t>
        <a:bodyPr/>
        <a:lstStyle/>
        <a:p>
          <a:endParaRPr lang="en-US"/>
        </a:p>
      </dgm:t>
    </dgm:pt>
    <dgm:pt modelId="{6EBAF3C8-A4A4-4679-A71F-D2C5A35C6770}" type="sibTrans" cxnId="{750FEFC1-D8B7-486E-BCC7-43AD48322C6C}">
      <dgm:prSet/>
      <dgm:spPr/>
      <dgm:t>
        <a:bodyPr/>
        <a:lstStyle/>
        <a:p>
          <a:endParaRPr lang="en-US"/>
        </a:p>
      </dgm:t>
    </dgm:pt>
    <dgm:pt modelId="{2F6721F2-C77F-462C-99F3-F31355696D12}">
      <dgm:prSet phldrT="[Text]"/>
      <dgm:spPr>
        <a:xfrm>
          <a:off x="1551255" y="417778"/>
          <a:ext cx="1358768" cy="2233743"/>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r>
            <a:rPr lang="en-US" dirty="0">
              <a:solidFill>
                <a:sysClr val="windowText" lastClr="000000">
                  <a:hueOff val="0"/>
                  <a:satOff val="0"/>
                  <a:lumOff val="0"/>
                  <a:alphaOff val="0"/>
                </a:sysClr>
              </a:solidFill>
              <a:latin typeface="Calibri"/>
              <a:ea typeface="+mn-ea"/>
              <a:cs typeface="+mn-cs"/>
            </a:rPr>
            <a:t>Yard waste (e.g. leaves, grass)</a:t>
          </a:r>
        </a:p>
      </dgm:t>
    </dgm:pt>
    <dgm:pt modelId="{F7F8A75A-5777-44BD-80FD-C948FD5C72C8}" type="parTrans" cxnId="{FDEC5E20-BB7A-47E6-87A2-EBDD4598D6DB}">
      <dgm:prSet/>
      <dgm:spPr/>
      <dgm:t>
        <a:bodyPr/>
        <a:lstStyle/>
        <a:p>
          <a:endParaRPr lang="en-US"/>
        </a:p>
      </dgm:t>
    </dgm:pt>
    <dgm:pt modelId="{60E94129-E9A2-4029-BE18-EB61B61A2D43}" type="sibTrans" cxnId="{FDEC5E20-BB7A-47E6-87A2-EBDD4598D6DB}">
      <dgm:prSet/>
      <dgm:spPr/>
      <dgm:t>
        <a:bodyPr/>
        <a:lstStyle/>
        <a:p>
          <a:endParaRPr lang="en-US"/>
        </a:p>
      </dgm:t>
    </dgm:pt>
    <dgm:pt modelId="{7E38DD54-42E4-4375-AF13-31E4E1822D90}">
      <dgm:prSet phldrT="[Text]"/>
      <dgm:spPr>
        <a:xfrm>
          <a:off x="3100251" y="129778"/>
          <a:ext cx="1358768" cy="288000"/>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US" dirty="0">
              <a:solidFill>
                <a:sysClr val="window" lastClr="FFFFFF"/>
              </a:solidFill>
              <a:latin typeface="Calibri"/>
              <a:ea typeface="+mn-ea"/>
              <a:cs typeface="+mn-cs"/>
            </a:rPr>
            <a:t>Type 2</a:t>
          </a:r>
        </a:p>
      </dgm:t>
    </dgm:pt>
    <dgm:pt modelId="{DDC3E747-3918-4626-ADA9-D585CBD1D050}" type="parTrans" cxnId="{6813E70D-F872-4754-B854-887C0D710CFC}">
      <dgm:prSet/>
      <dgm:spPr/>
      <dgm:t>
        <a:bodyPr/>
        <a:lstStyle/>
        <a:p>
          <a:endParaRPr lang="en-US"/>
        </a:p>
      </dgm:t>
    </dgm:pt>
    <dgm:pt modelId="{4AAEE57D-F772-472D-8C83-BD1AA57CBF2C}" type="sibTrans" cxnId="{6813E70D-F872-4754-B854-887C0D710CFC}">
      <dgm:prSet/>
      <dgm:spPr/>
      <dgm:t>
        <a:bodyPr/>
        <a:lstStyle/>
        <a:p>
          <a:endParaRPr lang="en-US"/>
        </a:p>
      </dgm:t>
    </dgm:pt>
    <dgm:pt modelId="{6544BC14-0E42-4A68-82F6-06E48E77A2DC}">
      <dgm:prSet phldrT="[Text]"/>
      <dgm:spPr>
        <a:xfrm>
          <a:off x="3100251" y="417778"/>
          <a:ext cx="1358768" cy="2233743"/>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Food scraps</a:t>
          </a:r>
        </a:p>
      </dgm:t>
    </dgm:pt>
    <dgm:pt modelId="{7534A9C8-AB7B-44DA-AEB9-EAA24F8AD284}" type="parTrans" cxnId="{A7711F85-01AC-49D4-B8F9-D02ACFEB7B15}">
      <dgm:prSet/>
      <dgm:spPr/>
      <dgm:t>
        <a:bodyPr/>
        <a:lstStyle/>
        <a:p>
          <a:endParaRPr lang="en-US"/>
        </a:p>
      </dgm:t>
    </dgm:pt>
    <dgm:pt modelId="{4EF80FB8-C604-4BD8-8673-3F33C2FFB7BE}" type="sibTrans" cxnId="{A7711F85-01AC-49D4-B8F9-D02ACFEB7B15}">
      <dgm:prSet/>
      <dgm:spPr/>
      <dgm:t>
        <a:bodyPr/>
        <a:lstStyle/>
        <a:p>
          <a:endParaRPr lang="en-US"/>
        </a:p>
      </dgm:t>
    </dgm:pt>
    <dgm:pt modelId="{8CBE6F4C-1A3E-4BA7-B7F4-AF565B569610}">
      <dgm:prSet phldrT="[Text]"/>
      <dgm:spPr>
        <a:xfrm>
          <a:off x="3100251" y="417778"/>
          <a:ext cx="1358768" cy="2233743"/>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Animal manure and bedding</a:t>
          </a:r>
        </a:p>
      </dgm:t>
    </dgm:pt>
    <dgm:pt modelId="{4B9AB5FB-CCCC-409D-8DF8-D87E730F7EB2}" type="parTrans" cxnId="{6BFABA70-4F5B-4361-8DCA-301FF1A2B8A9}">
      <dgm:prSet/>
      <dgm:spPr/>
      <dgm:t>
        <a:bodyPr/>
        <a:lstStyle/>
        <a:p>
          <a:endParaRPr lang="en-US"/>
        </a:p>
      </dgm:t>
    </dgm:pt>
    <dgm:pt modelId="{A15992D0-EE06-4264-BFF1-2CF30601F93F}" type="sibTrans" cxnId="{6BFABA70-4F5B-4361-8DCA-301FF1A2B8A9}">
      <dgm:prSet/>
      <dgm:spPr/>
      <dgm:t>
        <a:bodyPr/>
        <a:lstStyle/>
        <a:p>
          <a:endParaRPr lang="en-US"/>
        </a:p>
      </dgm:t>
    </dgm:pt>
    <dgm:pt modelId="{9A1D938E-7145-485B-B060-06544408F272}">
      <dgm:prSet phldrT="[Text]"/>
      <dgm:spPr>
        <a:xfrm>
          <a:off x="4649247" y="129778"/>
          <a:ext cx="1358768" cy="288000"/>
        </a:xfrm>
        <a:gradFill flip="none" rotWithShape="0">
          <a:gsLst>
            <a:gs pos="0">
              <a:sysClr val="window" lastClr="FFFFFF">
                <a:lumMod val="65000"/>
                <a:shade val="30000"/>
                <a:satMod val="115000"/>
              </a:sysClr>
            </a:gs>
            <a:gs pos="50000">
              <a:sysClr val="window" lastClr="FFFFFF">
                <a:lumMod val="65000"/>
                <a:shade val="67500"/>
                <a:satMod val="115000"/>
              </a:sysClr>
            </a:gs>
            <a:gs pos="100000">
              <a:sysClr val="window" lastClr="FFFFFF">
                <a:lumMod val="65000"/>
                <a:shade val="100000"/>
                <a:satMod val="115000"/>
              </a:sysClr>
            </a:gs>
          </a:gsLst>
          <a:lin ang="16200000" scaled="1"/>
          <a:tileRect/>
        </a:gradFill>
        <a:ln w="9525" cap="flat" cmpd="sng" algn="ctr">
          <a:solidFill>
            <a:sysClr val="window" lastClr="FFFFFF">
              <a:lumMod val="65000"/>
            </a:sysClr>
          </a:solidFill>
          <a:prstDash val="solid"/>
        </a:ln>
        <a:effectLst>
          <a:outerShdw blurRad="40000" dist="23000" dir="5400000" rotWithShape="0">
            <a:srgbClr val="000000">
              <a:alpha val="35000"/>
            </a:srgbClr>
          </a:outerShdw>
        </a:effectLst>
      </dgm:spPr>
      <dgm:t>
        <a:bodyPr/>
        <a:lstStyle/>
        <a:p>
          <a:r>
            <a:rPr lang="en-US" dirty="0">
              <a:solidFill>
                <a:sysClr val="window" lastClr="FFFFFF"/>
              </a:solidFill>
              <a:latin typeface="Calibri"/>
              <a:ea typeface="+mn-ea"/>
              <a:cs typeface="+mn-cs"/>
            </a:rPr>
            <a:t>Type 3</a:t>
          </a:r>
        </a:p>
      </dgm:t>
    </dgm:pt>
    <dgm:pt modelId="{96DD3183-4183-40C5-88F8-8C7FEC90C505}" type="parTrans" cxnId="{D3F7FEDC-8EF5-4FB6-92E2-686C34C9BBFC}">
      <dgm:prSet/>
      <dgm:spPr/>
      <dgm:t>
        <a:bodyPr/>
        <a:lstStyle/>
        <a:p>
          <a:endParaRPr lang="en-US"/>
        </a:p>
      </dgm:t>
    </dgm:pt>
    <dgm:pt modelId="{0CB395B6-E7AC-4952-958C-9F114132C746}" type="sibTrans" cxnId="{D3F7FEDC-8EF5-4FB6-92E2-686C34C9BBFC}">
      <dgm:prSet/>
      <dgm:spPr/>
      <dgm:t>
        <a:bodyPr/>
        <a:lstStyle/>
        <a:p>
          <a:endParaRPr lang="en-US"/>
        </a:p>
      </dgm:t>
    </dgm:pt>
    <dgm:pt modelId="{0C6098F5-A559-4922-9140-65B0E4941A3A}">
      <dgm:prSet phldrT="[Text]"/>
      <dgm:spPr>
        <a:xfrm>
          <a:off x="4649247" y="417778"/>
          <a:ext cx="1358768" cy="2233743"/>
        </a:xfr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Sewage Sludge or </a:t>
          </a:r>
          <a:r>
            <a:rPr lang="en-US" dirty="0" err="1">
              <a:solidFill>
                <a:sysClr val="windowText" lastClr="000000">
                  <a:hueOff val="0"/>
                  <a:satOff val="0"/>
                  <a:lumOff val="0"/>
                  <a:alphaOff val="0"/>
                </a:sysClr>
              </a:solidFill>
              <a:latin typeface="Calibri"/>
              <a:ea typeface="+mn-ea"/>
              <a:cs typeface="+mn-cs"/>
            </a:rPr>
            <a:t>Biosolids</a:t>
          </a:r>
          <a:endParaRPr lang="en-US" dirty="0">
            <a:solidFill>
              <a:sysClr val="windowText" lastClr="000000">
                <a:hueOff val="0"/>
                <a:satOff val="0"/>
                <a:lumOff val="0"/>
                <a:alphaOff val="0"/>
              </a:sysClr>
            </a:solidFill>
            <a:latin typeface="Calibri"/>
            <a:ea typeface="+mn-ea"/>
            <a:cs typeface="+mn-cs"/>
          </a:endParaRPr>
        </a:p>
      </dgm:t>
    </dgm:pt>
    <dgm:pt modelId="{55A8E722-C2E6-434E-9879-7FCAC56D1240}" type="parTrans" cxnId="{FA1D5608-2FF4-4945-A4B7-7EAD9B435BD7}">
      <dgm:prSet/>
      <dgm:spPr/>
      <dgm:t>
        <a:bodyPr/>
        <a:lstStyle/>
        <a:p>
          <a:endParaRPr lang="en-US"/>
        </a:p>
      </dgm:t>
    </dgm:pt>
    <dgm:pt modelId="{720559B5-3F8F-4F63-ADB3-ED735E277F0E}" type="sibTrans" cxnId="{FA1D5608-2FF4-4945-A4B7-7EAD9B435BD7}">
      <dgm:prSet/>
      <dgm:spPr/>
      <dgm:t>
        <a:bodyPr/>
        <a:lstStyle/>
        <a:p>
          <a:endParaRPr lang="en-US"/>
        </a:p>
      </dgm:t>
    </dgm:pt>
    <dgm:pt modelId="{F1575922-381A-4186-9972-8E97A12E62EC}">
      <dgm:prSet phldrT="[Text]"/>
      <dgm:spPr>
        <a:xfrm>
          <a:off x="3100251" y="417778"/>
          <a:ext cx="1358768" cy="2233743"/>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Industrial food processing materials</a:t>
          </a:r>
        </a:p>
      </dgm:t>
    </dgm:pt>
    <dgm:pt modelId="{B549FF0A-0190-4888-A411-CFC55056DAA0}" type="parTrans" cxnId="{8D7B99B4-8D95-42AA-9785-C9027AA1883C}">
      <dgm:prSet/>
      <dgm:spPr/>
      <dgm:t>
        <a:bodyPr/>
        <a:lstStyle/>
        <a:p>
          <a:endParaRPr lang="en-US"/>
        </a:p>
      </dgm:t>
    </dgm:pt>
    <dgm:pt modelId="{82D16237-A9A3-4380-A679-B7F1289616B6}" type="sibTrans" cxnId="{8D7B99B4-8D95-42AA-9785-C9027AA1883C}">
      <dgm:prSet/>
      <dgm:spPr/>
      <dgm:t>
        <a:bodyPr/>
        <a:lstStyle/>
        <a:p>
          <a:endParaRPr lang="en-US"/>
        </a:p>
      </dgm:t>
    </dgm:pt>
    <dgm:pt modelId="{15351E76-B8A1-4037-AFC8-A5C96E38CEFF}">
      <dgm:prSet phldrT="[Text]"/>
      <dgm:spPr>
        <a:xfrm>
          <a:off x="3100251" y="417778"/>
          <a:ext cx="1358768" cy="2233743"/>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Animal mortalities</a:t>
          </a:r>
        </a:p>
      </dgm:t>
    </dgm:pt>
    <dgm:pt modelId="{465AEF55-45C8-410A-ADB7-53EFB1500F9F}" type="parTrans" cxnId="{5FBA1D82-8761-4738-8973-634A6BBDFC3B}">
      <dgm:prSet/>
      <dgm:spPr/>
      <dgm:t>
        <a:bodyPr/>
        <a:lstStyle/>
        <a:p>
          <a:endParaRPr lang="en-US"/>
        </a:p>
      </dgm:t>
    </dgm:pt>
    <dgm:pt modelId="{B299D280-F0FC-41D9-AB28-F533D0304F4F}" type="sibTrans" cxnId="{5FBA1D82-8761-4738-8973-634A6BBDFC3B}">
      <dgm:prSet/>
      <dgm:spPr/>
      <dgm:t>
        <a:bodyPr/>
        <a:lstStyle/>
        <a:p>
          <a:endParaRPr lang="en-US"/>
        </a:p>
      </dgm:t>
    </dgm:pt>
    <dgm:pt modelId="{99896067-B295-44C0-838A-E555032D664A}">
      <dgm:prSet phldrT="[Text]"/>
      <dgm:spPr>
        <a:xfrm>
          <a:off x="4649247" y="417778"/>
          <a:ext cx="1358768" cy="2233743"/>
        </a:xfr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Used diapers</a:t>
          </a:r>
        </a:p>
      </dgm:t>
    </dgm:pt>
    <dgm:pt modelId="{A8D0A0ED-5F6D-4EE5-8B6A-61C69890685E}" type="parTrans" cxnId="{3CF6F01D-8F37-4E14-A903-23DCF7C5019B}">
      <dgm:prSet/>
      <dgm:spPr/>
      <dgm:t>
        <a:bodyPr/>
        <a:lstStyle/>
        <a:p>
          <a:endParaRPr lang="en-US"/>
        </a:p>
      </dgm:t>
    </dgm:pt>
    <dgm:pt modelId="{668EDAF5-AE70-4852-8666-F50C7F970BB5}" type="sibTrans" cxnId="{3CF6F01D-8F37-4E14-A903-23DCF7C5019B}">
      <dgm:prSet/>
      <dgm:spPr/>
      <dgm:t>
        <a:bodyPr/>
        <a:lstStyle/>
        <a:p>
          <a:endParaRPr lang="en-US"/>
        </a:p>
      </dgm:t>
    </dgm:pt>
    <dgm:pt modelId="{CD7E714B-4A66-40F9-81A1-AD3FCF22E1B2}">
      <dgm:prSet phldrT="[Text]"/>
      <dgm:spPr>
        <a:xfrm>
          <a:off x="4649247" y="417778"/>
          <a:ext cx="1358768" cy="2233743"/>
        </a:xfr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Mixed municipal solid waste (MSW)</a:t>
          </a:r>
        </a:p>
      </dgm:t>
    </dgm:pt>
    <dgm:pt modelId="{960194AC-8F07-48CB-883A-22C483035C6A}" type="parTrans" cxnId="{EDF72122-1807-4DAA-9F09-205744FE81DB}">
      <dgm:prSet/>
      <dgm:spPr/>
      <dgm:t>
        <a:bodyPr/>
        <a:lstStyle/>
        <a:p>
          <a:endParaRPr lang="en-US"/>
        </a:p>
      </dgm:t>
    </dgm:pt>
    <dgm:pt modelId="{88456159-29FA-4C22-8732-3D04B466CC74}" type="sibTrans" cxnId="{EDF72122-1807-4DAA-9F09-205744FE81DB}">
      <dgm:prSet/>
      <dgm:spPr/>
      <dgm:t>
        <a:bodyPr/>
        <a:lstStyle/>
        <a:p>
          <a:endParaRPr lang="en-US"/>
        </a:p>
      </dgm:t>
    </dgm:pt>
    <dgm:pt modelId="{0B44B690-C0BC-47EE-A874-A493EC031632}">
      <dgm:prSet phldrT="[Text]"/>
      <dgm:spPr>
        <a:xfrm>
          <a:off x="3100251" y="417778"/>
          <a:ext cx="1358768" cy="2233743"/>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Compostable products</a:t>
          </a:r>
        </a:p>
      </dgm:t>
    </dgm:pt>
    <dgm:pt modelId="{7208598E-69AE-4C1E-9C23-5F140064D137}" type="parTrans" cxnId="{648C9BD7-1593-4209-8986-1AD793B82B45}">
      <dgm:prSet/>
      <dgm:spPr/>
      <dgm:t>
        <a:bodyPr/>
        <a:lstStyle/>
        <a:p>
          <a:endParaRPr lang="en-US"/>
        </a:p>
      </dgm:t>
    </dgm:pt>
    <dgm:pt modelId="{50759961-F3C7-4F39-B72E-373A7960E841}" type="sibTrans" cxnId="{648C9BD7-1593-4209-8986-1AD793B82B45}">
      <dgm:prSet/>
      <dgm:spPr/>
      <dgm:t>
        <a:bodyPr/>
        <a:lstStyle/>
        <a:p>
          <a:endParaRPr lang="en-US"/>
        </a:p>
      </dgm:t>
    </dgm:pt>
    <dgm:pt modelId="{491C25C3-5E61-4C4F-A080-BBDCC8696515}">
      <dgm:prSet phldrT="[Text]"/>
      <dgm:spPr>
        <a:xfrm>
          <a:off x="3100251" y="417778"/>
          <a:ext cx="1358768" cy="2233743"/>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Non-recyclable paper</a:t>
          </a:r>
        </a:p>
      </dgm:t>
    </dgm:pt>
    <dgm:pt modelId="{D32F079B-4C3E-426E-ACAF-8CBEB389AEED}" type="parTrans" cxnId="{A5B84EF3-F4F1-4A7C-91FB-BDE6DE50639C}">
      <dgm:prSet/>
      <dgm:spPr/>
      <dgm:t>
        <a:bodyPr/>
        <a:lstStyle/>
        <a:p>
          <a:endParaRPr lang="en-US"/>
        </a:p>
      </dgm:t>
    </dgm:pt>
    <dgm:pt modelId="{4FE34CA4-C551-4D4D-B209-D2F28032EC3C}" type="sibTrans" cxnId="{A5B84EF3-F4F1-4A7C-91FB-BDE6DE50639C}">
      <dgm:prSet/>
      <dgm:spPr/>
      <dgm:t>
        <a:bodyPr/>
        <a:lstStyle/>
        <a:p>
          <a:endParaRPr lang="en-US"/>
        </a:p>
      </dgm:t>
    </dgm:pt>
    <dgm:pt modelId="{214E4736-2D87-425C-AE3F-75ACD380084D}">
      <dgm:prSet/>
      <dgm:spPr>
        <a:xfrm>
          <a:off x="2259" y="129778"/>
          <a:ext cx="1358768" cy="288000"/>
        </a:xfrm>
        <a:gradFill flip="none" rotWithShape="1">
          <a:gsLst>
            <a:gs pos="0">
              <a:sysClr val="window" lastClr="FFFFFF">
                <a:lumMod val="65000"/>
                <a:shade val="30000"/>
                <a:satMod val="115000"/>
              </a:sysClr>
            </a:gs>
            <a:gs pos="50000">
              <a:sysClr val="window" lastClr="FFFFFF">
                <a:lumMod val="65000"/>
                <a:shade val="67500"/>
                <a:satMod val="115000"/>
              </a:sysClr>
            </a:gs>
            <a:gs pos="100000">
              <a:sysClr val="window" lastClr="FFFFFF">
                <a:lumMod val="65000"/>
                <a:shade val="100000"/>
                <a:satMod val="115000"/>
              </a:sysClr>
            </a:gs>
          </a:gsLst>
          <a:lin ang="16200000" scaled="1"/>
          <a:tileRect/>
        </a:gradFill>
        <a:ln w="9525" cap="flat" cmpd="sng" algn="ctr">
          <a:solidFill>
            <a:sysClr val="window" lastClr="FFFFFF">
              <a:lumMod val="75000"/>
            </a:sysClr>
          </a:solidFill>
          <a:prstDash val="solid"/>
        </a:ln>
        <a:effectLst>
          <a:outerShdw blurRad="40000" dist="23000" dir="5400000" rotWithShape="0">
            <a:srgbClr val="000000">
              <a:alpha val="35000"/>
            </a:srgbClr>
          </a:outerShdw>
        </a:effectLst>
      </dgm:spPr>
      <dgm:t>
        <a:bodyPr/>
        <a:lstStyle/>
        <a:p>
          <a:r>
            <a:rPr lang="en-US" dirty="0">
              <a:solidFill>
                <a:sysClr val="window" lastClr="FFFFFF"/>
              </a:solidFill>
              <a:latin typeface="Calibri"/>
              <a:ea typeface="+mn-ea"/>
              <a:cs typeface="+mn-cs"/>
            </a:rPr>
            <a:t>NWW</a:t>
          </a:r>
        </a:p>
      </dgm:t>
    </dgm:pt>
    <dgm:pt modelId="{6721C8E3-DD3E-41EE-A440-51A2468328AD}" type="parTrans" cxnId="{D4CC5589-3FB0-4C6F-A008-59C4C05D3F22}">
      <dgm:prSet/>
      <dgm:spPr/>
      <dgm:t>
        <a:bodyPr/>
        <a:lstStyle/>
        <a:p>
          <a:endParaRPr lang="en-US"/>
        </a:p>
      </dgm:t>
    </dgm:pt>
    <dgm:pt modelId="{AC89B4B0-2725-45AF-BE8F-DD1EB762B5F3}" type="sibTrans" cxnId="{D4CC5589-3FB0-4C6F-A008-59C4C05D3F22}">
      <dgm:prSet/>
      <dgm:spPr/>
      <dgm:t>
        <a:bodyPr/>
        <a:lstStyle/>
        <a:p>
          <a:endParaRPr lang="en-US"/>
        </a:p>
      </dgm:t>
    </dgm:pt>
    <dgm:pt modelId="{D406B9EA-8549-47B8-AD02-D16E33722A58}">
      <dgm:prSet/>
      <dgm:spPr>
        <a:xfrm>
          <a:off x="2259" y="417778"/>
          <a:ext cx="1358768" cy="2233743"/>
        </a:xfr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dirty="0">
              <a:solidFill>
                <a:sysClr val="windowText" lastClr="000000">
                  <a:hueOff val="0"/>
                  <a:satOff val="0"/>
                  <a:lumOff val="0"/>
                  <a:alphaOff val="0"/>
                </a:sysClr>
              </a:solidFill>
              <a:latin typeface="Calibri"/>
              <a:ea typeface="+mn-ea"/>
              <a:cs typeface="+mn-cs"/>
            </a:rPr>
            <a:t>Natural Wood Waste (e.g. stumps, logs)</a:t>
          </a:r>
        </a:p>
      </dgm:t>
    </dgm:pt>
    <dgm:pt modelId="{50773D4A-C729-44B9-BBA0-4A1C7CDB6580}" type="parTrans" cxnId="{A4B89514-FB86-4BFA-83C5-717F762460FD}">
      <dgm:prSet/>
      <dgm:spPr/>
      <dgm:t>
        <a:bodyPr/>
        <a:lstStyle/>
        <a:p>
          <a:endParaRPr lang="en-US"/>
        </a:p>
      </dgm:t>
    </dgm:pt>
    <dgm:pt modelId="{A8471387-C8BF-46E4-887A-C48B679B2EFA}" type="sibTrans" cxnId="{A4B89514-FB86-4BFA-83C5-717F762460FD}">
      <dgm:prSet/>
      <dgm:spPr/>
      <dgm:t>
        <a:bodyPr/>
        <a:lstStyle/>
        <a:p>
          <a:endParaRPr lang="en-US"/>
        </a:p>
      </dgm:t>
    </dgm:pt>
    <dgm:pt modelId="{B596AB5C-1C59-46B5-B639-9D3183ABEAA4}" type="pres">
      <dgm:prSet presAssocID="{5DF0215E-BAD0-43EB-AA10-BC8CB255FC4D}" presName="Name0" presStyleCnt="0">
        <dgm:presLayoutVars>
          <dgm:dir/>
          <dgm:animLvl val="lvl"/>
          <dgm:resizeHandles val="exact"/>
        </dgm:presLayoutVars>
      </dgm:prSet>
      <dgm:spPr/>
    </dgm:pt>
    <dgm:pt modelId="{CB034DF8-5CD3-47EB-BD67-D7603865F259}" type="pres">
      <dgm:prSet presAssocID="{214E4736-2D87-425C-AE3F-75ACD380084D}" presName="composite" presStyleCnt="0"/>
      <dgm:spPr/>
    </dgm:pt>
    <dgm:pt modelId="{5C6F33F9-0407-449F-A281-A264A0EDEEAA}" type="pres">
      <dgm:prSet presAssocID="{214E4736-2D87-425C-AE3F-75ACD380084D}" presName="parTx" presStyleLbl="alignNode1" presStyleIdx="0" presStyleCnt="4" custLinFactNeighborX="-166" custLinFactNeighborY="-2678">
        <dgm:presLayoutVars>
          <dgm:chMax val="0"/>
          <dgm:chPref val="0"/>
          <dgm:bulletEnabled val="1"/>
        </dgm:presLayoutVars>
      </dgm:prSet>
      <dgm:spPr>
        <a:prstGeom prst="rect">
          <a:avLst/>
        </a:prstGeom>
      </dgm:spPr>
    </dgm:pt>
    <dgm:pt modelId="{C21CC37E-BAD6-4798-BA72-725565324E5C}" type="pres">
      <dgm:prSet presAssocID="{214E4736-2D87-425C-AE3F-75ACD380084D}" presName="desTx" presStyleLbl="alignAccFollowNode1" presStyleIdx="0" presStyleCnt="4">
        <dgm:presLayoutVars>
          <dgm:bulletEnabled val="1"/>
        </dgm:presLayoutVars>
      </dgm:prSet>
      <dgm:spPr>
        <a:prstGeom prst="rect">
          <a:avLst/>
        </a:prstGeom>
      </dgm:spPr>
    </dgm:pt>
    <dgm:pt modelId="{1BAE2A31-EC82-4DF9-A54E-05F63B500ABC}" type="pres">
      <dgm:prSet presAssocID="{AC89B4B0-2725-45AF-BE8F-DD1EB762B5F3}" presName="space" presStyleCnt="0"/>
      <dgm:spPr/>
    </dgm:pt>
    <dgm:pt modelId="{2D2E2D3A-F207-40B6-A75C-01203196BC37}" type="pres">
      <dgm:prSet presAssocID="{A6E999B1-8C0D-403F-88A2-3EE4F9D6870E}" presName="composite" presStyleCnt="0"/>
      <dgm:spPr/>
    </dgm:pt>
    <dgm:pt modelId="{110F4B10-E38F-41DE-B2FA-470FC88A3CCE}" type="pres">
      <dgm:prSet presAssocID="{A6E999B1-8C0D-403F-88A2-3EE4F9D6870E}" presName="parTx" presStyleLbl="alignNode1" presStyleIdx="1" presStyleCnt="4">
        <dgm:presLayoutVars>
          <dgm:chMax val="0"/>
          <dgm:chPref val="0"/>
          <dgm:bulletEnabled val="1"/>
        </dgm:presLayoutVars>
      </dgm:prSet>
      <dgm:spPr>
        <a:prstGeom prst="rect">
          <a:avLst/>
        </a:prstGeom>
      </dgm:spPr>
    </dgm:pt>
    <dgm:pt modelId="{B62A9E9E-C068-44EF-8A8B-125BEFE51BFC}" type="pres">
      <dgm:prSet presAssocID="{A6E999B1-8C0D-403F-88A2-3EE4F9D6870E}" presName="desTx" presStyleLbl="alignAccFollowNode1" presStyleIdx="1" presStyleCnt="4">
        <dgm:presLayoutVars>
          <dgm:bulletEnabled val="1"/>
        </dgm:presLayoutVars>
      </dgm:prSet>
      <dgm:spPr>
        <a:prstGeom prst="rect">
          <a:avLst/>
        </a:prstGeom>
      </dgm:spPr>
    </dgm:pt>
    <dgm:pt modelId="{7658CD7B-4BA1-444D-A544-3E534E620A53}" type="pres">
      <dgm:prSet presAssocID="{6EBAF3C8-A4A4-4679-A71F-D2C5A35C6770}" presName="space" presStyleCnt="0"/>
      <dgm:spPr/>
    </dgm:pt>
    <dgm:pt modelId="{3EC35DA3-A01F-410E-B2C6-B2D940D6AAB3}" type="pres">
      <dgm:prSet presAssocID="{7E38DD54-42E4-4375-AF13-31E4E1822D90}" presName="composite" presStyleCnt="0"/>
      <dgm:spPr/>
    </dgm:pt>
    <dgm:pt modelId="{DCBBEAED-7DC4-407B-99BF-4697CC268568}" type="pres">
      <dgm:prSet presAssocID="{7E38DD54-42E4-4375-AF13-31E4E1822D90}" presName="parTx" presStyleLbl="alignNode1" presStyleIdx="2" presStyleCnt="4">
        <dgm:presLayoutVars>
          <dgm:chMax val="0"/>
          <dgm:chPref val="0"/>
          <dgm:bulletEnabled val="1"/>
        </dgm:presLayoutVars>
      </dgm:prSet>
      <dgm:spPr>
        <a:prstGeom prst="rect">
          <a:avLst/>
        </a:prstGeom>
      </dgm:spPr>
    </dgm:pt>
    <dgm:pt modelId="{03988976-25F5-4CF0-82D0-7F4C67F010BD}" type="pres">
      <dgm:prSet presAssocID="{7E38DD54-42E4-4375-AF13-31E4E1822D90}" presName="desTx" presStyleLbl="alignAccFollowNode1" presStyleIdx="2" presStyleCnt="4">
        <dgm:presLayoutVars>
          <dgm:bulletEnabled val="1"/>
        </dgm:presLayoutVars>
      </dgm:prSet>
      <dgm:spPr>
        <a:prstGeom prst="rect">
          <a:avLst/>
        </a:prstGeom>
      </dgm:spPr>
    </dgm:pt>
    <dgm:pt modelId="{4DEB1E0A-2E28-4120-B0AB-54CA0A37E704}" type="pres">
      <dgm:prSet presAssocID="{4AAEE57D-F772-472D-8C83-BD1AA57CBF2C}" presName="space" presStyleCnt="0"/>
      <dgm:spPr/>
    </dgm:pt>
    <dgm:pt modelId="{88AB5BCF-A0FA-4ECB-8F5A-FC3071A62ECA}" type="pres">
      <dgm:prSet presAssocID="{9A1D938E-7145-485B-B060-06544408F272}" presName="composite" presStyleCnt="0"/>
      <dgm:spPr/>
    </dgm:pt>
    <dgm:pt modelId="{8F34055F-065A-4495-ACDD-08F9D75F0B9E}" type="pres">
      <dgm:prSet presAssocID="{9A1D938E-7145-485B-B060-06544408F272}" presName="parTx" presStyleLbl="alignNode1" presStyleIdx="3" presStyleCnt="4">
        <dgm:presLayoutVars>
          <dgm:chMax val="0"/>
          <dgm:chPref val="0"/>
          <dgm:bulletEnabled val="1"/>
        </dgm:presLayoutVars>
      </dgm:prSet>
      <dgm:spPr>
        <a:prstGeom prst="rect">
          <a:avLst/>
        </a:prstGeom>
      </dgm:spPr>
    </dgm:pt>
    <dgm:pt modelId="{F6FB04E3-6737-428A-844D-982411555888}" type="pres">
      <dgm:prSet presAssocID="{9A1D938E-7145-485B-B060-06544408F272}" presName="desTx" presStyleLbl="alignAccFollowNode1" presStyleIdx="3" presStyleCnt="4">
        <dgm:presLayoutVars>
          <dgm:bulletEnabled val="1"/>
        </dgm:presLayoutVars>
      </dgm:prSet>
      <dgm:spPr>
        <a:prstGeom prst="rect">
          <a:avLst/>
        </a:prstGeom>
      </dgm:spPr>
    </dgm:pt>
  </dgm:ptLst>
  <dgm:cxnLst>
    <dgm:cxn modelId="{FA1D5608-2FF4-4945-A4B7-7EAD9B435BD7}" srcId="{9A1D938E-7145-485B-B060-06544408F272}" destId="{0C6098F5-A559-4922-9140-65B0E4941A3A}" srcOrd="0" destOrd="0" parTransId="{55A8E722-C2E6-434E-9879-7FCAC56D1240}" sibTransId="{720559B5-3F8F-4F63-ADB3-ED735E277F0E}"/>
    <dgm:cxn modelId="{D6682B09-3DBA-4EEE-85F5-58053E2C0917}" type="presOf" srcId="{F1575922-381A-4186-9972-8E97A12E62EC}" destId="{03988976-25F5-4CF0-82D0-7F4C67F010BD}" srcOrd="0" destOrd="3" presId="urn:microsoft.com/office/officeart/2005/8/layout/hList1"/>
    <dgm:cxn modelId="{6813E70D-F872-4754-B854-887C0D710CFC}" srcId="{5DF0215E-BAD0-43EB-AA10-BC8CB255FC4D}" destId="{7E38DD54-42E4-4375-AF13-31E4E1822D90}" srcOrd="2" destOrd="0" parTransId="{DDC3E747-3918-4626-ADA9-D585CBD1D050}" sibTransId="{4AAEE57D-F772-472D-8C83-BD1AA57CBF2C}"/>
    <dgm:cxn modelId="{A4B89514-FB86-4BFA-83C5-717F762460FD}" srcId="{214E4736-2D87-425C-AE3F-75ACD380084D}" destId="{D406B9EA-8549-47B8-AD02-D16E33722A58}" srcOrd="0" destOrd="0" parTransId="{50773D4A-C729-44B9-BBA0-4A1C7CDB6580}" sibTransId="{A8471387-C8BF-46E4-887A-C48B679B2EFA}"/>
    <dgm:cxn modelId="{3CF6F01D-8F37-4E14-A903-23DCF7C5019B}" srcId="{9A1D938E-7145-485B-B060-06544408F272}" destId="{99896067-B295-44C0-838A-E555032D664A}" srcOrd="1" destOrd="0" parTransId="{A8D0A0ED-5F6D-4EE5-8B6A-61C69890685E}" sibTransId="{668EDAF5-AE70-4852-8666-F50C7F970BB5}"/>
    <dgm:cxn modelId="{FDEC5E20-BB7A-47E6-87A2-EBDD4598D6DB}" srcId="{A6E999B1-8C0D-403F-88A2-3EE4F9D6870E}" destId="{2F6721F2-C77F-462C-99F3-F31355696D12}" srcOrd="0" destOrd="0" parTransId="{F7F8A75A-5777-44BD-80FD-C948FD5C72C8}" sibTransId="{60E94129-E9A2-4029-BE18-EB61B61A2D43}"/>
    <dgm:cxn modelId="{EDF72122-1807-4DAA-9F09-205744FE81DB}" srcId="{9A1D938E-7145-485B-B060-06544408F272}" destId="{CD7E714B-4A66-40F9-81A1-AD3FCF22E1B2}" srcOrd="2" destOrd="0" parTransId="{960194AC-8F07-48CB-883A-22C483035C6A}" sibTransId="{88456159-29FA-4C22-8732-3D04B466CC74}"/>
    <dgm:cxn modelId="{423F3729-B0FF-49F3-B429-112272B02D7C}" type="presOf" srcId="{214E4736-2D87-425C-AE3F-75ACD380084D}" destId="{5C6F33F9-0407-449F-A281-A264A0EDEEAA}" srcOrd="0" destOrd="0" presId="urn:microsoft.com/office/officeart/2005/8/layout/hList1"/>
    <dgm:cxn modelId="{6C144730-A723-4BD6-A5F9-C6DCB713EE73}" type="presOf" srcId="{15351E76-B8A1-4037-AFC8-A5C96E38CEFF}" destId="{03988976-25F5-4CF0-82D0-7F4C67F010BD}" srcOrd="0" destOrd="4" presId="urn:microsoft.com/office/officeart/2005/8/layout/hList1"/>
    <dgm:cxn modelId="{FCBE1062-D638-4ADA-B923-A713BA7E4A07}" type="presOf" srcId="{0B44B690-C0BC-47EE-A874-A493EC031632}" destId="{03988976-25F5-4CF0-82D0-7F4C67F010BD}" srcOrd="0" destOrd="5" presId="urn:microsoft.com/office/officeart/2005/8/layout/hList1"/>
    <dgm:cxn modelId="{BA622E43-3ECF-43A7-B854-45E719C45F0D}" type="presOf" srcId="{8CBE6F4C-1A3E-4BA7-B7F4-AF565B569610}" destId="{03988976-25F5-4CF0-82D0-7F4C67F010BD}" srcOrd="0" destOrd="2" presId="urn:microsoft.com/office/officeart/2005/8/layout/hList1"/>
    <dgm:cxn modelId="{2D616365-143D-404C-97F9-49D602C3DB02}" type="presOf" srcId="{A6E999B1-8C0D-403F-88A2-3EE4F9D6870E}" destId="{110F4B10-E38F-41DE-B2FA-470FC88A3CCE}" srcOrd="0" destOrd="0" presId="urn:microsoft.com/office/officeart/2005/8/layout/hList1"/>
    <dgm:cxn modelId="{6BFABA70-4F5B-4361-8DCA-301FF1A2B8A9}" srcId="{7E38DD54-42E4-4375-AF13-31E4E1822D90}" destId="{8CBE6F4C-1A3E-4BA7-B7F4-AF565B569610}" srcOrd="2" destOrd="0" parTransId="{4B9AB5FB-CCCC-409D-8DF8-D87E730F7EB2}" sibTransId="{A15992D0-EE06-4264-BFF1-2CF30601F93F}"/>
    <dgm:cxn modelId="{E3375B5A-19FE-44F0-AAC4-AB347B137612}" type="presOf" srcId="{6544BC14-0E42-4A68-82F6-06E48E77A2DC}" destId="{03988976-25F5-4CF0-82D0-7F4C67F010BD}" srcOrd="0" destOrd="0" presId="urn:microsoft.com/office/officeart/2005/8/layout/hList1"/>
    <dgm:cxn modelId="{5FBA1D82-8761-4738-8973-634A6BBDFC3B}" srcId="{7E38DD54-42E4-4375-AF13-31E4E1822D90}" destId="{15351E76-B8A1-4037-AFC8-A5C96E38CEFF}" srcOrd="4" destOrd="0" parTransId="{465AEF55-45C8-410A-ADB7-53EFB1500F9F}" sibTransId="{B299D280-F0FC-41D9-AB28-F533D0304F4F}"/>
    <dgm:cxn modelId="{A7711F85-01AC-49D4-B8F9-D02ACFEB7B15}" srcId="{7E38DD54-42E4-4375-AF13-31E4E1822D90}" destId="{6544BC14-0E42-4A68-82F6-06E48E77A2DC}" srcOrd="0" destOrd="0" parTransId="{7534A9C8-AB7B-44DA-AEB9-EAA24F8AD284}" sibTransId="{4EF80FB8-C604-4BD8-8673-3F33C2FFB7BE}"/>
    <dgm:cxn modelId="{D4CC5589-3FB0-4C6F-A008-59C4C05D3F22}" srcId="{5DF0215E-BAD0-43EB-AA10-BC8CB255FC4D}" destId="{214E4736-2D87-425C-AE3F-75ACD380084D}" srcOrd="0" destOrd="0" parTransId="{6721C8E3-DD3E-41EE-A440-51A2468328AD}" sibTransId="{AC89B4B0-2725-45AF-BE8F-DD1EB762B5F3}"/>
    <dgm:cxn modelId="{8D7B99B4-8D95-42AA-9785-C9027AA1883C}" srcId="{7E38DD54-42E4-4375-AF13-31E4E1822D90}" destId="{F1575922-381A-4186-9972-8E97A12E62EC}" srcOrd="3" destOrd="0" parTransId="{B549FF0A-0190-4888-A411-CFC55056DAA0}" sibTransId="{82D16237-A9A3-4380-A679-B7F1289616B6}"/>
    <dgm:cxn modelId="{750FEFC1-D8B7-486E-BCC7-43AD48322C6C}" srcId="{5DF0215E-BAD0-43EB-AA10-BC8CB255FC4D}" destId="{A6E999B1-8C0D-403F-88A2-3EE4F9D6870E}" srcOrd="1" destOrd="0" parTransId="{37D7E317-13BC-445C-A89F-1534C725B96D}" sibTransId="{6EBAF3C8-A4A4-4679-A71F-D2C5A35C6770}"/>
    <dgm:cxn modelId="{FD095FC2-5AF6-431C-8010-0BAB1D1B1F27}" type="presOf" srcId="{5DF0215E-BAD0-43EB-AA10-BC8CB255FC4D}" destId="{B596AB5C-1C59-46B5-B639-9D3183ABEAA4}" srcOrd="0" destOrd="0" presId="urn:microsoft.com/office/officeart/2005/8/layout/hList1"/>
    <dgm:cxn modelId="{050F91C6-2AB9-439D-889E-F847D3E0E322}" type="presOf" srcId="{99896067-B295-44C0-838A-E555032D664A}" destId="{F6FB04E3-6737-428A-844D-982411555888}" srcOrd="0" destOrd="1" presId="urn:microsoft.com/office/officeart/2005/8/layout/hList1"/>
    <dgm:cxn modelId="{55D6DFC9-61BA-4B15-818E-98149C7446B8}" type="presOf" srcId="{0C6098F5-A559-4922-9140-65B0E4941A3A}" destId="{F6FB04E3-6737-428A-844D-982411555888}" srcOrd="0" destOrd="0" presId="urn:microsoft.com/office/officeart/2005/8/layout/hList1"/>
    <dgm:cxn modelId="{648C9BD7-1593-4209-8986-1AD793B82B45}" srcId="{7E38DD54-42E4-4375-AF13-31E4E1822D90}" destId="{0B44B690-C0BC-47EE-A874-A493EC031632}" srcOrd="5" destOrd="0" parTransId="{7208598E-69AE-4C1E-9C23-5F140064D137}" sibTransId="{50759961-F3C7-4F39-B72E-373A7960E841}"/>
    <dgm:cxn modelId="{FE4C32D9-AF5E-4E25-8208-B701A59EB11D}" type="presOf" srcId="{D406B9EA-8549-47B8-AD02-D16E33722A58}" destId="{C21CC37E-BAD6-4798-BA72-725565324E5C}" srcOrd="0" destOrd="0" presId="urn:microsoft.com/office/officeart/2005/8/layout/hList1"/>
    <dgm:cxn modelId="{D3F7FEDC-8EF5-4FB6-92E2-686C34C9BBFC}" srcId="{5DF0215E-BAD0-43EB-AA10-BC8CB255FC4D}" destId="{9A1D938E-7145-485B-B060-06544408F272}" srcOrd="3" destOrd="0" parTransId="{96DD3183-4183-40C5-88F8-8C7FEC90C505}" sibTransId="{0CB395B6-E7AC-4952-958C-9F114132C746}"/>
    <dgm:cxn modelId="{F056ECE5-6D94-4081-B982-0214E0BA1C70}" type="presOf" srcId="{7E38DD54-42E4-4375-AF13-31E4E1822D90}" destId="{DCBBEAED-7DC4-407B-99BF-4697CC268568}" srcOrd="0" destOrd="0" presId="urn:microsoft.com/office/officeart/2005/8/layout/hList1"/>
    <dgm:cxn modelId="{4AFF6EE7-293A-4F45-9590-F9F83C377F28}" type="presOf" srcId="{9A1D938E-7145-485B-B060-06544408F272}" destId="{8F34055F-065A-4495-ACDD-08F9D75F0B9E}" srcOrd="0" destOrd="0" presId="urn:microsoft.com/office/officeart/2005/8/layout/hList1"/>
    <dgm:cxn modelId="{3C26FCEF-C42A-4F90-93D6-DFBE2898AA40}" type="presOf" srcId="{CD7E714B-4A66-40F9-81A1-AD3FCF22E1B2}" destId="{F6FB04E3-6737-428A-844D-982411555888}" srcOrd="0" destOrd="2" presId="urn:microsoft.com/office/officeart/2005/8/layout/hList1"/>
    <dgm:cxn modelId="{7F2707F3-EDE6-476F-8FC4-30061B99FA5E}" type="presOf" srcId="{491C25C3-5E61-4C4F-A080-BBDCC8696515}" destId="{03988976-25F5-4CF0-82D0-7F4C67F010BD}" srcOrd="0" destOrd="1" presId="urn:microsoft.com/office/officeart/2005/8/layout/hList1"/>
    <dgm:cxn modelId="{A5B84EF3-F4F1-4A7C-91FB-BDE6DE50639C}" srcId="{7E38DD54-42E4-4375-AF13-31E4E1822D90}" destId="{491C25C3-5E61-4C4F-A080-BBDCC8696515}" srcOrd="1" destOrd="0" parTransId="{D32F079B-4C3E-426E-ACAF-8CBEB389AEED}" sibTransId="{4FE34CA4-C551-4D4D-B209-D2F28032EC3C}"/>
    <dgm:cxn modelId="{47A2C4FA-E5A7-43C4-BCB3-86481A25B3E6}" type="presOf" srcId="{2F6721F2-C77F-462C-99F3-F31355696D12}" destId="{B62A9E9E-C068-44EF-8A8B-125BEFE51BFC}" srcOrd="0" destOrd="0" presId="urn:microsoft.com/office/officeart/2005/8/layout/hList1"/>
    <dgm:cxn modelId="{B08ACDA5-FDA2-464C-887B-7596440F2042}" type="presParOf" srcId="{B596AB5C-1C59-46B5-B639-9D3183ABEAA4}" destId="{CB034DF8-5CD3-47EB-BD67-D7603865F259}" srcOrd="0" destOrd="0" presId="urn:microsoft.com/office/officeart/2005/8/layout/hList1"/>
    <dgm:cxn modelId="{A22F9521-42EA-45C3-AAD2-188FA0785FDD}" type="presParOf" srcId="{CB034DF8-5CD3-47EB-BD67-D7603865F259}" destId="{5C6F33F9-0407-449F-A281-A264A0EDEEAA}" srcOrd="0" destOrd="0" presId="urn:microsoft.com/office/officeart/2005/8/layout/hList1"/>
    <dgm:cxn modelId="{3FA69BE7-DC49-4E41-B769-A5137C2926E4}" type="presParOf" srcId="{CB034DF8-5CD3-47EB-BD67-D7603865F259}" destId="{C21CC37E-BAD6-4798-BA72-725565324E5C}" srcOrd="1" destOrd="0" presId="urn:microsoft.com/office/officeart/2005/8/layout/hList1"/>
    <dgm:cxn modelId="{60C76CDB-1991-442A-9F9A-2472A2DDD079}" type="presParOf" srcId="{B596AB5C-1C59-46B5-B639-9D3183ABEAA4}" destId="{1BAE2A31-EC82-4DF9-A54E-05F63B500ABC}" srcOrd="1" destOrd="0" presId="urn:microsoft.com/office/officeart/2005/8/layout/hList1"/>
    <dgm:cxn modelId="{0979113B-1309-4A34-8907-F16C28F559DC}" type="presParOf" srcId="{B596AB5C-1C59-46B5-B639-9D3183ABEAA4}" destId="{2D2E2D3A-F207-40B6-A75C-01203196BC37}" srcOrd="2" destOrd="0" presId="urn:microsoft.com/office/officeart/2005/8/layout/hList1"/>
    <dgm:cxn modelId="{657D0752-77C4-4228-BADD-84ADD6CC4B1C}" type="presParOf" srcId="{2D2E2D3A-F207-40B6-A75C-01203196BC37}" destId="{110F4B10-E38F-41DE-B2FA-470FC88A3CCE}" srcOrd="0" destOrd="0" presId="urn:microsoft.com/office/officeart/2005/8/layout/hList1"/>
    <dgm:cxn modelId="{9AA2AC8A-AB9B-4205-BE0A-C2DD9D144F86}" type="presParOf" srcId="{2D2E2D3A-F207-40B6-A75C-01203196BC37}" destId="{B62A9E9E-C068-44EF-8A8B-125BEFE51BFC}" srcOrd="1" destOrd="0" presId="urn:microsoft.com/office/officeart/2005/8/layout/hList1"/>
    <dgm:cxn modelId="{890256AC-B95D-4E83-A9C7-1EA5BD842287}" type="presParOf" srcId="{B596AB5C-1C59-46B5-B639-9D3183ABEAA4}" destId="{7658CD7B-4BA1-444D-A544-3E534E620A53}" srcOrd="3" destOrd="0" presId="urn:microsoft.com/office/officeart/2005/8/layout/hList1"/>
    <dgm:cxn modelId="{F6DD73BF-D7A4-4531-AA0E-8594A37B09A8}" type="presParOf" srcId="{B596AB5C-1C59-46B5-B639-9D3183ABEAA4}" destId="{3EC35DA3-A01F-410E-B2C6-B2D940D6AAB3}" srcOrd="4" destOrd="0" presId="urn:microsoft.com/office/officeart/2005/8/layout/hList1"/>
    <dgm:cxn modelId="{B431A3DA-81DF-42E0-A0F1-2BCE25F587B9}" type="presParOf" srcId="{3EC35DA3-A01F-410E-B2C6-B2D940D6AAB3}" destId="{DCBBEAED-7DC4-407B-99BF-4697CC268568}" srcOrd="0" destOrd="0" presId="urn:microsoft.com/office/officeart/2005/8/layout/hList1"/>
    <dgm:cxn modelId="{A74DEC94-367B-485A-BDC3-71794AB7A546}" type="presParOf" srcId="{3EC35DA3-A01F-410E-B2C6-B2D940D6AAB3}" destId="{03988976-25F5-4CF0-82D0-7F4C67F010BD}" srcOrd="1" destOrd="0" presId="urn:microsoft.com/office/officeart/2005/8/layout/hList1"/>
    <dgm:cxn modelId="{03308BF5-4A0C-4BD0-9EC5-39ABC1C4F427}" type="presParOf" srcId="{B596AB5C-1C59-46B5-B639-9D3183ABEAA4}" destId="{4DEB1E0A-2E28-4120-B0AB-54CA0A37E704}" srcOrd="5" destOrd="0" presId="urn:microsoft.com/office/officeart/2005/8/layout/hList1"/>
    <dgm:cxn modelId="{0CBE2FCA-174A-4CED-AFCB-EE5F3553BC74}" type="presParOf" srcId="{B596AB5C-1C59-46B5-B639-9D3183ABEAA4}" destId="{88AB5BCF-A0FA-4ECB-8F5A-FC3071A62ECA}" srcOrd="6" destOrd="0" presId="urn:microsoft.com/office/officeart/2005/8/layout/hList1"/>
    <dgm:cxn modelId="{41A0536D-C561-44D4-8A3C-C6FA47E5ABDD}" type="presParOf" srcId="{88AB5BCF-A0FA-4ECB-8F5A-FC3071A62ECA}" destId="{8F34055F-065A-4495-ACDD-08F9D75F0B9E}" srcOrd="0" destOrd="0" presId="urn:microsoft.com/office/officeart/2005/8/layout/hList1"/>
    <dgm:cxn modelId="{0364947B-A838-4A7C-9CB8-E89F4B28682B}" type="presParOf" srcId="{88AB5BCF-A0FA-4ECB-8F5A-FC3071A62ECA}" destId="{F6FB04E3-6737-428A-844D-982411555888}"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F0215E-BAD0-43EB-AA10-BC8CB255FC4D}" type="doc">
      <dgm:prSet loTypeId="urn:microsoft.com/office/officeart/2005/8/layout/hList1" loCatId="list" qsTypeId="urn:microsoft.com/office/officeart/2005/8/quickstyle/simple4" qsCatId="simple" csTypeId="urn:microsoft.com/office/officeart/2005/8/colors/accent1_2" csCatId="accent1" phldr="1"/>
      <dgm:spPr/>
      <dgm:t>
        <a:bodyPr/>
        <a:lstStyle/>
        <a:p>
          <a:endParaRPr lang="en-US"/>
        </a:p>
      </dgm:t>
    </dgm:pt>
    <dgm:pt modelId="{A6E999B1-8C0D-403F-88A2-3EE4F9D6870E}">
      <dgm:prSet phldrT="[Text]" custT="1"/>
      <dgm:spPr>
        <a:xfrm>
          <a:off x="1220165" y="30812"/>
          <a:ext cx="1067876" cy="427150"/>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US" sz="1600" dirty="0">
              <a:solidFill>
                <a:sysClr val="window" lastClr="FFFFFF"/>
              </a:solidFill>
              <a:latin typeface="Calibri"/>
              <a:ea typeface="+mn-ea"/>
              <a:cs typeface="+mn-cs"/>
            </a:rPr>
            <a:t>Tier 1 </a:t>
          </a:r>
        </a:p>
      </dgm:t>
    </dgm:pt>
    <dgm:pt modelId="{37D7E317-13BC-445C-A89F-1534C725B96D}" type="parTrans" cxnId="{750FEFC1-D8B7-486E-BCC7-43AD48322C6C}">
      <dgm:prSet/>
      <dgm:spPr/>
      <dgm:t>
        <a:bodyPr/>
        <a:lstStyle/>
        <a:p>
          <a:endParaRPr lang="en-US" sz="1100"/>
        </a:p>
      </dgm:t>
    </dgm:pt>
    <dgm:pt modelId="{6EBAF3C8-A4A4-4679-A71F-D2C5A35C6770}" type="sibTrans" cxnId="{750FEFC1-D8B7-486E-BCC7-43AD48322C6C}">
      <dgm:prSet/>
      <dgm:spPr/>
      <dgm:t>
        <a:bodyPr/>
        <a:lstStyle/>
        <a:p>
          <a:endParaRPr lang="en-US" sz="1100"/>
        </a:p>
      </dgm:t>
    </dgm:pt>
    <dgm:pt modelId="{2F6721F2-C77F-462C-99F3-F31355696D12}">
      <dgm:prSet phldrT="[Text]" custT="1"/>
      <dgm:spPr>
        <a:xfrm>
          <a:off x="1222952" y="437768"/>
          <a:ext cx="1067876" cy="1932480"/>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sz="1600" dirty="0">
              <a:solidFill>
                <a:sysClr val="windowText" lastClr="000000">
                  <a:hueOff val="0"/>
                  <a:satOff val="0"/>
                  <a:lumOff val="0"/>
                  <a:alphaOff val="0"/>
                </a:sysClr>
              </a:solidFill>
              <a:latin typeface="Calibri"/>
              <a:ea typeface="+mn-ea"/>
              <a:cs typeface="+mn-cs"/>
            </a:rPr>
            <a:t>Accepts only Type 1 </a:t>
          </a:r>
          <a:r>
            <a:rPr lang="en-US" sz="1600" dirty="0" err="1">
              <a:solidFill>
                <a:sysClr val="windowText" lastClr="000000">
                  <a:hueOff val="0"/>
                  <a:satOff val="0"/>
                  <a:lumOff val="0"/>
                  <a:alphaOff val="0"/>
                </a:sysClr>
              </a:solidFill>
              <a:latin typeface="Calibri"/>
              <a:ea typeface="+mn-ea"/>
              <a:cs typeface="+mn-cs"/>
            </a:rPr>
            <a:t>feedstocks</a:t>
          </a:r>
          <a:endParaRPr lang="en-US" sz="1600" dirty="0">
            <a:solidFill>
              <a:sysClr val="windowText" lastClr="000000">
                <a:hueOff val="0"/>
                <a:satOff val="0"/>
                <a:lumOff val="0"/>
                <a:alphaOff val="0"/>
              </a:sysClr>
            </a:solidFill>
            <a:latin typeface="Calibri"/>
            <a:ea typeface="+mn-ea"/>
            <a:cs typeface="+mn-cs"/>
          </a:endParaRPr>
        </a:p>
      </dgm:t>
    </dgm:pt>
    <dgm:pt modelId="{F7F8A75A-5777-44BD-80FD-C948FD5C72C8}" type="parTrans" cxnId="{FDEC5E20-BB7A-47E6-87A2-EBDD4598D6DB}">
      <dgm:prSet/>
      <dgm:spPr/>
      <dgm:t>
        <a:bodyPr/>
        <a:lstStyle/>
        <a:p>
          <a:endParaRPr lang="en-US" sz="1100"/>
        </a:p>
      </dgm:t>
    </dgm:pt>
    <dgm:pt modelId="{60E94129-E9A2-4029-BE18-EB61B61A2D43}" type="sibTrans" cxnId="{FDEC5E20-BB7A-47E6-87A2-EBDD4598D6DB}">
      <dgm:prSet/>
      <dgm:spPr/>
      <dgm:t>
        <a:bodyPr/>
        <a:lstStyle/>
        <a:p>
          <a:endParaRPr lang="en-US" sz="1100"/>
        </a:p>
      </dgm:t>
    </dgm:pt>
    <dgm:pt modelId="{7E38DD54-42E4-4375-AF13-31E4E1822D90}">
      <dgm:prSet phldrT="[Text]" custT="1"/>
      <dgm:spPr>
        <a:xfrm>
          <a:off x="2437544" y="30812"/>
          <a:ext cx="1067876" cy="427150"/>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US" sz="1600" dirty="0">
              <a:solidFill>
                <a:sysClr val="window" lastClr="FFFFFF"/>
              </a:solidFill>
              <a:latin typeface="Calibri"/>
              <a:ea typeface="+mn-ea"/>
              <a:cs typeface="+mn-cs"/>
            </a:rPr>
            <a:t>Tier 2 - Small</a:t>
          </a:r>
        </a:p>
      </dgm:t>
    </dgm:pt>
    <dgm:pt modelId="{DDC3E747-3918-4626-ADA9-D585CBD1D050}" type="parTrans" cxnId="{6813E70D-F872-4754-B854-887C0D710CFC}">
      <dgm:prSet/>
      <dgm:spPr/>
      <dgm:t>
        <a:bodyPr/>
        <a:lstStyle/>
        <a:p>
          <a:endParaRPr lang="en-US" sz="1100"/>
        </a:p>
      </dgm:t>
    </dgm:pt>
    <dgm:pt modelId="{4AAEE57D-F772-472D-8C83-BD1AA57CBF2C}" type="sibTrans" cxnId="{6813E70D-F872-4754-B854-887C0D710CFC}">
      <dgm:prSet/>
      <dgm:spPr/>
      <dgm:t>
        <a:bodyPr/>
        <a:lstStyle/>
        <a:p>
          <a:endParaRPr lang="en-US" sz="1100"/>
        </a:p>
      </dgm:t>
    </dgm:pt>
    <dgm:pt modelId="{6544BC14-0E42-4A68-82F6-06E48E77A2DC}">
      <dgm:prSet phldrT="[Text]" custT="1"/>
      <dgm:spPr>
        <a:xfrm>
          <a:off x="2440331" y="437768"/>
          <a:ext cx="1067876" cy="1932480"/>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sz="1600" dirty="0">
              <a:solidFill>
                <a:sysClr val="windowText" lastClr="000000">
                  <a:hueOff val="0"/>
                  <a:satOff val="0"/>
                  <a:lumOff val="0"/>
                  <a:alphaOff val="0"/>
                </a:sysClr>
              </a:solidFill>
              <a:latin typeface="Calibri"/>
              <a:ea typeface="+mn-ea"/>
              <a:cs typeface="+mn-cs"/>
            </a:rPr>
            <a:t>Type 1 and Type 2 </a:t>
          </a:r>
          <a:r>
            <a:rPr lang="en-US" sz="1600" dirty="0" err="1">
              <a:solidFill>
                <a:sysClr val="windowText" lastClr="000000">
                  <a:hueOff val="0"/>
                  <a:satOff val="0"/>
                  <a:lumOff val="0"/>
                  <a:alphaOff val="0"/>
                </a:sysClr>
              </a:solidFill>
              <a:latin typeface="Calibri"/>
              <a:ea typeface="+mn-ea"/>
              <a:cs typeface="+mn-cs"/>
            </a:rPr>
            <a:t>feedstocks</a:t>
          </a:r>
          <a:endParaRPr lang="en-US" sz="1600" dirty="0">
            <a:solidFill>
              <a:sysClr val="windowText" lastClr="000000">
                <a:hueOff val="0"/>
                <a:satOff val="0"/>
                <a:lumOff val="0"/>
                <a:alphaOff val="0"/>
              </a:sysClr>
            </a:solidFill>
            <a:latin typeface="Calibri"/>
            <a:ea typeface="+mn-ea"/>
            <a:cs typeface="+mn-cs"/>
          </a:endParaRPr>
        </a:p>
      </dgm:t>
    </dgm:pt>
    <dgm:pt modelId="{7534A9C8-AB7B-44DA-AEB9-EAA24F8AD284}" type="parTrans" cxnId="{A7711F85-01AC-49D4-B8F9-D02ACFEB7B15}">
      <dgm:prSet/>
      <dgm:spPr/>
      <dgm:t>
        <a:bodyPr/>
        <a:lstStyle/>
        <a:p>
          <a:endParaRPr lang="en-US" sz="1100"/>
        </a:p>
      </dgm:t>
    </dgm:pt>
    <dgm:pt modelId="{4EF80FB8-C604-4BD8-8673-3F33C2FFB7BE}" type="sibTrans" cxnId="{A7711F85-01AC-49D4-B8F9-D02ACFEB7B15}">
      <dgm:prSet/>
      <dgm:spPr/>
      <dgm:t>
        <a:bodyPr/>
        <a:lstStyle/>
        <a:p>
          <a:endParaRPr lang="en-US" sz="1100"/>
        </a:p>
      </dgm:t>
    </dgm:pt>
    <dgm:pt modelId="{9A1D938E-7145-485B-B060-06544408F272}">
      <dgm:prSet phldrT="[Text]" custT="1"/>
      <dgm:spPr>
        <a:xfrm>
          <a:off x="4872302" y="30812"/>
          <a:ext cx="1067876" cy="427150"/>
        </a:xfrm>
        <a:gradFill flip="none" rotWithShape="0">
          <a:gsLst>
            <a:gs pos="0">
              <a:sysClr val="window" lastClr="FFFFFF">
                <a:lumMod val="65000"/>
                <a:shade val="30000"/>
                <a:satMod val="115000"/>
              </a:sysClr>
            </a:gs>
            <a:gs pos="50000">
              <a:sysClr val="window" lastClr="FFFFFF">
                <a:lumMod val="65000"/>
                <a:shade val="67500"/>
                <a:satMod val="115000"/>
              </a:sysClr>
            </a:gs>
            <a:gs pos="100000">
              <a:sysClr val="window" lastClr="FFFFFF">
                <a:lumMod val="65000"/>
                <a:shade val="100000"/>
                <a:satMod val="115000"/>
              </a:sysClr>
            </a:gs>
          </a:gsLst>
          <a:lin ang="16200000" scaled="1"/>
          <a:tileRect/>
        </a:gradFill>
        <a:ln w="9525" cap="flat" cmpd="sng" algn="ctr">
          <a:solidFill>
            <a:sysClr val="window" lastClr="FFFFFF">
              <a:lumMod val="65000"/>
            </a:sysClr>
          </a:solidFill>
          <a:prstDash val="solid"/>
        </a:ln>
        <a:effectLst>
          <a:outerShdw blurRad="40000" dist="23000" dir="5400000" rotWithShape="0">
            <a:srgbClr val="000000">
              <a:alpha val="35000"/>
            </a:srgbClr>
          </a:outerShdw>
        </a:effectLst>
      </dgm:spPr>
      <dgm:t>
        <a:bodyPr/>
        <a:lstStyle/>
        <a:p>
          <a:r>
            <a:rPr lang="en-US" sz="1600">
              <a:solidFill>
                <a:sysClr val="window" lastClr="FFFFFF"/>
              </a:solidFill>
              <a:latin typeface="Calibri"/>
              <a:ea typeface="+mn-ea"/>
              <a:cs typeface="+mn-cs"/>
            </a:rPr>
            <a:t>Tier 3</a:t>
          </a:r>
        </a:p>
      </dgm:t>
    </dgm:pt>
    <dgm:pt modelId="{96DD3183-4183-40C5-88F8-8C7FEC90C505}" type="parTrans" cxnId="{D3F7FEDC-8EF5-4FB6-92E2-686C34C9BBFC}">
      <dgm:prSet/>
      <dgm:spPr/>
      <dgm:t>
        <a:bodyPr/>
        <a:lstStyle/>
        <a:p>
          <a:endParaRPr lang="en-US" sz="1100"/>
        </a:p>
      </dgm:t>
    </dgm:pt>
    <dgm:pt modelId="{0CB395B6-E7AC-4952-958C-9F114132C746}" type="sibTrans" cxnId="{D3F7FEDC-8EF5-4FB6-92E2-686C34C9BBFC}">
      <dgm:prSet/>
      <dgm:spPr/>
      <dgm:t>
        <a:bodyPr/>
        <a:lstStyle/>
        <a:p>
          <a:endParaRPr lang="en-US" sz="1100"/>
        </a:p>
      </dgm:t>
    </dgm:pt>
    <dgm:pt modelId="{0C6098F5-A559-4922-9140-65B0E4941A3A}">
      <dgm:prSet phldrT="[Text]" custT="1"/>
      <dgm:spPr>
        <a:xfrm>
          <a:off x="4875088" y="437768"/>
          <a:ext cx="1067876" cy="1932480"/>
        </a:xfr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sz="1600" dirty="0">
              <a:solidFill>
                <a:sysClr val="windowText" lastClr="000000">
                  <a:hueOff val="0"/>
                  <a:satOff val="0"/>
                  <a:lumOff val="0"/>
                  <a:alphaOff val="0"/>
                </a:sysClr>
              </a:solidFill>
              <a:latin typeface="Calibri"/>
              <a:ea typeface="+mn-ea"/>
              <a:cs typeface="+mn-cs"/>
            </a:rPr>
            <a:t>Accepts Type 3 </a:t>
          </a:r>
          <a:r>
            <a:rPr lang="en-US" sz="1600" dirty="0" err="1">
              <a:solidFill>
                <a:sysClr val="windowText" lastClr="000000">
                  <a:hueOff val="0"/>
                  <a:satOff val="0"/>
                  <a:lumOff val="0"/>
                  <a:alphaOff val="0"/>
                </a:sysClr>
              </a:solidFill>
              <a:latin typeface="Calibri"/>
              <a:ea typeface="+mn-ea"/>
              <a:cs typeface="+mn-cs"/>
            </a:rPr>
            <a:t>feedstocks</a:t>
          </a:r>
          <a:r>
            <a:rPr lang="en-US" sz="1600" dirty="0">
              <a:solidFill>
                <a:sysClr val="windowText" lastClr="000000">
                  <a:hueOff val="0"/>
                  <a:satOff val="0"/>
                  <a:lumOff val="0"/>
                  <a:alphaOff val="0"/>
                </a:sysClr>
              </a:solidFill>
              <a:latin typeface="Calibri"/>
              <a:ea typeface="+mn-ea"/>
              <a:cs typeface="+mn-cs"/>
            </a:rPr>
            <a:t> (regardless of whether other feedstock  types are also composted)</a:t>
          </a:r>
        </a:p>
      </dgm:t>
    </dgm:pt>
    <dgm:pt modelId="{55A8E722-C2E6-434E-9879-7FCAC56D1240}" type="parTrans" cxnId="{FA1D5608-2FF4-4945-A4B7-7EAD9B435BD7}">
      <dgm:prSet/>
      <dgm:spPr/>
      <dgm:t>
        <a:bodyPr/>
        <a:lstStyle/>
        <a:p>
          <a:endParaRPr lang="en-US" sz="1100"/>
        </a:p>
      </dgm:t>
    </dgm:pt>
    <dgm:pt modelId="{720559B5-3F8F-4F63-ADB3-ED735E277F0E}" type="sibTrans" cxnId="{FA1D5608-2FF4-4945-A4B7-7EAD9B435BD7}">
      <dgm:prSet/>
      <dgm:spPr/>
      <dgm:t>
        <a:bodyPr/>
        <a:lstStyle/>
        <a:p>
          <a:endParaRPr lang="en-US" sz="1100"/>
        </a:p>
      </dgm:t>
    </dgm:pt>
    <dgm:pt modelId="{214E4736-2D87-425C-AE3F-75ACD380084D}">
      <dgm:prSet custT="1"/>
      <dgm:spPr>
        <a:xfrm>
          <a:off x="2785" y="18437"/>
          <a:ext cx="1067876" cy="476648"/>
        </a:xfrm>
        <a:gradFill flip="none" rotWithShape="0">
          <a:gsLst>
            <a:gs pos="0">
              <a:sysClr val="window" lastClr="FFFFFF">
                <a:lumMod val="65000"/>
                <a:shade val="30000"/>
                <a:satMod val="115000"/>
              </a:sysClr>
            </a:gs>
            <a:gs pos="50000">
              <a:sysClr val="window" lastClr="FFFFFF">
                <a:lumMod val="65000"/>
                <a:shade val="67500"/>
                <a:satMod val="115000"/>
              </a:sysClr>
            </a:gs>
            <a:gs pos="100000">
              <a:sysClr val="window" lastClr="FFFFFF">
                <a:lumMod val="65000"/>
                <a:shade val="100000"/>
                <a:satMod val="115000"/>
              </a:sysClr>
            </a:gs>
          </a:gsLst>
          <a:lin ang="16200000" scaled="1"/>
          <a:tileRect/>
        </a:gradFill>
        <a:ln w="9525" cap="flat" cmpd="sng" algn="ctr">
          <a:solidFill>
            <a:sysClr val="window" lastClr="FFFFFF">
              <a:lumMod val="65000"/>
            </a:sysClr>
          </a:solidFill>
          <a:prstDash val="solid"/>
        </a:ln>
        <a:effectLst>
          <a:outerShdw blurRad="40000" dist="23000" dir="5400000" rotWithShape="0">
            <a:srgbClr val="000000">
              <a:alpha val="35000"/>
            </a:srgbClr>
          </a:outerShdw>
        </a:effectLst>
      </dgm:spPr>
      <dgm:t>
        <a:bodyPr/>
        <a:lstStyle/>
        <a:p>
          <a:r>
            <a:rPr lang="en-US" sz="1600" dirty="0">
              <a:solidFill>
                <a:sysClr val="window" lastClr="FFFFFF"/>
              </a:solidFill>
              <a:latin typeface="Calibri"/>
              <a:ea typeface="+mn-ea"/>
              <a:cs typeface="+mn-cs"/>
            </a:rPr>
            <a:t>NWW Recycling Facility</a:t>
          </a:r>
        </a:p>
      </dgm:t>
    </dgm:pt>
    <dgm:pt modelId="{6721C8E3-DD3E-41EE-A440-51A2468328AD}" type="parTrans" cxnId="{D4CC5589-3FB0-4C6F-A008-59C4C05D3F22}">
      <dgm:prSet/>
      <dgm:spPr/>
      <dgm:t>
        <a:bodyPr/>
        <a:lstStyle/>
        <a:p>
          <a:endParaRPr lang="en-US" sz="1100"/>
        </a:p>
      </dgm:t>
    </dgm:pt>
    <dgm:pt modelId="{AC89B4B0-2725-45AF-BE8F-DD1EB762B5F3}" type="sibTrans" cxnId="{D4CC5589-3FB0-4C6F-A008-59C4C05D3F22}">
      <dgm:prSet/>
      <dgm:spPr/>
      <dgm:t>
        <a:bodyPr/>
        <a:lstStyle/>
        <a:p>
          <a:endParaRPr lang="en-US" sz="1100"/>
        </a:p>
      </dgm:t>
    </dgm:pt>
    <dgm:pt modelId="{D406B9EA-8549-47B8-AD02-D16E33722A58}">
      <dgm:prSet custT="1"/>
      <dgm:spPr>
        <a:xfrm>
          <a:off x="5572" y="450142"/>
          <a:ext cx="1067876" cy="1932480"/>
        </a:xfr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sz="1600" dirty="0">
              <a:solidFill>
                <a:sysClr val="windowText" lastClr="000000">
                  <a:hueOff val="0"/>
                  <a:satOff val="0"/>
                  <a:lumOff val="0"/>
                  <a:alphaOff val="0"/>
                </a:sysClr>
              </a:solidFill>
              <a:latin typeface="Calibri"/>
              <a:ea typeface="+mn-ea"/>
              <a:cs typeface="+mn-cs"/>
            </a:rPr>
            <a:t>Accepts </a:t>
          </a:r>
          <a:r>
            <a:rPr lang="en-US" sz="1600" i="1" dirty="0">
              <a:solidFill>
                <a:sysClr val="windowText" lastClr="000000">
                  <a:hueOff val="0"/>
                  <a:satOff val="0"/>
                  <a:lumOff val="0"/>
                  <a:alphaOff val="0"/>
                </a:sysClr>
              </a:solidFill>
              <a:latin typeface="Calibri"/>
              <a:ea typeface="+mn-ea"/>
              <a:cs typeface="+mn-cs"/>
            </a:rPr>
            <a:t>only</a:t>
          </a:r>
          <a:r>
            <a:rPr lang="en-US" sz="1600" i="0" dirty="0">
              <a:solidFill>
                <a:sysClr val="windowText" lastClr="000000">
                  <a:hueOff val="0"/>
                  <a:satOff val="0"/>
                  <a:lumOff val="0"/>
                  <a:alphaOff val="0"/>
                </a:sysClr>
              </a:solidFill>
              <a:latin typeface="Calibri"/>
              <a:ea typeface="+mn-ea"/>
              <a:cs typeface="+mn-cs"/>
            </a:rPr>
            <a:t> natural wood waste</a:t>
          </a:r>
          <a:endParaRPr lang="en-US" sz="1600" dirty="0">
            <a:solidFill>
              <a:sysClr val="windowText" lastClr="000000">
                <a:hueOff val="0"/>
                <a:satOff val="0"/>
                <a:lumOff val="0"/>
                <a:alphaOff val="0"/>
              </a:sysClr>
            </a:solidFill>
            <a:latin typeface="Calibri"/>
            <a:ea typeface="+mn-ea"/>
            <a:cs typeface="+mn-cs"/>
          </a:endParaRPr>
        </a:p>
      </dgm:t>
    </dgm:pt>
    <dgm:pt modelId="{50773D4A-C729-44B9-BBA0-4A1C7CDB6580}" type="parTrans" cxnId="{A4B89514-FB86-4BFA-83C5-717F762460FD}">
      <dgm:prSet/>
      <dgm:spPr/>
      <dgm:t>
        <a:bodyPr/>
        <a:lstStyle/>
        <a:p>
          <a:endParaRPr lang="en-US" sz="1100"/>
        </a:p>
      </dgm:t>
    </dgm:pt>
    <dgm:pt modelId="{A8471387-C8BF-46E4-887A-C48B679B2EFA}" type="sibTrans" cxnId="{A4B89514-FB86-4BFA-83C5-717F762460FD}">
      <dgm:prSet/>
      <dgm:spPr/>
      <dgm:t>
        <a:bodyPr/>
        <a:lstStyle/>
        <a:p>
          <a:endParaRPr lang="en-US" sz="1100"/>
        </a:p>
      </dgm:t>
    </dgm:pt>
    <dgm:pt modelId="{7432CE05-DB4C-4B4C-96E6-E70A6D3BF4FC}">
      <dgm:prSet phldrT="[Text]" custT="1"/>
      <dgm:spPr>
        <a:xfrm>
          <a:off x="2440331" y="437768"/>
          <a:ext cx="1067876" cy="1932480"/>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sz="1600" dirty="0">
              <a:solidFill>
                <a:sysClr val="windowText" lastClr="000000">
                  <a:hueOff val="0"/>
                  <a:satOff val="0"/>
                  <a:lumOff val="0"/>
                  <a:alphaOff val="0"/>
                </a:sysClr>
              </a:solidFill>
              <a:latin typeface="Calibri"/>
              <a:ea typeface="+mn-ea"/>
              <a:cs typeface="+mn-cs"/>
            </a:rPr>
            <a:t>Produces </a:t>
          </a:r>
          <a:r>
            <a:rPr lang="en-US" sz="1600" dirty="0">
              <a:solidFill>
                <a:sysClr val="windowText" lastClr="000000">
                  <a:hueOff val="0"/>
                  <a:satOff val="0"/>
                  <a:lumOff val="0"/>
                  <a:alphaOff val="0"/>
                </a:sysClr>
              </a:solidFill>
              <a:latin typeface="Calibri"/>
              <a:ea typeface="+mn-ea"/>
              <a:cs typeface="Times New Roman"/>
            </a:rPr>
            <a:t>≤ 10,000 cubic yards of compost per year</a:t>
          </a:r>
          <a:endParaRPr lang="en-US" sz="1600" dirty="0">
            <a:solidFill>
              <a:sysClr val="windowText" lastClr="000000">
                <a:hueOff val="0"/>
                <a:satOff val="0"/>
                <a:lumOff val="0"/>
                <a:alphaOff val="0"/>
              </a:sysClr>
            </a:solidFill>
            <a:latin typeface="Calibri"/>
            <a:ea typeface="+mn-ea"/>
            <a:cs typeface="+mn-cs"/>
          </a:endParaRPr>
        </a:p>
      </dgm:t>
    </dgm:pt>
    <dgm:pt modelId="{191C8A20-837F-43BD-939A-2AD962E9895D}" type="parTrans" cxnId="{F3A76433-7D70-4585-8BF2-4FAF2298BEED}">
      <dgm:prSet/>
      <dgm:spPr/>
      <dgm:t>
        <a:bodyPr/>
        <a:lstStyle/>
        <a:p>
          <a:endParaRPr lang="en-US" sz="1100"/>
        </a:p>
      </dgm:t>
    </dgm:pt>
    <dgm:pt modelId="{E06645C4-8F40-4B8E-8626-A2F7D72BD81E}" type="sibTrans" cxnId="{F3A76433-7D70-4585-8BF2-4FAF2298BEED}">
      <dgm:prSet/>
      <dgm:spPr/>
      <dgm:t>
        <a:bodyPr/>
        <a:lstStyle/>
        <a:p>
          <a:endParaRPr lang="en-US" sz="1100"/>
        </a:p>
      </dgm:t>
    </dgm:pt>
    <dgm:pt modelId="{2C696EFE-6433-424E-B425-94168D1A5CB5}">
      <dgm:prSet custT="1"/>
      <dgm:spPr>
        <a:xfrm>
          <a:off x="3654923" y="30812"/>
          <a:ext cx="1067876" cy="427150"/>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dgm:spPr>
      <dgm:t>
        <a:bodyPr/>
        <a:lstStyle/>
        <a:p>
          <a:r>
            <a:rPr lang="en-US" sz="1600">
              <a:solidFill>
                <a:sysClr val="window" lastClr="FFFFFF"/>
              </a:solidFill>
              <a:latin typeface="Calibri"/>
              <a:ea typeface="+mn-ea"/>
              <a:cs typeface="+mn-cs"/>
            </a:rPr>
            <a:t>Tier 2 - Large</a:t>
          </a:r>
        </a:p>
      </dgm:t>
    </dgm:pt>
    <dgm:pt modelId="{0FEB05C5-E809-412F-B7FF-9474AC6B29BA}" type="parTrans" cxnId="{E0206158-9B01-4B0C-8E2C-A4AC988AAE6E}">
      <dgm:prSet/>
      <dgm:spPr/>
      <dgm:t>
        <a:bodyPr/>
        <a:lstStyle/>
        <a:p>
          <a:endParaRPr lang="en-US" sz="1100"/>
        </a:p>
      </dgm:t>
    </dgm:pt>
    <dgm:pt modelId="{4EC6C2A0-483A-472C-BA46-38DAA7011874}" type="sibTrans" cxnId="{E0206158-9B01-4B0C-8E2C-A4AC988AAE6E}">
      <dgm:prSet/>
      <dgm:spPr/>
      <dgm:t>
        <a:bodyPr/>
        <a:lstStyle/>
        <a:p>
          <a:endParaRPr lang="en-US" sz="1100"/>
        </a:p>
      </dgm:t>
    </dgm:pt>
    <dgm:pt modelId="{288ADD84-52C0-4EAA-87E0-78C062A5096C}">
      <dgm:prSet custT="1"/>
      <dgm:spPr>
        <a:xfrm>
          <a:off x="3657710" y="437768"/>
          <a:ext cx="1067876" cy="1932480"/>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sz="1600" dirty="0">
              <a:solidFill>
                <a:sysClr val="windowText" lastClr="000000">
                  <a:hueOff val="0"/>
                  <a:satOff val="0"/>
                  <a:lumOff val="0"/>
                  <a:alphaOff val="0"/>
                </a:sysClr>
              </a:solidFill>
              <a:latin typeface="Calibri"/>
              <a:ea typeface="+mn-ea"/>
              <a:cs typeface="+mn-cs"/>
            </a:rPr>
            <a:t>Type 1 and Type 2 </a:t>
          </a:r>
          <a:r>
            <a:rPr lang="en-US" sz="1600" dirty="0" err="1">
              <a:solidFill>
                <a:sysClr val="windowText" lastClr="000000">
                  <a:hueOff val="0"/>
                  <a:satOff val="0"/>
                  <a:lumOff val="0"/>
                  <a:alphaOff val="0"/>
                </a:sysClr>
              </a:solidFill>
              <a:latin typeface="Calibri"/>
              <a:ea typeface="+mn-ea"/>
              <a:cs typeface="+mn-cs"/>
            </a:rPr>
            <a:t>feedstocks</a:t>
          </a:r>
          <a:endParaRPr lang="en-US" sz="1600" dirty="0">
            <a:solidFill>
              <a:sysClr val="windowText" lastClr="000000">
                <a:hueOff val="0"/>
                <a:satOff val="0"/>
                <a:lumOff val="0"/>
                <a:alphaOff val="0"/>
              </a:sysClr>
            </a:solidFill>
            <a:latin typeface="Calibri"/>
            <a:ea typeface="+mn-ea"/>
            <a:cs typeface="+mn-cs"/>
          </a:endParaRPr>
        </a:p>
      </dgm:t>
    </dgm:pt>
    <dgm:pt modelId="{C5075B23-E114-45CD-8B99-1872055EFB21}" type="parTrans" cxnId="{EC0AC6F8-902B-4F32-9849-766D986253AC}">
      <dgm:prSet/>
      <dgm:spPr/>
      <dgm:t>
        <a:bodyPr/>
        <a:lstStyle/>
        <a:p>
          <a:endParaRPr lang="en-US" sz="1100"/>
        </a:p>
      </dgm:t>
    </dgm:pt>
    <dgm:pt modelId="{F6746254-FE41-4027-876F-1659BAE5E949}" type="sibTrans" cxnId="{EC0AC6F8-902B-4F32-9849-766D986253AC}">
      <dgm:prSet/>
      <dgm:spPr/>
      <dgm:t>
        <a:bodyPr/>
        <a:lstStyle/>
        <a:p>
          <a:endParaRPr lang="en-US" sz="1100"/>
        </a:p>
      </dgm:t>
    </dgm:pt>
    <dgm:pt modelId="{CC6C02BD-8B87-4DF3-B063-F7F29622EA71}">
      <dgm:prSet custT="1"/>
      <dgm:spPr>
        <a:xfrm>
          <a:off x="3657710" y="437768"/>
          <a:ext cx="1067876" cy="1932480"/>
        </a:xfr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gm:spPr>
      <dgm:t>
        <a:bodyPr/>
        <a:lstStyle/>
        <a:p>
          <a:pPr>
            <a:spcAft>
              <a:spcPts val="600"/>
            </a:spcAft>
          </a:pPr>
          <a:r>
            <a:rPr lang="en-US" sz="1600" dirty="0">
              <a:solidFill>
                <a:sysClr val="windowText" lastClr="000000">
                  <a:hueOff val="0"/>
                  <a:satOff val="0"/>
                  <a:lumOff val="0"/>
                  <a:alphaOff val="0"/>
                </a:sysClr>
              </a:solidFill>
              <a:latin typeface="Calibri"/>
              <a:ea typeface="+mn-ea"/>
              <a:cs typeface="+mn-cs"/>
            </a:rPr>
            <a:t>Produces &gt; 10,000 cubic yards of compost per year</a:t>
          </a:r>
        </a:p>
      </dgm:t>
    </dgm:pt>
    <dgm:pt modelId="{761DC500-4C7D-4ABD-9F40-F41B5881FEA6}" type="parTrans" cxnId="{F61D8F6B-1275-4B02-A22E-52E707F68237}">
      <dgm:prSet/>
      <dgm:spPr/>
      <dgm:t>
        <a:bodyPr/>
        <a:lstStyle/>
        <a:p>
          <a:endParaRPr lang="en-US" sz="1100"/>
        </a:p>
      </dgm:t>
    </dgm:pt>
    <dgm:pt modelId="{A1326C6A-5CE0-496C-9D36-C15DB34C2E96}" type="sibTrans" cxnId="{F61D8F6B-1275-4B02-A22E-52E707F68237}">
      <dgm:prSet/>
      <dgm:spPr/>
      <dgm:t>
        <a:bodyPr/>
        <a:lstStyle/>
        <a:p>
          <a:endParaRPr lang="en-US" sz="1100"/>
        </a:p>
      </dgm:t>
    </dgm:pt>
    <dgm:pt modelId="{B596AB5C-1C59-46B5-B639-9D3183ABEAA4}" type="pres">
      <dgm:prSet presAssocID="{5DF0215E-BAD0-43EB-AA10-BC8CB255FC4D}" presName="Name0" presStyleCnt="0">
        <dgm:presLayoutVars>
          <dgm:dir/>
          <dgm:animLvl val="lvl"/>
          <dgm:resizeHandles val="exact"/>
        </dgm:presLayoutVars>
      </dgm:prSet>
      <dgm:spPr/>
    </dgm:pt>
    <dgm:pt modelId="{CB034DF8-5CD3-47EB-BD67-D7603865F259}" type="pres">
      <dgm:prSet presAssocID="{214E4736-2D87-425C-AE3F-75ACD380084D}" presName="composite" presStyleCnt="0"/>
      <dgm:spPr/>
    </dgm:pt>
    <dgm:pt modelId="{5C6F33F9-0407-449F-A281-A264A0EDEEAA}" type="pres">
      <dgm:prSet presAssocID="{214E4736-2D87-425C-AE3F-75ACD380084D}" presName="parTx" presStyleLbl="alignNode1" presStyleIdx="0" presStyleCnt="5" custScaleY="111588" custLinFactNeighborX="-261" custLinFactNeighborY="3244">
        <dgm:presLayoutVars>
          <dgm:chMax val="0"/>
          <dgm:chPref val="0"/>
          <dgm:bulletEnabled val="1"/>
        </dgm:presLayoutVars>
      </dgm:prSet>
      <dgm:spPr>
        <a:prstGeom prst="rect">
          <a:avLst/>
        </a:prstGeom>
      </dgm:spPr>
    </dgm:pt>
    <dgm:pt modelId="{C21CC37E-BAD6-4798-BA72-725565324E5C}" type="pres">
      <dgm:prSet presAssocID="{214E4736-2D87-425C-AE3F-75ACD380084D}" presName="desTx" presStyleLbl="alignAccFollowNode1" presStyleIdx="0" presStyleCnt="5" custLinFactNeighborX="261" custLinFactNeighborY="-1045">
        <dgm:presLayoutVars>
          <dgm:bulletEnabled val="1"/>
        </dgm:presLayoutVars>
      </dgm:prSet>
      <dgm:spPr>
        <a:prstGeom prst="rect">
          <a:avLst/>
        </a:prstGeom>
      </dgm:spPr>
    </dgm:pt>
    <dgm:pt modelId="{1BAE2A31-EC82-4DF9-A54E-05F63B500ABC}" type="pres">
      <dgm:prSet presAssocID="{AC89B4B0-2725-45AF-BE8F-DD1EB762B5F3}" presName="space" presStyleCnt="0"/>
      <dgm:spPr/>
    </dgm:pt>
    <dgm:pt modelId="{2D2E2D3A-F207-40B6-A75C-01203196BC37}" type="pres">
      <dgm:prSet presAssocID="{A6E999B1-8C0D-403F-88A2-3EE4F9D6870E}" presName="composite" presStyleCnt="0"/>
      <dgm:spPr/>
    </dgm:pt>
    <dgm:pt modelId="{110F4B10-E38F-41DE-B2FA-470FC88A3CCE}" type="pres">
      <dgm:prSet presAssocID="{A6E999B1-8C0D-403F-88A2-3EE4F9D6870E}" presName="parTx" presStyleLbl="alignNode1" presStyleIdx="1" presStyleCnt="5">
        <dgm:presLayoutVars>
          <dgm:chMax val="0"/>
          <dgm:chPref val="0"/>
          <dgm:bulletEnabled val="1"/>
        </dgm:presLayoutVars>
      </dgm:prSet>
      <dgm:spPr>
        <a:prstGeom prst="rect">
          <a:avLst/>
        </a:prstGeom>
      </dgm:spPr>
    </dgm:pt>
    <dgm:pt modelId="{B62A9E9E-C068-44EF-8A8B-125BEFE51BFC}" type="pres">
      <dgm:prSet presAssocID="{A6E999B1-8C0D-403F-88A2-3EE4F9D6870E}" presName="desTx" presStyleLbl="alignAccFollowNode1" presStyleIdx="1" presStyleCnt="5" custLinFactNeighborX="261" custLinFactNeighborY="-1045">
        <dgm:presLayoutVars>
          <dgm:bulletEnabled val="1"/>
        </dgm:presLayoutVars>
      </dgm:prSet>
      <dgm:spPr>
        <a:prstGeom prst="rect">
          <a:avLst/>
        </a:prstGeom>
      </dgm:spPr>
    </dgm:pt>
    <dgm:pt modelId="{7658CD7B-4BA1-444D-A544-3E534E620A53}" type="pres">
      <dgm:prSet presAssocID="{6EBAF3C8-A4A4-4679-A71F-D2C5A35C6770}" presName="space" presStyleCnt="0"/>
      <dgm:spPr/>
    </dgm:pt>
    <dgm:pt modelId="{3EC35DA3-A01F-410E-B2C6-B2D940D6AAB3}" type="pres">
      <dgm:prSet presAssocID="{7E38DD54-42E4-4375-AF13-31E4E1822D90}" presName="composite" presStyleCnt="0"/>
      <dgm:spPr/>
    </dgm:pt>
    <dgm:pt modelId="{DCBBEAED-7DC4-407B-99BF-4697CC268568}" type="pres">
      <dgm:prSet presAssocID="{7E38DD54-42E4-4375-AF13-31E4E1822D90}" presName="parTx" presStyleLbl="alignNode1" presStyleIdx="2" presStyleCnt="5">
        <dgm:presLayoutVars>
          <dgm:chMax val="0"/>
          <dgm:chPref val="0"/>
          <dgm:bulletEnabled val="1"/>
        </dgm:presLayoutVars>
      </dgm:prSet>
      <dgm:spPr>
        <a:prstGeom prst="rect">
          <a:avLst/>
        </a:prstGeom>
      </dgm:spPr>
    </dgm:pt>
    <dgm:pt modelId="{03988976-25F5-4CF0-82D0-7F4C67F010BD}" type="pres">
      <dgm:prSet presAssocID="{7E38DD54-42E4-4375-AF13-31E4E1822D90}" presName="desTx" presStyleLbl="alignAccFollowNode1" presStyleIdx="2" presStyleCnt="5" custLinFactNeighborX="261" custLinFactNeighborY="-1045">
        <dgm:presLayoutVars>
          <dgm:bulletEnabled val="1"/>
        </dgm:presLayoutVars>
      </dgm:prSet>
      <dgm:spPr>
        <a:prstGeom prst="rect">
          <a:avLst/>
        </a:prstGeom>
      </dgm:spPr>
    </dgm:pt>
    <dgm:pt modelId="{4DEB1E0A-2E28-4120-B0AB-54CA0A37E704}" type="pres">
      <dgm:prSet presAssocID="{4AAEE57D-F772-472D-8C83-BD1AA57CBF2C}" presName="space" presStyleCnt="0"/>
      <dgm:spPr/>
    </dgm:pt>
    <dgm:pt modelId="{0CA66BFE-AA2E-4429-82B9-AC57FB39E06F}" type="pres">
      <dgm:prSet presAssocID="{2C696EFE-6433-424E-B425-94168D1A5CB5}" presName="composite" presStyleCnt="0"/>
      <dgm:spPr/>
    </dgm:pt>
    <dgm:pt modelId="{76E5E1FF-EF87-44C3-966F-686734D2E38B}" type="pres">
      <dgm:prSet presAssocID="{2C696EFE-6433-424E-B425-94168D1A5CB5}" presName="parTx" presStyleLbl="alignNode1" presStyleIdx="3" presStyleCnt="5">
        <dgm:presLayoutVars>
          <dgm:chMax val="0"/>
          <dgm:chPref val="0"/>
          <dgm:bulletEnabled val="1"/>
        </dgm:presLayoutVars>
      </dgm:prSet>
      <dgm:spPr>
        <a:prstGeom prst="rect">
          <a:avLst/>
        </a:prstGeom>
      </dgm:spPr>
    </dgm:pt>
    <dgm:pt modelId="{59C9084B-CDE0-447A-A64F-13E0FD68913A}" type="pres">
      <dgm:prSet presAssocID="{2C696EFE-6433-424E-B425-94168D1A5CB5}" presName="desTx" presStyleLbl="alignAccFollowNode1" presStyleIdx="3" presStyleCnt="5" custLinFactNeighborX="261" custLinFactNeighborY="-1045">
        <dgm:presLayoutVars>
          <dgm:bulletEnabled val="1"/>
        </dgm:presLayoutVars>
      </dgm:prSet>
      <dgm:spPr>
        <a:prstGeom prst="rect">
          <a:avLst/>
        </a:prstGeom>
      </dgm:spPr>
    </dgm:pt>
    <dgm:pt modelId="{159D7F52-B829-4453-9CC3-F62A9071A408}" type="pres">
      <dgm:prSet presAssocID="{4EC6C2A0-483A-472C-BA46-38DAA7011874}" presName="space" presStyleCnt="0"/>
      <dgm:spPr/>
    </dgm:pt>
    <dgm:pt modelId="{88AB5BCF-A0FA-4ECB-8F5A-FC3071A62ECA}" type="pres">
      <dgm:prSet presAssocID="{9A1D938E-7145-485B-B060-06544408F272}" presName="composite" presStyleCnt="0"/>
      <dgm:spPr/>
    </dgm:pt>
    <dgm:pt modelId="{8F34055F-065A-4495-ACDD-08F9D75F0B9E}" type="pres">
      <dgm:prSet presAssocID="{9A1D938E-7145-485B-B060-06544408F272}" presName="parTx" presStyleLbl="alignNode1" presStyleIdx="4" presStyleCnt="5">
        <dgm:presLayoutVars>
          <dgm:chMax val="0"/>
          <dgm:chPref val="0"/>
          <dgm:bulletEnabled val="1"/>
        </dgm:presLayoutVars>
      </dgm:prSet>
      <dgm:spPr>
        <a:prstGeom prst="rect">
          <a:avLst/>
        </a:prstGeom>
      </dgm:spPr>
    </dgm:pt>
    <dgm:pt modelId="{F6FB04E3-6737-428A-844D-982411555888}" type="pres">
      <dgm:prSet presAssocID="{9A1D938E-7145-485B-B060-06544408F272}" presName="desTx" presStyleLbl="alignAccFollowNode1" presStyleIdx="4" presStyleCnt="5" custScaleY="100000" custLinFactNeighborX="261" custLinFactNeighborY="-1045">
        <dgm:presLayoutVars>
          <dgm:bulletEnabled val="1"/>
        </dgm:presLayoutVars>
      </dgm:prSet>
      <dgm:spPr>
        <a:prstGeom prst="rect">
          <a:avLst/>
        </a:prstGeom>
      </dgm:spPr>
    </dgm:pt>
  </dgm:ptLst>
  <dgm:cxnLst>
    <dgm:cxn modelId="{BD69BB07-CD10-4F93-9CD8-F72C8C101BDB}" type="presOf" srcId="{288ADD84-52C0-4EAA-87E0-78C062A5096C}" destId="{59C9084B-CDE0-447A-A64F-13E0FD68913A}" srcOrd="0" destOrd="0" presId="urn:microsoft.com/office/officeart/2005/8/layout/hList1"/>
    <dgm:cxn modelId="{FA1D5608-2FF4-4945-A4B7-7EAD9B435BD7}" srcId="{9A1D938E-7145-485B-B060-06544408F272}" destId="{0C6098F5-A559-4922-9140-65B0E4941A3A}" srcOrd="0" destOrd="0" parTransId="{55A8E722-C2E6-434E-9879-7FCAC56D1240}" sibTransId="{720559B5-3F8F-4F63-ADB3-ED735E277F0E}"/>
    <dgm:cxn modelId="{6813E70D-F872-4754-B854-887C0D710CFC}" srcId="{5DF0215E-BAD0-43EB-AA10-BC8CB255FC4D}" destId="{7E38DD54-42E4-4375-AF13-31E4E1822D90}" srcOrd="2" destOrd="0" parTransId="{DDC3E747-3918-4626-ADA9-D585CBD1D050}" sibTransId="{4AAEE57D-F772-472D-8C83-BD1AA57CBF2C}"/>
    <dgm:cxn modelId="{7FF97F10-336A-4F72-8E60-74097AFB45A6}" type="presOf" srcId="{7E38DD54-42E4-4375-AF13-31E4E1822D90}" destId="{DCBBEAED-7DC4-407B-99BF-4697CC268568}" srcOrd="0" destOrd="0" presId="urn:microsoft.com/office/officeart/2005/8/layout/hList1"/>
    <dgm:cxn modelId="{7CD05C11-A297-475C-BFF5-5DE7729AE45C}" type="presOf" srcId="{0C6098F5-A559-4922-9140-65B0E4941A3A}" destId="{F6FB04E3-6737-428A-844D-982411555888}" srcOrd="0" destOrd="0" presId="urn:microsoft.com/office/officeart/2005/8/layout/hList1"/>
    <dgm:cxn modelId="{A4B89514-FB86-4BFA-83C5-717F762460FD}" srcId="{214E4736-2D87-425C-AE3F-75ACD380084D}" destId="{D406B9EA-8549-47B8-AD02-D16E33722A58}" srcOrd="0" destOrd="0" parTransId="{50773D4A-C729-44B9-BBA0-4A1C7CDB6580}" sibTransId="{A8471387-C8BF-46E4-887A-C48B679B2EFA}"/>
    <dgm:cxn modelId="{FDEC5E20-BB7A-47E6-87A2-EBDD4598D6DB}" srcId="{A6E999B1-8C0D-403F-88A2-3EE4F9D6870E}" destId="{2F6721F2-C77F-462C-99F3-F31355696D12}" srcOrd="0" destOrd="0" parTransId="{F7F8A75A-5777-44BD-80FD-C948FD5C72C8}" sibTransId="{60E94129-E9A2-4029-BE18-EB61B61A2D43}"/>
    <dgm:cxn modelId="{F3A76433-7D70-4585-8BF2-4FAF2298BEED}" srcId="{7E38DD54-42E4-4375-AF13-31E4E1822D90}" destId="{7432CE05-DB4C-4B4C-96E6-E70A6D3BF4FC}" srcOrd="1" destOrd="0" parTransId="{191C8A20-837F-43BD-939A-2AD962E9895D}" sibTransId="{E06645C4-8F40-4B8E-8626-A2F7D72BD81E}"/>
    <dgm:cxn modelId="{875B1943-8C66-4072-81AB-E9A96C3126B8}" type="presOf" srcId="{CC6C02BD-8B87-4DF3-B063-F7F29622EA71}" destId="{59C9084B-CDE0-447A-A64F-13E0FD68913A}" srcOrd="0" destOrd="1" presId="urn:microsoft.com/office/officeart/2005/8/layout/hList1"/>
    <dgm:cxn modelId="{F61D8F6B-1275-4B02-A22E-52E707F68237}" srcId="{2C696EFE-6433-424E-B425-94168D1A5CB5}" destId="{CC6C02BD-8B87-4DF3-B063-F7F29622EA71}" srcOrd="1" destOrd="0" parTransId="{761DC500-4C7D-4ABD-9F40-F41B5881FEA6}" sibTransId="{A1326C6A-5CE0-496C-9D36-C15DB34C2E96}"/>
    <dgm:cxn modelId="{E0206158-9B01-4B0C-8E2C-A4AC988AAE6E}" srcId="{5DF0215E-BAD0-43EB-AA10-BC8CB255FC4D}" destId="{2C696EFE-6433-424E-B425-94168D1A5CB5}" srcOrd="3" destOrd="0" parTransId="{0FEB05C5-E809-412F-B7FF-9474AC6B29BA}" sibTransId="{4EC6C2A0-483A-472C-BA46-38DAA7011874}"/>
    <dgm:cxn modelId="{A7711F85-01AC-49D4-B8F9-D02ACFEB7B15}" srcId="{7E38DD54-42E4-4375-AF13-31E4E1822D90}" destId="{6544BC14-0E42-4A68-82F6-06E48E77A2DC}" srcOrd="0" destOrd="0" parTransId="{7534A9C8-AB7B-44DA-AEB9-EAA24F8AD284}" sibTransId="{4EF80FB8-C604-4BD8-8673-3F33C2FFB7BE}"/>
    <dgm:cxn modelId="{18CF4B88-80F8-4AC4-8732-8EA8773F8025}" type="presOf" srcId="{A6E999B1-8C0D-403F-88A2-3EE4F9D6870E}" destId="{110F4B10-E38F-41DE-B2FA-470FC88A3CCE}" srcOrd="0" destOrd="0" presId="urn:microsoft.com/office/officeart/2005/8/layout/hList1"/>
    <dgm:cxn modelId="{D4CC5589-3FB0-4C6F-A008-59C4C05D3F22}" srcId="{5DF0215E-BAD0-43EB-AA10-BC8CB255FC4D}" destId="{214E4736-2D87-425C-AE3F-75ACD380084D}" srcOrd="0" destOrd="0" parTransId="{6721C8E3-DD3E-41EE-A440-51A2468328AD}" sibTransId="{AC89B4B0-2725-45AF-BE8F-DD1EB762B5F3}"/>
    <dgm:cxn modelId="{4F4D7CB6-A13B-46CA-8851-30C96B8D2144}" type="presOf" srcId="{6544BC14-0E42-4A68-82F6-06E48E77A2DC}" destId="{03988976-25F5-4CF0-82D0-7F4C67F010BD}" srcOrd="0" destOrd="0" presId="urn:microsoft.com/office/officeart/2005/8/layout/hList1"/>
    <dgm:cxn modelId="{DCE3FBBA-B952-4793-8DBA-B6A5426F898E}" type="presOf" srcId="{2F6721F2-C77F-462C-99F3-F31355696D12}" destId="{B62A9E9E-C068-44EF-8A8B-125BEFE51BFC}" srcOrd="0" destOrd="0" presId="urn:microsoft.com/office/officeart/2005/8/layout/hList1"/>
    <dgm:cxn modelId="{750FEFC1-D8B7-486E-BCC7-43AD48322C6C}" srcId="{5DF0215E-BAD0-43EB-AA10-BC8CB255FC4D}" destId="{A6E999B1-8C0D-403F-88A2-3EE4F9D6870E}" srcOrd="1" destOrd="0" parTransId="{37D7E317-13BC-445C-A89F-1534C725B96D}" sibTransId="{6EBAF3C8-A4A4-4679-A71F-D2C5A35C6770}"/>
    <dgm:cxn modelId="{330755D0-721A-4D70-86B7-AD1FCF71BB42}" type="presOf" srcId="{2C696EFE-6433-424E-B425-94168D1A5CB5}" destId="{76E5E1FF-EF87-44C3-966F-686734D2E38B}" srcOrd="0" destOrd="0" presId="urn:microsoft.com/office/officeart/2005/8/layout/hList1"/>
    <dgm:cxn modelId="{F7BD3BD5-9AED-4426-BF6A-170EC953E20A}" type="presOf" srcId="{214E4736-2D87-425C-AE3F-75ACD380084D}" destId="{5C6F33F9-0407-449F-A281-A264A0EDEEAA}" srcOrd="0" destOrd="0" presId="urn:microsoft.com/office/officeart/2005/8/layout/hList1"/>
    <dgm:cxn modelId="{8BB236D9-FACF-4244-B7C3-AA72A1D5BAA8}" type="presOf" srcId="{D406B9EA-8549-47B8-AD02-D16E33722A58}" destId="{C21CC37E-BAD6-4798-BA72-725565324E5C}" srcOrd="0" destOrd="0" presId="urn:microsoft.com/office/officeart/2005/8/layout/hList1"/>
    <dgm:cxn modelId="{D3F7FEDC-8EF5-4FB6-92E2-686C34C9BBFC}" srcId="{5DF0215E-BAD0-43EB-AA10-BC8CB255FC4D}" destId="{9A1D938E-7145-485B-B060-06544408F272}" srcOrd="4" destOrd="0" parTransId="{96DD3183-4183-40C5-88F8-8C7FEC90C505}" sibTransId="{0CB395B6-E7AC-4952-958C-9F114132C746}"/>
    <dgm:cxn modelId="{8EC426EC-217C-441C-932A-EA6594A363E3}" type="presOf" srcId="{9A1D938E-7145-485B-B060-06544408F272}" destId="{8F34055F-065A-4495-ACDD-08F9D75F0B9E}" srcOrd="0" destOrd="0" presId="urn:microsoft.com/office/officeart/2005/8/layout/hList1"/>
    <dgm:cxn modelId="{C4594FF8-A175-42BE-9EF0-D1001480ADAC}" type="presOf" srcId="{5DF0215E-BAD0-43EB-AA10-BC8CB255FC4D}" destId="{B596AB5C-1C59-46B5-B639-9D3183ABEAA4}" srcOrd="0" destOrd="0" presId="urn:microsoft.com/office/officeart/2005/8/layout/hList1"/>
    <dgm:cxn modelId="{EC0AC6F8-902B-4F32-9849-766D986253AC}" srcId="{2C696EFE-6433-424E-B425-94168D1A5CB5}" destId="{288ADD84-52C0-4EAA-87E0-78C062A5096C}" srcOrd="0" destOrd="0" parTransId="{C5075B23-E114-45CD-8B99-1872055EFB21}" sibTransId="{F6746254-FE41-4027-876F-1659BAE5E949}"/>
    <dgm:cxn modelId="{BD27EBFB-3A8A-41B7-BA8F-A731CA59AC0C}" type="presOf" srcId="{7432CE05-DB4C-4B4C-96E6-E70A6D3BF4FC}" destId="{03988976-25F5-4CF0-82D0-7F4C67F010BD}" srcOrd="0" destOrd="1" presId="urn:microsoft.com/office/officeart/2005/8/layout/hList1"/>
    <dgm:cxn modelId="{A720DDC1-142E-46E6-AA40-67AAE711FF5E}" type="presParOf" srcId="{B596AB5C-1C59-46B5-B639-9D3183ABEAA4}" destId="{CB034DF8-5CD3-47EB-BD67-D7603865F259}" srcOrd="0" destOrd="0" presId="urn:microsoft.com/office/officeart/2005/8/layout/hList1"/>
    <dgm:cxn modelId="{7A683FB8-F1EC-4142-A8DC-30CC3D8599E8}" type="presParOf" srcId="{CB034DF8-5CD3-47EB-BD67-D7603865F259}" destId="{5C6F33F9-0407-449F-A281-A264A0EDEEAA}" srcOrd="0" destOrd="0" presId="urn:microsoft.com/office/officeart/2005/8/layout/hList1"/>
    <dgm:cxn modelId="{AE053AA2-EA03-4120-8610-A53DF2FC46B0}" type="presParOf" srcId="{CB034DF8-5CD3-47EB-BD67-D7603865F259}" destId="{C21CC37E-BAD6-4798-BA72-725565324E5C}" srcOrd="1" destOrd="0" presId="urn:microsoft.com/office/officeart/2005/8/layout/hList1"/>
    <dgm:cxn modelId="{2FB762C0-788B-474E-BC8D-CF1BAA8917FD}" type="presParOf" srcId="{B596AB5C-1C59-46B5-B639-9D3183ABEAA4}" destId="{1BAE2A31-EC82-4DF9-A54E-05F63B500ABC}" srcOrd="1" destOrd="0" presId="urn:microsoft.com/office/officeart/2005/8/layout/hList1"/>
    <dgm:cxn modelId="{0C3CE961-2C04-4A2E-9D74-2EBB1B02BC02}" type="presParOf" srcId="{B596AB5C-1C59-46B5-B639-9D3183ABEAA4}" destId="{2D2E2D3A-F207-40B6-A75C-01203196BC37}" srcOrd="2" destOrd="0" presId="urn:microsoft.com/office/officeart/2005/8/layout/hList1"/>
    <dgm:cxn modelId="{85073365-A57C-4CBC-A612-AF0D742DDFAF}" type="presParOf" srcId="{2D2E2D3A-F207-40B6-A75C-01203196BC37}" destId="{110F4B10-E38F-41DE-B2FA-470FC88A3CCE}" srcOrd="0" destOrd="0" presId="urn:microsoft.com/office/officeart/2005/8/layout/hList1"/>
    <dgm:cxn modelId="{9F712481-F683-4F86-AC0A-E7AD755A46E3}" type="presParOf" srcId="{2D2E2D3A-F207-40B6-A75C-01203196BC37}" destId="{B62A9E9E-C068-44EF-8A8B-125BEFE51BFC}" srcOrd="1" destOrd="0" presId="urn:microsoft.com/office/officeart/2005/8/layout/hList1"/>
    <dgm:cxn modelId="{86D148DD-311F-46D9-9F72-F678050F50B4}" type="presParOf" srcId="{B596AB5C-1C59-46B5-B639-9D3183ABEAA4}" destId="{7658CD7B-4BA1-444D-A544-3E534E620A53}" srcOrd="3" destOrd="0" presId="urn:microsoft.com/office/officeart/2005/8/layout/hList1"/>
    <dgm:cxn modelId="{4A4C750F-89A9-4391-9BE1-F813CE744DC5}" type="presParOf" srcId="{B596AB5C-1C59-46B5-B639-9D3183ABEAA4}" destId="{3EC35DA3-A01F-410E-B2C6-B2D940D6AAB3}" srcOrd="4" destOrd="0" presId="urn:microsoft.com/office/officeart/2005/8/layout/hList1"/>
    <dgm:cxn modelId="{5FD83581-81BD-4A36-90BA-463297671303}" type="presParOf" srcId="{3EC35DA3-A01F-410E-B2C6-B2D940D6AAB3}" destId="{DCBBEAED-7DC4-407B-99BF-4697CC268568}" srcOrd="0" destOrd="0" presId="urn:microsoft.com/office/officeart/2005/8/layout/hList1"/>
    <dgm:cxn modelId="{FBFA8367-C71A-4005-BE87-A842F595E6FB}" type="presParOf" srcId="{3EC35DA3-A01F-410E-B2C6-B2D940D6AAB3}" destId="{03988976-25F5-4CF0-82D0-7F4C67F010BD}" srcOrd="1" destOrd="0" presId="urn:microsoft.com/office/officeart/2005/8/layout/hList1"/>
    <dgm:cxn modelId="{7F3F50DA-4500-4222-93CB-62D98C621840}" type="presParOf" srcId="{B596AB5C-1C59-46B5-B639-9D3183ABEAA4}" destId="{4DEB1E0A-2E28-4120-B0AB-54CA0A37E704}" srcOrd="5" destOrd="0" presId="urn:microsoft.com/office/officeart/2005/8/layout/hList1"/>
    <dgm:cxn modelId="{A4CAB3B5-B656-4A3C-8CBF-3D1FDDA6C800}" type="presParOf" srcId="{B596AB5C-1C59-46B5-B639-9D3183ABEAA4}" destId="{0CA66BFE-AA2E-4429-82B9-AC57FB39E06F}" srcOrd="6" destOrd="0" presId="urn:microsoft.com/office/officeart/2005/8/layout/hList1"/>
    <dgm:cxn modelId="{933EC35B-F4B7-40EB-8E56-254324DC7BAB}" type="presParOf" srcId="{0CA66BFE-AA2E-4429-82B9-AC57FB39E06F}" destId="{76E5E1FF-EF87-44C3-966F-686734D2E38B}" srcOrd="0" destOrd="0" presId="urn:microsoft.com/office/officeart/2005/8/layout/hList1"/>
    <dgm:cxn modelId="{B9C33C2F-767E-4D93-A4D0-6CDD7FD92CF4}" type="presParOf" srcId="{0CA66BFE-AA2E-4429-82B9-AC57FB39E06F}" destId="{59C9084B-CDE0-447A-A64F-13E0FD68913A}" srcOrd="1" destOrd="0" presId="urn:microsoft.com/office/officeart/2005/8/layout/hList1"/>
    <dgm:cxn modelId="{056BC2FA-F02F-4C4F-BD57-4A3652FDC737}" type="presParOf" srcId="{B596AB5C-1C59-46B5-B639-9D3183ABEAA4}" destId="{159D7F52-B829-4453-9CC3-F62A9071A408}" srcOrd="7" destOrd="0" presId="urn:microsoft.com/office/officeart/2005/8/layout/hList1"/>
    <dgm:cxn modelId="{510ED42F-6D0A-4E89-9BB9-E7F01C0AFEBD}" type="presParOf" srcId="{B596AB5C-1C59-46B5-B639-9D3183ABEAA4}" destId="{88AB5BCF-A0FA-4ECB-8F5A-FC3071A62ECA}" srcOrd="8" destOrd="0" presId="urn:microsoft.com/office/officeart/2005/8/layout/hList1"/>
    <dgm:cxn modelId="{40B4025F-4B60-4D62-8A32-A6F55BDFFE34}" type="presParOf" srcId="{88AB5BCF-A0FA-4ECB-8F5A-FC3071A62ECA}" destId="{8F34055F-065A-4495-ACDD-08F9D75F0B9E}" srcOrd="0" destOrd="0" presId="urn:microsoft.com/office/officeart/2005/8/layout/hList1"/>
    <dgm:cxn modelId="{B791CAA6-EFCF-4476-B7C6-70CF503A2D69}" type="presParOf" srcId="{88AB5BCF-A0FA-4ECB-8F5A-FC3071A62ECA}" destId="{F6FB04E3-6737-428A-844D-982411555888}"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6F33F9-0407-449F-A281-A264A0EDEEAA}">
      <dsp:nvSpPr>
        <dsp:cNvPr id="0" name=""/>
        <dsp:cNvSpPr/>
      </dsp:nvSpPr>
      <dsp:spPr>
        <a:xfrm>
          <a:off x="5" y="108174"/>
          <a:ext cx="1774366" cy="489600"/>
        </a:xfrm>
        <a:prstGeom prst="rect">
          <a:avLst/>
        </a:prstGeom>
        <a:gradFill flip="none" rotWithShape="1">
          <a:gsLst>
            <a:gs pos="0">
              <a:sysClr val="window" lastClr="FFFFFF">
                <a:lumMod val="65000"/>
                <a:shade val="30000"/>
                <a:satMod val="115000"/>
              </a:sysClr>
            </a:gs>
            <a:gs pos="50000">
              <a:sysClr val="window" lastClr="FFFFFF">
                <a:lumMod val="65000"/>
                <a:shade val="67500"/>
                <a:satMod val="115000"/>
              </a:sysClr>
            </a:gs>
            <a:gs pos="100000">
              <a:sysClr val="window" lastClr="FFFFFF">
                <a:lumMod val="65000"/>
                <a:shade val="100000"/>
                <a:satMod val="115000"/>
              </a:sysClr>
            </a:gs>
          </a:gsLst>
          <a:lin ang="16200000" scaled="1"/>
          <a:tileRect/>
        </a:gradFill>
        <a:ln w="9525" cap="flat" cmpd="sng" algn="ctr">
          <a:solidFill>
            <a:sysClr val="window" lastClr="FFFFFF">
              <a:lumMod val="75000"/>
            </a:sys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solidFill>
                <a:sysClr val="window" lastClr="FFFFFF"/>
              </a:solidFill>
              <a:latin typeface="Calibri"/>
              <a:ea typeface="+mn-ea"/>
              <a:cs typeface="+mn-cs"/>
            </a:rPr>
            <a:t>NWW</a:t>
          </a:r>
        </a:p>
      </dsp:txBody>
      <dsp:txXfrm>
        <a:off x="5" y="108174"/>
        <a:ext cx="1774366" cy="489600"/>
      </dsp:txXfrm>
    </dsp:sp>
    <dsp:sp modelId="{C21CC37E-BAD6-4798-BA72-725565324E5C}">
      <dsp:nvSpPr>
        <dsp:cNvPr id="0" name=""/>
        <dsp:cNvSpPr/>
      </dsp:nvSpPr>
      <dsp:spPr>
        <a:xfrm>
          <a:off x="2950" y="610886"/>
          <a:ext cx="1774366" cy="3467792"/>
        </a:xfrm>
        <a:prstGeom prst="rect">
          <a:avLst/>
        </a:prstGeo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Natural Wood Waste (e.g. stumps, logs)</a:t>
          </a:r>
        </a:p>
      </dsp:txBody>
      <dsp:txXfrm>
        <a:off x="2950" y="610886"/>
        <a:ext cx="1774366" cy="3467792"/>
      </dsp:txXfrm>
    </dsp:sp>
    <dsp:sp modelId="{110F4B10-E38F-41DE-B2FA-470FC88A3CCE}">
      <dsp:nvSpPr>
        <dsp:cNvPr id="0" name=""/>
        <dsp:cNvSpPr/>
      </dsp:nvSpPr>
      <dsp:spPr>
        <a:xfrm>
          <a:off x="2025728" y="121286"/>
          <a:ext cx="1774366" cy="489600"/>
        </a:xfrm>
        <a:prstGeom prst="rect">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solidFill>
                <a:sysClr val="window" lastClr="FFFFFF"/>
              </a:solidFill>
              <a:latin typeface="Calibri"/>
              <a:ea typeface="+mn-ea"/>
              <a:cs typeface="+mn-cs"/>
            </a:rPr>
            <a:t>Type 1</a:t>
          </a:r>
        </a:p>
      </dsp:txBody>
      <dsp:txXfrm>
        <a:off x="2025728" y="121286"/>
        <a:ext cx="1774366" cy="489600"/>
      </dsp:txXfrm>
    </dsp:sp>
    <dsp:sp modelId="{B62A9E9E-C068-44EF-8A8B-125BEFE51BFC}">
      <dsp:nvSpPr>
        <dsp:cNvPr id="0" name=""/>
        <dsp:cNvSpPr/>
      </dsp:nvSpPr>
      <dsp:spPr>
        <a:xfrm>
          <a:off x="2025728" y="610886"/>
          <a:ext cx="1774366" cy="3467792"/>
        </a:xfrm>
        <a:prstGeom prst="rect">
          <a:avLst/>
        </a:prstGeo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solidFill>
                <a:sysClr val="windowText" lastClr="000000">
                  <a:hueOff val="0"/>
                  <a:satOff val="0"/>
                  <a:lumOff val="0"/>
                  <a:alphaOff val="0"/>
                </a:sysClr>
              </a:solidFill>
              <a:latin typeface="Calibri"/>
              <a:ea typeface="+mn-ea"/>
              <a:cs typeface="+mn-cs"/>
            </a:rPr>
            <a:t>Yard waste (e.g. leaves, grass)</a:t>
          </a:r>
        </a:p>
      </dsp:txBody>
      <dsp:txXfrm>
        <a:off x="2025728" y="610886"/>
        <a:ext cx="1774366" cy="3467792"/>
      </dsp:txXfrm>
    </dsp:sp>
    <dsp:sp modelId="{DCBBEAED-7DC4-407B-99BF-4697CC268568}">
      <dsp:nvSpPr>
        <dsp:cNvPr id="0" name=""/>
        <dsp:cNvSpPr/>
      </dsp:nvSpPr>
      <dsp:spPr>
        <a:xfrm>
          <a:off x="4048505" y="121286"/>
          <a:ext cx="1774366" cy="489600"/>
        </a:xfrm>
        <a:prstGeom prst="rect">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solidFill>
                <a:sysClr val="window" lastClr="FFFFFF"/>
              </a:solidFill>
              <a:latin typeface="Calibri"/>
              <a:ea typeface="+mn-ea"/>
              <a:cs typeface="+mn-cs"/>
            </a:rPr>
            <a:t>Type 2</a:t>
          </a:r>
        </a:p>
      </dsp:txBody>
      <dsp:txXfrm>
        <a:off x="4048505" y="121286"/>
        <a:ext cx="1774366" cy="489600"/>
      </dsp:txXfrm>
    </dsp:sp>
    <dsp:sp modelId="{03988976-25F5-4CF0-82D0-7F4C67F010BD}">
      <dsp:nvSpPr>
        <dsp:cNvPr id="0" name=""/>
        <dsp:cNvSpPr/>
      </dsp:nvSpPr>
      <dsp:spPr>
        <a:xfrm>
          <a:off x="4048505" y="610886"/>
          <a:ext cx="1774366" cy="3467792"/>
        </a:xfrm>
        <a:prstGeom prst="rect">
          <a:avLst/>
        </a:prstGeo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Food scraps</a:t>
          </a:r>
        </a:p>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Non-recyclable paper</a:t>
          </a:r>
        </a:p>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Animal manure and bedding</a:t>
          </a:r>
        </a:p>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Industrial food processing materials</a:t>
          </a:r>
        </a:p>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Animal mortalities</a:t>
          </a:r>
        </a:p>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Compostable products</a:t>
          </a:r>
        </a:p>
      </dsp:txBody>
      <dsp:txXfrm>
        <a:off x="4048505" y="610886"/>
        <a:ext cx="1774366" cy="3467792"/>
      </dsp:txXfrm>
    </dsp:sp>
    <dsp:sp modelId="{8F34055F-065A-4495-ACDD-08F9D75F0B9E}">
      <dsp:nvSpPr>
        <dsp:cNvPr id="0" name=""/>
        <dsp:cNvSpPr/>
      </dsp:nvSpPr>
      <dsp:spPr>
        <a:xfrm>
          <a:off x="6071282" y="121286"/>
          <a:ext cx="1774366" cy="489600"/>
        </a:xfrm>
        <a:prstGeom prst="rect">
          <a:avLst/>
        </a:prstGeom>
        <a:gradFill flip="none" rotWithShape="0">
          <a:gsLst>
            <a:gs pos="0">
              <a:sysClr val="window" lastClr="FFFFFF">
                <a:lumMod val="65000"/>
                <a:shade val="30000"/>
                <a:satMod val="115000"/>
              </a:sysClr>
            </a:gs>
            <a:gs pos="50000">
              <a:sysClr val="window" lastClr="FFFFFF">
                <a:lumMod val="65000"/>
                <a:shade val="67500"/>
                <a:satMod val="115000"/>
              </a:sysClr>
            </a:gs>
            <a:gs pos="100000">
              <a:sysClr val="window" lastClr="FFFFFF">
                <a:lumMod val="65000"/>
                <a:shade val="100000"/>
                <a:satMod val="115000"/>
              </a:sysClr>
            </a:gs>
          </a:gsLst>
          <a:lin ang="16200000" scaled="1"/>
          <a:tileRect/>
        </a:gradFill>
        <a:ln w="9525" cap="flat" cmpd="sng" algn="ctr">
          <a:solidFill>
            <a:sysClr val="window" lastClr="FFFFFF">
              <a:lumMod val="65000"/>
            </a:sys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solidFill>
                <a:sysClr val="window" lastClr="FFFFFF"/>
              </a:solidFill>
              <a:latin typeface="Calibri"/>
              <a:ea typeface="+mn-ea"/>
              <a:cs typeface="+mn-cs"/>
            </a:rPr>
            <a:t>Type 3</a:t>
          </a:r>
        </a:p>
      </dsp:txBody>
      <dsp:txXfrm>
        <a:off x="6071282" y="121286"/>
        <a:ext cx="1774366" cy="489600"/>
      </dsp:txXfrm>
    </dsp:sp>
    <dsp:sp modelId="{F6FB04E3-6737-428A-844D-982411555888}">
      <dsp:nvSpPr>
        <dsp:cNvPr id="0" name=""/>
        <dsp:cNvSpPr/>
      </dsp:nvSpPr>
      <dsp:spPr>
        <a:xfrm>
          <a:off x="6071282" y="610886"/>
          <a:ext cx="1774366" cy="3467792"/>
        </a:xfrm>
        <a:prstGeom prst="rect">
          <a:avLst/>
        </a:prstGeo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Sewage Sludge or </a:t>
          </a:r>
          <a:r>
            <a:rPr lang="en-US" sz="1700" kern="1200" dirty="0" err="1">
              <a:solidFill>
                <a:sysClr val="windowText" lastClr="000000">
                  <a:hueOff val="0"/>
                  <a:satOff val="0"/>
                  <a:lumOff val="0"/>
                  <a:alphaOff val="0"/>
                </a:sysClr>
              </a:solidFill>
              <a:latin typeface="Calibri"/>
              <a:ea typeface="+mn-ea"/>
              <a:cs typeface="+mn-cs"/>
            </a:rPr>
            <a:t>Biosolids</a:t>
          </a:r>
          <a:endParaRPr lang="en-US" sz="1700" kern="1200" dirty="0">
            <a:solidFill>
              <a:sysClr val="windowText" lastClr="000000">
                <a:hueOff val="0"/>
                <a:satOff val="0"/>
                <a:lumOff val="0"/>
                <a:alphaOff val="0"/>
              </a:sysClr>
            </a:solidFill>
            <a:latin typeface="Calibri"/>
            <a:ea typeface="+mn-ea"/>
            <a:cs typeface="+mn-cs"/>
          </a:endParaRPr>
        </a:p>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Used diapers</a:t>
          </a:r>
        </a:p>
        <a:p>
          <a:pPr marL="171450" lvl="1" indent="-171450" algn="l" defTabSz="755650">
            <a:lnSpc>
              <a:spcPct val="90000"/>
            </a:lnSpc>
            <a:spcBef>
              <a:spcPct val="0"/>
            </a:spcBef>
            <a:spcAft>
              <a:spcPts val="600"/>
            </a:spcAft>
            <a:buChar char="•"/>
          </a:pPr>
          <a:r>
            <a:rPr lang="en-US" sz="1700" kern="1200" dirty="0">
              <a:solidFill>
                <a:sysClr val="windowText" lastClr="000000">
                  <a:hueOff val="0"/>
                  <a:satOff val="0"/>
                  <a:lumOff val="0"/>
                  <a:alphaOff val="0"/>
                </a:sysClr>
              </a:solidFill>
              <a:latin typeface="Calibri"/>
              <a:ea typeface="+mn-ea"/>
              <a:cs typeface="+mn-cs"/>
            </a:rPr>
            <a:t>Mixed municipal solid waste (MSW)</a:t>
          </a:r>
        </a:p>
      </dsp:txBody>
      <dsp:txXfrm>
        <a:off x="6071282" y="610886"/>
        <a:ext cx="1774366" cy="34677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6F33F9-0407-449F-A281-A264A0EDEEAA}">
      <dsp:nvSpPr>
        <dsp:cNvPr id="0" name=""/>
        <dsp:cNvSpPr/>
      </dsp:nvSpPr>
      <dsp:spPr>
        <a:xfrm>
          <a:off x="0" y="39784"/>
          <a:ext cx="1560909" cy="696715"/>
        </a:xfrm>
        <a:prstGeom prst="rect">
          <a:avLst/>
        </a:prstGeom>
        <a:gradFill flip="none" rotWithShape="0">
          <a:gsLst>
            <a:gs pos="0">
              <a:sysClr val="window" lastClr="FFFFFF">
                <a:lumMod val="65000"/>
                <a:shade val="30000"/>
                <a:satMod val="115000"/>
              </a:sysClr>
            </a:gs>
            <a:gs pos="50000">
              <a:sysClr val="window" lastClr="FFFFFF">
                <a:lumMod val="65000"/>
                <a:shade val="67500"/>
                <a:satMod val="115000"/>
              </a:sysClr>
            </a:gs>
            <a:gs pos="100000">
              <a:sysClr val="window" lastClr="FFFFFF">
                <a:lumMod val="65000"/>
                <a:shade val="100000"/>
                <a:satMod val="115000"/>
              </a:sysClr>
            </a:gs>
          </a:gsLst>
          <a:lin ang="16200000" scaled="1"/>
          <a:tileRect/>
        </a:gradFill>
        <a:ln w="9525" cap="flat" cmpd="sng" algn="ctr">
          <a:solidFill>
            <a:sysClr val="window" lastClr="FFFFFF">
              <a:lumMod val="65000"/>
            </a:sys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 lastClr="FFFFFF"/>
              </a:solidFill>
              <a:latin typeface="Calibri"/>
              <a:ea typeface="+mn-ea"/>
              <a:cs typeface="+mn-cs"/>
            </a:rPr>
            <a:t>NWW Recycling Facility</a:t>
          </a:r>
        </a:p>
      </dsp:txBody>
      <dsp:txXfrm>
        <a:off x="0" y="39784"/>
        <a:ext cx="1560909" cy="696715"/>
      </dsp:txXfrm>
    </dsp:sp>
    <dsp:sp modelId="{C21CC37E-BAD6-4798-BA72-725565324E5C}">
      <dsp:nvSpPr>
        <dsp:cNvPr id="0" name=""/>
        <dsp:cNvSpPr/>
      </dsp:nvSpPr>
      <dsp:spPr>
        <a:xfrm>
          <a:off x="8145" y="657121"/>
          <a:ext cx="1560909" cy="2196000"/>
        </a:xfrm>
        <a:prstGeom prst="rect">
          <a:avLst/>
        </a:prstGeo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ts val="600"/>
            </a:spcAft>
            <a:buChar char="•"/>
          </a:pPr>
          <a:r>
            <a:rPr lang="en-US" sz="1600" kern="1200" dirty="0">
              <a:solidFill>
                <a:sysClr val="windowText" lastClr="000000">
                  <a:hueOff val="0"/>
                  <a:satOff val="0"/>
                  <a:lumOff val="0"/>
                  <a:alphaOff val="0"/>
                </a:sysClr>
              </a:solidFill>
              <a:latin typeface="Calibri"/>
              <a:ea typeface="+mn-ea"/>
              <a:cs typeface="+mn-cs"/>
            </a:rPr>
            <a:t>Accepts </a:t>
          </a:r>
          <a:r>
            <a:rPr lang="en-US" sz="1600" i="1" kern="1200" dirty="0">
              <a:solidFill>
                <a:sysClr val="windowText" lastClr="000000">
                  <a:hueOff val="0"/>
                  <a:satOff val="0"/>
                  <a:lumOff val="0"/>
                  <a:alphaOff val="0"/>
                </a:sysClr>
              </a:solidFill>
              <a:latin typeface="Calibri"/>
              <a:ea typeface="+mn-ea"/>
              <a:cs typeface="+mn-cs"/>
            </a:rPr>
            <a:t>only</a:t>
          </a:r>
          <a:r>
            <a:rPr lang="en-US" sz="1600" i="0" kern="1200" dirty="0">
              <a:solidFill>
                <a:sysClr val="windowText" lastClr="000000">
                  <a:hueOff val="0"/>
                  <a:satOff val="0"/>
                  <a:lumOff val="0"/>
                  <a:alphaOff val="0"/>
                </a:sysClr>
              </a:solidFill>
              <a:latin typeface="Calibri"/>
              <a:ea typeface="+mn-ea"/>
              <a:cs typeface="+mn-cs"/>
            </a:rPr>
            <a:t> natural wood waste</a:t>
          </a:r>
          <a:endParaRPr lang="en-US" sz="1600" kern="1200" dirty="0">
            <a:solidFill>
              <a:sysClr val="windowText" lastClr="000000">
                <a:hueOff val="0"/>
                <a:satOff val="0"/>
                <a:lumOff val="0"/>
                <a:alphaOff val="0"/>
              </a:sysClr>
            </a:solidFill>
            <a:latin typeface="Calibri"/>
            <a:ea typeface="+mn-ea"/>
            <a:cs typeface="+mn-cs"/>
          </a:endParaRPr>
        </a:p>
      </dsp:txBody>
      <dsp:txXfrm>
        <a:off x="8145" y="657121"/>
        <a:ext cx="1560909" cy="2196000"/>
      </dsp:txXfrm>
    </dsp:sp>
    <dsp:sp modelId="{110F4B10-E38F-41DE-B2FA-470FC88A3CCE}">
      <dsp:nvSpPr>
        <dsp:cNvPr id="0" name=""/>
        <dsp:cNvSpPr/>
      </dsp:nvSpPr>
      <dsp:spPr>
        <a:xfrm>
          <a:off x="1783508" y="37618"/>
          <a:ext cx="1560909" cy="624363"/>
        </a:xfrm>
        <a:prstGeom prst="rect">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 lastClr="FFFFFF"/>
              </a:solidFill>
              <a:latin typeface="Calibri"/>
              <a:ea typeface="+mn-ea"/>
              <a:cs typeface="+mn-cs"/>
            </a:rPr>
            <a:t>Tier 1 </a:t>
          </a:r>
        </a:p>
      </dsp:txBody>
      <dsp:txXfrm>
        <a:off x="1783508" y="37618"/>
        <a:ext cx="1560909" cy="624363"/>
      </dsp:txXfrm>
    </dsp:sp>
    <dsp:sp modelId="{B62A9E9E-C068-44EF-8A8B-125BEFE51BFC}">
      <dsp:nvSpPr>
        <dsp:cNvPr id="0" name=""/>
        <dsp:cNvSpPr/>
      </dsp:nvSpPr>
      <dsp:spPr>
        <a:xfrm>
          <a:off x="1787582" y="639033"/>
          <a:ext cx="1560909" cy="2196000"/>
        </a:xfrm>
        <a:prstGeom prst="rect">
          <a:avLst/>
        </a:prstGeo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ts val="600"/>
            </a:spcAft>
            <a:buChar char="•"/>
          </a:pPr>
          <a:r>
            <a:rPr lang="en-US" sz="1600" kern="1200" dirty="0">
              <a:solidFill>
                <a:sysClr val="windowText" lastClr="000000">
                  <a:hueOff val="0"/>
                  <a:satOff val="0"/>
                  <a:lumOff val="0"/>
                  <a:alphaOff val="0"/>
                </a:sysClr>
              </a:solidFill>
              <a:latin typeface="Calibri"/>
              <a:ea typeface="+mn-ea"/>
              <a:cs typeface="+mn-cs"/>
            </a:rPr>
            <a:t>Accepts only Type 1 </a:t>
          </a:r>
          <a:r>
            <a:rPr lang="en-US" sz="1600" kern="1200" dirty="0" err="1">
              <a:solidFill>
                <a:sysClr val="windowText" lastClr="000000">
                  <a:hueOff val="0"/>
                  <a:satOff val="0"/>
                  <a:lumOff val="0"/>
                  <a:alphaOff val="0"/>
                </a:sysClr>
              </a:solidFill>
              <a:latin typeface="Calibri"/>
              <a:ea typeface="+mn-ea"/>
              <a:cs typeface="+mn-cs"/>
            </a:rPr>
            <a:t>feedstocks</a:t>
          </a:r>
          <a:endParaRPr lang="en-US" sz="1600" kern="1200" dirty="0">
            <a:solidFill>
              <a:sysClr val="windowText" lastClr="000000">
                <a:hueOff val="0"/>
                <a:satOff val="0"/>
                <a:lumOff val="0"/>
                <a:alphaOff val="0"/>
              </a:sysClr>
            </a:solidFill>
            <a:latin typeface="Calibri"/>
            <a:ea typeface="+mn-ea"/>
            <a:cs typeface="+mn-cs"/>
          </a:endParaRPr>
        </a:p>
      </dsp:txBody>
      <dsp:txXfrm>
        <a:off x="1787582" y="639033"/>
        <a:ext cx="1560909" cy="2196000"/>
      </dsp:txXfrm>
    </dsp:sp>
    <dsp:sp modelId="{DCBBEAED-7DC4-407B-99BF-4697CC268568}">
      <dsp:nvSpPr>
        <dsp:cNvPr id="0" name=""/>
        <dsp:cNvSpPr/>
      </dsp:nvSpPr>
      <dsp:spPr>
        <a:xfrm>
          <a:off x="3562945" y="37618"/>
          <a:ext cx="1560909" cy="624363"/>
        </a:xfrm>
        <a:prstGeom prst="rect">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 lastClr="FFFFFF"/>
              </a:solidFill>
              <a:latin typeface="Calibri"/>
              <a:ea typeface="+mn-ea"/>
              <a:cs typeface="+mn-cs"/>
            </a:rPr>
            <a:t>Tier 2 - Small</a:t>
          </a:r>
        </a:p>
      </dsp:txBody>
      <dsp:txXfrm>
        <a:off x="3562945" y="37618"/>
        <a:ext cx="1560909" cy="624363"/>
      </dsp:txXfrm>
    </dsp:sp>
    <dsp:sp modelId="{03988976-25F5-4CF0-82D0-7F4C67F010BD}">
      <dsp:nvSpPr>
        <dsp:cNvPr id="0" name=""/>
        <dsp:cNvSpPr/>
      </dsp:nvSpPr>
      <dsp:spPr>
        <a:xfrm>
          <a:off x="3567019" y="639033"/>
          <a:ext cx="1560909" cy="2196000"/>
        </a:xfrm>
        <a:prstGeom prst="rect">
          <a:avLst/>
        </a:prstGeo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ts val="600"/>
            </a:spcAft>
            <a:buChar char="•"/>
          </a:pPr>
          <a:r>
            <a:rPr lang="en-US" sz="1600" kern="1200" dirty="0">
              <a:solidFill>
                <a:sysClr val="windowText" lastClr="000000">
                  <a:hueOff val="0"/>
                  <a:satOff val="0"/>
                  <a:lumOff val="0"/>
                  <a:alphaOff val="0"/>
                </a:sysClr>
              </a:solidFill>
              <a:latin typeface="Calibri"/>
              <a:ea typeface="+mn-ea"/>
              <a:cs typeface="+mn-cs"/>
            </a:rPr>
            <a:t>Type 1 and Type 2 </a:t>
          </a:r>
          <a:r>
            <a:rPr lang="en-US" sz="1600" kern="1200" dirty="0" err="1">
              <a:solidFill>
                <a:sysClr val="windowText" lastClr="000000">
                  <a:hueOff val="0"/>
                  <a:satOff val="0"/>
                  <a:lumOff val="0"/>
                  <a:alphaOff val="0"/>
                </a:sysClr>
              </a:solidFill>
              <a:latin typeface="Calibri"/>
              <a:ea typeface="+mn-ea"/>
              <a:cs typeface="+mn-cs"/>
            </a:rPr>
            <a:t>feedstocks</a:t>
          </a:r>
          <a:endParaRPr lang="en-US" sz="1600" kern="1200" dirty="0">
            <a:solidFill>
              <a:sysClr val="windowText" lastClr="000000">
                <a:hueOff val="0"/>
                <a:satOff val="0"/>
                <a:lumOff val="0"/>
                <a:alphaOff val="0"/>
              </a:sysClr>
            </a:solidFill>
            <a:latin typeface="Calibri"/>
            <a:ea typeface="+mn-ea"/>
            <a:cs typeface="+mn-cs"/>
          </a:endParaRPr>
        </a:p>
        <a:p>
          <a:pPr marL="171450" lvl="1" indent="-171450" algn="l" defTabSz="711200">
            <a:lnSpc>
              <a:spcPct val="90000"/>
            </a:lnSpc>
            <a:spcBef>
              <a:spcPct val="0"/>
            </a:spcBef>
            <a:spcAft>
              <a:spcPts val="600"/>
            </a:spcAft>
            <a:buChar char="•"/>
          </a:pPr>
          <a:r>
            <a:rPr lang="en-US" sz="1600" kern="1200" dirty="0">
              <a:solidFill>
                <a:sysClr val="windowText" lastClr="000000">
                  <a:hueOff val="0"/>
                  <a:satOff val="0"/>
                  <a:lumOff val="0"/>
                  <a:alphaOff val="0"/>
                </a:sysClr>
              </a:solidFill>
              <a:latin typeface="Calibri"/>
              <a:ea typeface="+mn-ea"/>
              <a:cs typeface="+mn-cs"/>
            </a:rPr>
            <a:t>Produces </a:t>
          </a:r>
          <a:r>
            <a:rPr lang="en-US" sz="1600" kern="1200" dirty="0">
              <a:solidFill>
                <a:sysClr val="windowText" lastClr="000000">
                  <a:hueOff val="0"/>
                  <a:satOff val="0"/>
                  <a:lumOff val="0"/>
                  <a:alphaOff val="0"/>
                </a:sysClr>
              </a:solidFill>
              <a:latin typeface="Calibri"/>
              <a:ea typeface="+mn-ea"/>
              <a:cs typeface="Times New Roman"/>
            </a:rPr>
            <a:t>≤ 10,000 cubic yards of compost per year</a:t>
          </a:r>
          <a:endParaRPr lang="en-US" sz="1600" kern="1200" dirty="0">
            <a:solidFill>
              <a:sysClr val="windowText" lastClr="000000">
                <a:hueOff val="0"/>
                <a:satOff val="0"/>
                <a:lumOff val="0"/>
                <a:alphaOff val="0"/>
              </a:sysClr>
            </a:solidFill>
            <a:latin typeface="Calibri"/>
            <a:ea typeface="+mn-ea"/>
            <a:cs typeface="+mn-cs"/>
          </a:endParaRPr>
        </a:p>
      </dsp:txBody>
      <dsp:txXfrm>
        <a:off x="3567019" y="639033"/>
        <a:ext cx="1560909" cy="2196000"/>
      </dsp:txXfrm>
    </dsp:sp>
    <dsp:sp modelId="{76E5E1FF-EF87-44C3-966F-686734D2E38B}">
      <dsp:nvSpPr>
        <dsp:cNvPr id="0" name=""/>
        <dsp:cNvSpPr/>
      </dsp:nvSpPr>
      <dsp:spPr>
        <a:xfrm>
          <a:off x="5342381" y="37618"/>
          <a:ext cx="1560909" cy="624363"/>
        </a:xfrm>
        <a:prstGeom prst="rect">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w="9525" cap="flat" cmpd="sng" algn="ctr">
          <a:solidFill>
            <a:srgbClr val="4F81BD">
              <a:hueOff val="0"/>
              <a:satOff val="0"/>
              <a:lumOff val="0"/>
              <a:alphaOff val="0"/>
            </a:srgb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solidFill>
                <a:sysClr val="window" lastClr="FFFFFF"/>
              </a:solidFill>
              <a:latin typeface="Calibri"/>
              <a:ea typeface="+mn-ea"/>
              <a:cs typeface="+mn-cs"/>
            </a:rPr>
            <a:t>Tier 2 - Large</a:t>
          </a:r>
        </a:p>
      </dsp:txBody>
      <dsp:txXfrm>
        <a:off x="5342381" y="37618"/>
        <a:ext cx="1560909" cy="624363"/>
      </dsp:txXfrm>
    </dsp:sp>
    <dsp:sp modelId="{59C9084B-CDE0-447A-A64F-13E0FD68913A}">
      <dsp:nvSpPr>
        <dsp:cNvPr id="0" name=""/>
        <dsp:cNvSpPr/>
      </dsp:nvSpPr>
      <dsp:spPr>
        <a:xfrm>
          <a:off x="5346455" y="639033"/>
          <a:ext cx="1560909" cy="2196000"/>
        </a:xfrm>
        <a:prstGeom prst="rect">
          <a:avLst/>
        </a:prstGeom>
        <a:solidFill>
          <a:srgbClr val="4F81BD">
            <a:alpha val="90000"/>
            <a:tint val="40000"/>
            <a:hueOff val="0"/>
            <a:satOff val="0"/>
            <a:lumOff val="0"/>
            <a:alphaOff val="0"/>
          </a:srgb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ts val="600"/>
            </a:spcAft>
            <a:buChar char="•"/>
          </a:pPr>
          <a:r>
            <a:rPr lang="en-US" sz="1600" kern="1200" dirty="0">
              <a:solidFill>
                <a:sysClr val="windowText" lastClr="000000">
                  <a:hueOff val="0"/>
                  <a:satOff val="0"/>
                  <a:lumOff val="0"/>
                  <a:alphaOff val="0"/>
                </a:sysClr>
              </a:solidFill>
              <a:latin typeface="Calibri"/>
              <a:ea typeface="+mn-ea"/>
              <a:cs typeface="+mn-cs"/>
            </a:rPr>
            <a:t>Type 1 and Type 2 </a:t>
          </a:r>
          <a:r>
            <a:rPr lang="en-US" sz="1600" kern="1200" dirty="0" err="1">
              <a:solidFill>
                <a:sysClr val="windowText" lastClr="000000">
                  <a:hueOff val="0"/>
                  <a:satOff val="0"/>
                  <a:lumOff val="0"/>
                  <a:alphaOff val="0"/>
                </a:sysClr>
              </a:solidFill>
              <a:latin typeface="Calibri"/>
              <a:ea typeface="+mn-ea"/>
              <a:cs typeface="+mn-cs"/>
            </a:rPr>
            <a:t>feedstocks</a:t>
          </a:r>
          <a:endParaRPr lang="en-US" sz="1600" kern="1200" dirty="0">
            <a:solidFill>
              <a:sysClr val="windowText" lastClr="000000">
                <a:hueOff val="0"/>
                <a:satOff val="0"/>
                <a:lumOff val="0"/>
                <a:alphaOff val="0"/>
              </a:sysClr>
            </a:solidFill>
            <a:latin typeface="Calibri"/>
            <a:ea typeface="+mn-ea"/>
            <a:cs typeface="+mn-cs"/>
          </a:endParaRPr>
        </a:p>
        <a:p>
          <a:pPr marL="171450" lvl="1" indent="-171450" algn="l" defTabSz="711200">
            <a:lnSpc>
              <a:spcPct val="90000"/>
            </a:lnSpc>
            <a:spcBef>
              <a:spcPct val="0"/>
            </a:spcBef>
            <a:spcAft>
              <a:spcPts val="600"/>
            </a:spcAft>
            <a:buChar char="•"/>
          </a:pPr>
          <a:r>
            <a:rPr lang="en-US" sz="1600" kern="1200" dirty="0">
              <a:solidFill>
                <a:sysClr val="windowText" lastClr="000000">
                  <a:hueOff val="0"/>
                  <a:satOff val="0"/>
                  <a:lumOff val="0"/>
                  <a:alphaOff val="0"/>
                </a:sysClr>
              </a:solidFill>
              <a:latin typeface="Calibri"/>
              <a:ea typeface="+mn-ea"/>
              <a:cs typeface="+mn-cs"/>
            </a:rPr>
            <a:t>Produces &gt; 10,000 cubic yards of compost per year</a:t>
          </a:r>
        </a:p>
      </dsp:txBody>
      <dsp:txXfrm>
        <a:off x="5346455" y="639033"/>
        <a:ext cx="1560909" cy="2196000"/>
      </dsp:txXfrm>
    </dsp:sp>
    <dsp:sp modelId="{8F34055F-065A-4495-ACDD-08F9D75F0B9E}">
      <dsp:nvSpPr>
        <dsp:cNvPr id="0" name=""/>
        <dsp:cNvSpPr/>
      </dsp:nvSpPr>
      <dsp:spPr>
        <a:xfrm>
          <a:off x="7121818" y="37618"/>
          <a:ext cx="1560909" cy="624363"/>
        </a:xfrm>
        <a:prstGeom prst="rect">
          <a:avLst/>
        </a:prstGeom>
        <a:gradFill flip="none" rotWithShape="0">
          <a:gsLst>
            <a:gs pos="0">
              <a:sysClr val="window" lastClr="FFFFFF">
                <a:lumMod val="65000"/>
                <a:shade val="30000"/>
                <a:satMod val="115000"/>
              </a:sysClr>
            </a:gs>
            <a:gs pos="50000">
              <a:sysClr val="window" lastClr="FFFFFF">
                <a:lumMod val="65000"/>
                <a:shade val="67500"/>
                <a:satMod val="115000"/>
              </a:sysClr>
            </a:gs>
            <a:gs pos="100000">
              <a:sysClr val="window" lastClr="FFFFFF">
                <a:lumMod val="65000"/>
                <a:shade val="100000"/>
                <a:satMod val="115000"/>
              </a:sysClr>
            </a:gs>
          </a:gsLst>
          <a:lin ang="16200000" scaled="1"/>
          <a:tileRect/>
        </a:gradFill>
        <a:ln w="9525" cap="flat" cmpd="sng" algn="ctr">
          <a:solidFill>
            <a:sysClr val="window" lastClr="FFFFFF">
              <a:lumMod val="65000"/>
            </a:sysClr>
          </a:solidFill>
          <a:prstDash val="solid"/>
        </a:ln>
        <a:effectLst>
          <a:outerShdw blurRad="40000" dist="23000" dir="5400000" rotWithShape="0">
            <a:srgbClr val="000000">
              <a:alpha val="35000"/>
            </a:srgbClr>
          </a:outerShdw>
        </a:effectLst>
        <a:scene3d>
          <a:camera prst="orthographicFront" fov="0">
            <a:rot lat="0" lon="0" rev="0"/>
          </a:camera>
          <a:lightRig rig="threePt" dir="t">
            <a:rot lat="0" lon="0" rev="0"/>
          </a:lightRig>
        </a:scene3d>
        <a:sp3d contourW="9525" prstMaterial="matte">
          <a:bevelT w="0" h="0"/>
          <a:contourClr>
            <a:scrgbClr r="0" g="0" b="0">
              <a:shade val="70000"/>
              <a:satMod val="105000"/>
            </a:scrgbClr>
          </a:contourClr>
        </a:sp3d>
      </dsp:spPr>
      <dsp:style>
        <a:lnRef idx="1">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solidFill>
                <a:sysClr val="window" lastClr="FFFFFF"/>
              </a:solidFill>
              <a:latin typeface="Calibri"/>
              <a:ea typeface="+mn-ea"/>
              <a:cs typeface="+mn-cs"/>
            </a:rPr>
            <a:t>Tier 3</a:t>
          </a:r>
        </a:p>
      </dsp:txBody>
      <dsp:txXfrm>
        <a:off x="7121818" y="37618"/>
        <a:ext cx="1560909" cy="624363"/>
      </dsp:txXfrm>
    </dsp:sp>
    <dsp:sp modelId="{F6FB04E3-6737-428A-844D-982411555888}">
      <dsp:nvSpPr>
        <dsp:cNvPr id="0" name=""/>
        <dsp:cNvSpPr/>
      </dsp:nvSpPr>
      <dsp:spPr>
        <a:xfrm>
          <a:off x="7125890" y="639033"/>
          <a:ext cx="1560909" cy="2196000"/>
        </a:xfrm>
        <a:prstGeom prst="rect">
          <a:avLst/>
        </a:prstGeom>
        <a:solidFill>
          <a:sysClr val="window" lastClr="FFFFFF">
            <a:lumMod val="75000"/>
            <a:alpha val="90000"/>
          </a:sysClr>
        </a:solidFill>
        <a:ln w="9525" cap="flat" cmpd="sng" algn="ctr">
          <a:solidFill>
            <a:srgbClr val="4F81BD">
              <a:alpha val="90000"/>
              <a:tint val="40000"/>
              <a:hueOff val="0"/>
              <a:satOff val="0"/>
              <a:lumOff val="0"/>
              <a:alphaOff val="0"/>
            </a:srgb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ts val="600"/>
            </a:spcAft>
            <a:buChar char="•"/>
          </a:pPr>
          <a:r>
            <a:rPr lang="en-US" sz="1600" kern="1200" dirty="0">
              <a:solidFill>
                <a:sysClr val="windowText" lastClr="000000">
                  <a:hueOff val="0"/>
                  <a:satOff val="0"/>
                  <a:lumOff val="0"/>
                  <a:alphaOff val="0"/>
                </a:sysClr>
              </a:solidFill>
              <a:latin typeface="Calibri"/>
              <a:ea typeface="+mn-ea"/>
              <a:cs typeface="+mn-cs"/>
            </a:rPr>
            <a:t>Accepts Type 3 </a:t>
          </a:r>
          <a:r>
            <a:rPr lang="en-US" sz="1600" kern="1200" dirty="0" err="1">
              <a:solidFill>
                <a:sysClr val="windowText" lastClr="000000">
                  <a:hueOff val="0"/>
                  <a:satOff val="0"/>
                  <a:lumOff val="0"/>
                  <a:alphaOff val="0"/>
                </a:sysClr>
              </a:solidFill>
              <a:latin typeface="Calibri"/>
              <a:ea typeface="+mn-ea"/>
              <a:cs typeface="+mn-cs"/>
            </a:rPr>
            <a:t>feedstocks</a:t>
          </a:r>
          <a:r>
            <a:rPr lang="en-US" sz="1600" kern="1200" dirty="0">
              <a:solidFill>
                <a:sysClr val="windowText" lastClr="000000">
                  <a:hueOff val="0"/>
                  <a:satOff val="0"/>
                  <a:lumOff val="0"/>
                  <a:alphaOff val="0"/>
                </a:sysClr>
              </a:solidFill>
              <a:latin typeface="Calibri"/>
              <a:ea typeface="+mn-ea"/>
              <a:cs typeface="+mn-cs"/>
            </a:rPr>
            <a:t> (regardless of whether other feedstock  types are also composted)</a:t>
          </a:r>
        </a:p>
      </dsp:txBody>
      <dsp:txXfrm>
        <a:off x="7125890" y="639033"/>
        <a:ext cx="1560909" cy="219600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E55FA14-ABD8-0843-9356-7A43C0045088}" type="datetimeFigureOut">
              <a:rPr lang="en-US" smtClean="0"/>
              <a:pPr/>
              <a:t>1/17/2018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E24B7B7-12ED-EA4A-9E17-1BFA3A128800}" type="slidenum">
              <a:rPr lang="en-US" smtClean="0"/>
              <a:pPr/>
              <a:t>‹#›</a:t>
            </a:fld>
            <a:endParaRPr lang="en-US"/>
          </a:p>
        </p:txBody>
      </p:sp>
    </p:spTree>
    <p:extLst>
      <p:ext uri="{BB962C8B-B14F-4D97-AF65-F5344CB8AC3E}">
        <p14:creationId xmlns:p14="http://schemas.microsoft.com/office/powerpoint/2010/main" val="246286165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D13790D-AF5D-874F-8141-8F379C3C1031}" type="datetimeFigureOut">
              <a:rPr lang="en-US" smtClean="0"/>
              <a:pPr/>
              <a:t>1/17/2018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EBC8A47-37B7-4548-86D3-522F912F550F}" type="slidenum">
              <a:rPr lang="en-US" smtClean="0"/>
              <a:pPr/>
              <a:t>‹#›</a:t>
            </a:fld>
            <a:endParaRPr lang="en-US"/>
          </a:p>
        </p:txBody>
      </p:sp>
    </p:spTree>
    <p:extLst>
      <p:ext uri="{BB962C8B-B14F-4D97-AF65-F5344CB8AC3E}">
        <p14:creationId xmlns:p14="http://schemas.microsoft.com/office/powerpoint/2010/main" val="559453068"/>
      </p:ext>
    </p:extLst>
  </p:cSld>
  <p:clrMap bg1="lt1" tx1="dk1" bg2="lt2" tx2="dk2" accent1="accent1" accent2="accent2" accent3="accent3" accent4="accent4" accent5="accent5" accent6="accent6" hlink="hlink" folHlink="folHlink"/>
  <p:hf sldNum="0"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Clarifies that composting is allowed as an accessory use if no MDE permit is required</a:t>
            </a:r>
          </a:p>
          <a:p>
            <a:endParaRPr lang="en-US" dirty="0"/>
          </a:p>
          <a:p>
            <a:r>
              <a:rPr lang="en-US" dirty="0"/>
              <a:t>Adds definitions for NWW recycling to differentiate it from a facility and horticultural nursery which is a new term introduced through this legislation </a:t>
            </a:r>
          </a:p>
        </p:txBody>
      </p:sp>
    </p:spTree>
    <p:extLst>
      <p:ext uri="{BB962C8B-B14F-4D97-AF65-F5344CB8AC3E}">
        <p14:creationId xmlns:p14="http://schemas.microsoft.com/office/powerpoint/2010/main" val="3547913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amendments are the same as ZRA 180 and amend the accessory use sections in RC, RR and County </a:t>
            </a:r>
            <a:r>
              <a:rPr lang="en-US" dirty="0" err="1"/>
              <a:t>pres</a:t>
            </a:r>
            <a:r>
              <a:rPr lang="en-US" dirty="0"/>
              <a:t> easement to….</a:t>
            </a:r>
          </a:p>
          <a:p>
            <a:endParaRPr lang="en-US" dirty="0"/>
          </a:p>
          <a:p>
            <a:r>
              <a:rPr lang="en-US" dirty="0"/>
              <a:t>However, there is one change for the CU section of 106.0 which pertains to county preservation easements. The term tree farm was replaced with horticultural nursery for NWWRF allowed on Ag Pres</a:t>
            </a:r>
          </a:p>
        </p:txBody>
      </p:sp>
    </p:spTree>
    <p:extLst>
      <p:ext uri="{BB962C8B-B14F-4D97-AF65-F5344CB8AC3E}">
        <p14:creationId xmlns:p14="http://schemas.microsoft.com/office/powerpoint/2010/main" val="3436445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correction to appendix A</a:t>
            </a:r>
          </a:p>
          <a:p>
            <a:endParaRPr lang="en-US" dirty="0"/>
          </a:p>
          <a:p>
            <a:r>
              <a:rPr lang="en-US" dirty="0"/>
              <a:t>The difference is that ZRA 183 proposes to allow Tier I and Tier II Small composting facilities in M-1 only as conditional uses and rather than by-right in ZRA 180.  Tier II would not be allowed in M-1 at all.</a:t>
            </a:r>
          </a:p>
          <a:p>
            <a:endParaRPr lang="en-US" dirty="0"/>
          </a:p>
          <a:p>
            <a:r>
              <a:rPr lang="en-US" dirty="0"/>
              <a:t>For M-2 ZRA 180 proposed to allow composting facilities by right.  ZRA 183 only allows by right if they don’t abut residential- otherwise a CU</a:t>
            </a:r>
          </a:p>
        </p:txBody>
      </p:sp>
    </p:spTree>
    <p:extLst>
      <p:ext uri="{BB962C8B-B14F-4D97-AF65-F5344CB8AC3E}">
        <p14:creationId xmlns:p14="http://schemas.microsoft.com/office/powerpoint/2010/main" val="34067699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sz="1200" dirty="0">
                <a:solidFill>
                  <a:srgbClr val="546D7A"/>
                </a:solidFill>
              </a:rPr>
              <a:t>This more of a technical correction to avoid conflicts with other code sections </a:t>
            </a:r>
          </a:p>
          <a:p>
            <a:endParaRPr lang="en-US" dirty="0"/>
          </a:p>
        </p:txBody>
      </p:sp>
    </p:spTree>
    <p:extLst>
      <p:ext uri="{BB962C8B-B14F-4D97-AF65-F5344CB8AC3E}">
        <p14:creationId xmlns:p14="http://schemas.microsoft.com/office/powerpoint/2010/main" val="1739896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1200" dirty="0"/>
          </a:p>
          <a:p>
            <a:r>
              <a:rPr lang="en-US" sz="1200" dirty="0"/>
              <a:t>A Special Farm Permit allows some oversight for facilities under 3 acres that don’t qualify for an MDE permit, yet primarily support a farming operation.</a:t>
            </a:r>
          </a:p>
          <a:p>
            <a:endParaRPr lang="en-US" sz="1200" dirty="0"/>
          </a:p>
          <a:p>
            <a:pPr marL="0" indent="0">
              <a:buNone/>
            </a:pPr>
            <a:endParaRPr lang="en-US" sz="1200" dirty="0"/>
          </a:p>
          <a:p>
            <a:r>
              <a:rPr lang="en-US" sz="1200" dirty="0"/>
              <a:t>This allows for farms (only farms) to sell some finished compost with limitations </a:t>
            </a:r>
          </a:p>
          <a:p>
            <a:endParaRPr lang="en-US" sz="1200" dirty="0"/>
          </a:p>
          <a:p>
            <a:r>
              <a:rPr lang="en-US" sz="1200" dirty="0"/>
              <a:t>This section was amended in ZRA 183 to:</a:t>
            </a:r>
          </a:p>
          <a:p>
            <a:endParaRPr lang="en-US" sz="1200" dirty="0"/>
          </a:p>
          <a:p>
            <a:r>
              <a:rPr lang="en-US" sz="1200" dirty="0"/>
              <a:t>Replace the limitation of types of vehicles (was prohibition on commercial vehicles) with limitation on yearly sales – DPZ noted in staff report this is more difficult to enforce</a:t>
            </a:r>
          </a:p>
          <a:p>
            <a:endParaRPr lang="en-US" sz="1200" dirty="0"/>
          </a:p>
          <a:p>
            <a:r>
              <a:rPr lang="en-US" sz="1200" dirty="0"/>
              <a:t>Allows farmers to exceed the 5% if required by the nutrient management plan, but only if there is no outstanding Installment Purchase Agreement (IPA)- - DPZ will need to rely on the state to verity this requirement and may also be challenging to enforce will rely on Petition to explain the rationale for this</a:t>
            </a:r>
          </a:p>
          <a:p>
            <a:endParaRPr lang="en-US" sz="1200" dirty="0"/>
          </a:p>
          <a:p>
            <a:r>
              <a:rPr lang="en-US" sz="1200" dirty="0"/>
              <a:t>Requires a site layout be submitted and verification that the facility complies </a:t>
            </a:r>
          </a:p>
          <a:p>
            <a:endParaRPr lang="en-US" sz="1200" dirty="0"/>
          </a:p>
          <a:p>
            <a:endParaRPr lang="en-US" sz="1200" dirty="0"/>
          </a:p>
          <a:p>
            <a:endParaRPr lang="en-US" dirty="0"/>
          </a:p>
        </p:txBody>
      </p:sp>
    </p:spTree>
    <p:extLst>
      <p:ext uri="{BB962C8B-B14F-4D97-AF65-F5344CB8AC3E}">
        <p14:creationId xmlns:p14="http://schemas.microsoft.com/office/powerpoint/2010/main" val="894967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184789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ZRA 180 only restricted size – the max use area could not exceed the lesser of 5 acres or 10% of the property.  ZRA 183 restricts this further and adds location restrictions </a:t>
            </a:r>
          </a:p>
        </p:txBody>
      </p:sp>
    </p:spTree>
    <p:extLst>
      <p:ext uri="{BB962C8B-B14F-4D97-AF65-F5344CB8AC3E}">
        <p14:creationId xmlns:p14="http://schemas.microsoft.com/office/powerpoint/2010/main" val="30511736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663877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Purple – abut and interstate and blue within 1 mile of an interstate interchange (combined facilities) </a:t>
            </a:r>
          </a:p>
        </p:txBody>
      </p:sp>
    </p:spTree>
    <p:extLst>
      <p:ext uri="{BB962C8B-B14F-4D97-AF65-F5344CB8AC3E}">
        <p14:creationId xmlns:p14="http://schemas.microsoft.com/office/powerpoint/2010/main" val="2497032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2905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General Permit - requires agreeing to a set of pre-published, detailed rules. A public hearing not required – you apply, you agree - permit issued.</a:t>
            </a:r>
          </a:p>
          <a:p>
            <a:pPr marL="0" indent="0">
              <a:buNone/>
            </a:pPr>
            <a:endParaRPr lang="en-US" sz="1200" dirty="0"/>
          </a:p>
          <a:p>
            <a:r>
              <a:rPr lang="en-US" sz="1200" dirty="0"/>
              <a:t>Individual Permit - when rules either cannot be followed or will not be agreed to.  You apply, you explain which rules you cannot follow and how the intent of the rules will be met, public meeting held -  MDE considers issuing permit.</a:t>
            </a:r>
          </a:p>
          <a:p>
            <a:endParaRPr lang="en-US" sz="1200" dirty="0"/>
          </a:p>
          <a:p>
            <a:pPr marL="0" indent="0">
              <a:buNone/>
            </a:pPr>
            <a:endParaRPr lang="en-US" sz="1200" dirty="0"/>
          </a:p>
          <a:p>
            <a:r>
              <a:rPr lang="en-US" sz="1200" dirty="0"/>
              <a:t>They apply to composting grass, leaves, vegetation, food scrap, manure, and in some cases animal carcasses.  </a:t>
            </a:r>
          </a:p>
          <a:p>
            <a:pPr marL="0" indent="0">
              <a:buNone/>
            </a:pPr>
            <a:endParaRPr lang="en-US" sz="1200" dirty="0"/>
          </a:p>
          <a:p>
            <a:r>
              <a:rPr lang="en-US" sz="1200" dirty="0"/>
              <a:t>Separate COMAR regulations apply to </a:t>
            </a:r>
            <a:r>
              <a:rPr lang="en-US" sz="1200" dirty="0" err="1"/>
              <a:t>biosolids</a:t>
            </a:r>
            <a:r>
              <a:rPr lang="en-US" sz="1200" dirty="0"/>
              <a:t> or sewage sludge.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a:p>
          <a:p>
            <a:endParaRPr lang="en-US" sz="1200" dirty="0"/>
          </a:p>
          <a:p>
            <a:endParaRPr lang="en-US" dirty="0"/>
          </a:p>
        </p:txBody>
      </p:sp>
    </p:spTree>
    <p:extLst>
      <p:ext uri="{BB962C8B-B14F-4D97-AF65-F5344CB8AC3E}">
        <p14:creationId xmlns:p14="http://schemas.microsoft.com/office/powerpoint/2010/main" val="1438881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Refer to Appendix A</a:t>
            </a:r>
          </a:p>
        </p:txBody>
      </p:sp>
    </p:spTree>
    <p:extLst>
      <p:ext uri="{BB962C8B-B14F-4D97-AF65-F5344CB8AC3E}">
        <p14:creationId xmlns:p14="http://schemas.microsoft.com/office/powerpoint/2010/main" val="853892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t>Included</a:t>
            </a:r>
            <a:r>
              <a:rPr lang="en-US" altLang="en-US" baseline="0" dirty="0"/>
              <a:t> as Appendix A in staff report</a:t>
            </a:r>
            <a:endParaRPr lang="en-US" altLang="en-US" dirty="0"/>
          </a:p>
        </p:txBody>
      </p:sp>
    </p:spTree>
    <p:extLst>
      <p:ext uri="{BB962C8B-B14F-4D97-AF65-F5344CB8AC3E}">
        <p14:creationId xmlns:p14="http://schemas.microsoft.com/office/powerpoint/2010/main" val="63279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exemptions</a:t>
            </a:r>
            <a:r>
              <a:rPr lang="en-US" baseline="0" dirty="0"/>
              <a:t> relate to ZRA 183 because anything that doesn’t require an MDE permit is allowed by-right as an accessory use</a:t>
            </a:r>
            <a:endParaRPr lang="en-US" dirty="0"/>
          </a:p>
        </p:txBody>
      </p:sp>
    </p:spTree>
    <p:extLst>
      <p:ext uri="{BB962C8B-B14F-4D97-AF65-F5344CB8AC3E}">
        <p14:creationId xmlns:p14="http://schemas.microsoft.com/office/powerpoint/2010/main" val="2516346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sz="1200" dirty="0"/>
              <a:t>Additionally, MDE</a:t>
            </a:r>
            <a:r>
              <a:rPr lang="en-US" sz="1200" baseline="0" dirty="0"/>
              <a:t> classified different types of </a:t>
            </a:r>
            <a:r>
              <a:rPr lang="en-US" sz="1200" baseline="0" dirty="0" err="1"/>
              <a:t>feedstocks</a:t>
            </a:r>
            <a:r>
              <a:rPr lang="en-US" sz="1200" baseline="0" dirty="0"/>
              <a:t> which are then allowed in different types or (tiers) of facilities</a:t>
            </a:r>
          </a:p>
          <a:p>
            <a:endParaRPr lang="en-US" sz="1200" baseline="0" dirty="0"/>
          </a:p>
          <a:p>
            <a:r>
              <a:rPr lang="en-US" sz="1200" baseline="0" dirty="0"/>
              <a:t>Refer to page 5 of TSR</a:t>
            </a:r>
          </a:p>
          <a:p>
            <a:r>
              <a:rPr lang="en-US" sz="1200" baseline="0" dirty="0"/>
              <a:t> </a:t>
            </a:r>
            <a:endParaRPr lang="en-US" sz="1200" dirty="0"/>
          </a:p>
        </p:txBody>
      </p:sp>
    </p:spTree>
    <p:extLst>
      <p:ext uri="{BB962C8B-B14F-4D97-AF65-F5344CB8AC3E}">
        <p14:creationId xmlns:p14="http://schemas.microsoft.com/office/powerpoint/2010/main" val="3936041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sz="1200" dirty="0"/>
              <a:t>Tier 1 Facility – composts grass, leaves and vegetation. </a:t>
            </a:r>
          </a:p>
          <a:p>
            <a:pPr marL="0" indent="0">
              <a:buNone/>
            </a:pPr>
            <a:r>
              <a:rPr lang="en-US" sz="1200" dirty="0"/>
              <a:t>  </a:t>
            </a:r>
          </a:p>
          <a:p>
            <a:r>
              <a:rPr lang="en-US" sz="1200" dirty="0"/>
              <a:t>Tier II Small Facility – composts grass, leaves, vegetation, food scrap and manure.  Generates less than 10,000 cy of product per year.</a:t>
            </a:r>
          </a:p>
          <a:p>
            <a:pPr marL="0" indent="0">
              <a:buNone/>
            </a:pPr>
            <a:endParaRPr lang="en-US" sz="1200" dirty="0"/>
          </a:p>
          <a:p>
            <a:r>
              <a:rPr lang="en-US" sz="1200" dirty="0"/>
              <a:t>Tier II Large Facility – composts grass, leaves, vegetation, food scrap and manure.  Generates more than 10,000 cy of product per year</a:t>
            </a:r>
          </a:p>
          <a:p>
            <a:pPr marL="0" indent="0">
              <a:buNone/>
            </a:pPr>
            <a:endParaRPr lang="en-US" sz="1200" dirty="0"/>
          </a:p>
          <a:p>
            <a:r>
              <a:rPr lang="en-US" sz="1200" dirty="0"/>
              <a:t>Environmental protections get tighter with each step.</a:t>
            </a:r>
          </a:p>
          <a:p>
            <a:endParaRPr lang="en-US" altLang="en-US" dirty="0"/>
          </a:p>
          <a:p>
            <a:endParaRPr lang="en-US" altLang="en-US" dirty="0"/>
          </a:p>
        </p:txBody>
      </p:sp>
    </p:spTree>
    <p:extLst>
      <p:ext uri="{BB962C8B-B14F-4D97-AF65-F5344CB8AC3E}">
        <p14:creationId xmlns:p14="http://schemas.microsoft.com/office/powerpoint/2010/main" val="348220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Since the Planning Board reviewed this topic during the ZRA 180 deliberations, the TSR is structured in a way that compares both ZRA’s so the Planning Board is aware of what changes occurred beyond what they reviewed last time.</a:t>
            </a:r>
          </a:p>
          <a:p>
            <a:endParaRPr lang="en-US" dirty="0"/>
          </a:p>
          <a:p>
            <a:r>
              <a:rPr lang="en-US" dirty="0"/>
              <a:t>This presentation follows that trend and so staff is not going to focus on what is new or different from last time but I am happy to elaborate on anything along the way if the Board would like a refresher.</a:t>
            </a:r>
          </a:p>
          <a:p>
            <a:endParaRPr lang="en-US" dirty="0"/>
          </a:p>
          <a:p>
            <a:r>
              <a:rPr lang="en-US" dirty="0"/>
              <a:t>Reference Appendix C.   To note: the text amendment that the PB reviewed as ZRA 180 was filed as CB 60.  CB 60 was amended quite a bit through the course of deliberations and work sessions and the final bill that was approved is referred to as the amended CB 60, which is the same as ZRA 183.</a:t>
            </a:r>
          </a:p>
        </p:txBody>
      </p:sp>
    </p:spTree>
    <p:extLst>
      <p:ext uri="{BB962C8B-B14F-4D97-AF65-F5344CB8AC3E}">
        <p14:creationId xmlns:p14="http://schemas.microsoft.com/office/powerpoint/2010/main" val="2333019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5791200" y="6404984"/>
            <a:ext cx="3044952" cy="365760"/>
          </a:xfrm>
          <a:prstGeom prst="rect">
            <a:avLst/>
          </a:prstGeom>
        </p:spPr>
        <p:txBody>
          <a:bodyPr/>
          <a:lstStyle/>
          <a:p>
            <a:fld id="{701C068B-3A59-45B5-82D4-4B2C748579A7}" type="datetime1">
              <a:rPr lang="en-US" smtClean="0"/>
              <a:t>1/17/2018</a:t>
            </a:fld>
            <a:endParaRPr lang="en-US"/>
          </a:p>
        </p:txBody>
      </p:sp>
      <p:sp>
        <p:nvSpPr>
          <p:cNvPr id="17" name="Footer Placeholder 16"/>
          <p:cNvSpPr>
            <a:spLocks noGrp="1"/>
          </p:cNvSpPr>
          <p:nvPr>
            <p:ph type="ftr" sz="quarter" idx="11"/>
          </p:nvPr>
        </p:nvSpPr>
        <p:spPr/>
        <p:txBody>
          <a:bodyPr/>
          <a:lstStyle/>
          <a:p>
            <a:r>
              <a:rPr lang="en-US"/>
              <a:t>HOWARD COUNTY GOVERNMENT, DEPARTMENT OF PLANNING AND ZONING</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a:prstGeom prst="rect">
            <a:avLst/>
          </a:prstGeom>
        </p:spPr>
        <p:txBody>
          <a:bodyPr/>
          <a:lstStyle>
            <a:lvl1pPr>
              <a:defRPr>
                <a:solidFill>
                  <a:schemeClr val="accent3">
                    <a:shade val="75000"/>
                  </a:schemeClr>
                </a:solidFill>
              </a:defRPr>
            </a:lvl1pPr>
          </a:lstStyle>
          <a:p>
            <a:fld id="{7898E3F3-8980-0144-A6DF-0BBA12B28F1A}"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0CE6DC8D-A6E2-49D9-9B15-C512E1B63583}" type="datetime1">
              <a:rPr lang="en-US" smtClean="0"/>
              <a:t>1/17/2018</a:t>
            </a:fld>
            <a:endParaRPr lang="en-US"/>
          </a:p>
        </p:txBody>
      </p:sp>
      <p:sp>
        <p:nvSpPr>
          <p:cNvPr id="5" name="Footer Placeholder 4"/>
          <p:cNvSpPr>
            <a:spLocks noGrp="1"/>
          </p:cNvSpPr>
          <p:nvPr>
            <p:ph type="ftr" sz="quarter" idx="11"/>
          </p:nvPr>
        </p:nvSpPr>
        <p:spPr/>
        <p:txBody>
          <a:bodyPr/>
          <a:lstStyle/>
          <a:p>
            <a:r>
              <a:rPr lang="en-US"/>
              <a:t>HOWARD COUNTY GOVERNMENT, DEPARTMENT OF PLANNING AND ZONING</a:t>
            </a:r>
          </a:p>
        </p:txBody>
      </p:sp>
      <p:sp>
        <p:nvSpPr>
          <p:cNvPr id="6" name="Slide Number Placeholder 5"/>
          <p:cNvSpPr>
            <a:spLocks noGrp="1"/>
          </p:cNvSpPr>
          <p:nvPr>
            <p:ph type="sldNum" sz="quarter" idx="12"/>
          </p:nvPr>
        </p:nvSpPr>
        <p:spPr>
          <a:xfrm>
            <a:off x="4343400" y="1040174"/>
            <a:ext cx="457200" cy="441325"/>
          </a:xfrm>
          <a:prstGeom prst="rect">
            <a:avLst/>
          </a:prstGeom>
        </p:spPr>
        <p:txBody>
          <a:bodyPr/>
          <a:lstStyle/>
          <a:p>
            <a:fld id="{7898E3F3-8980-0144-A6DF-0BBA12B28F1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a:prstGeom prst="rect">
            <a:avLst/>
          </a:prstGeom>
        </p:spPr>
        <p:txBody>
          <a:bodyPr/>
          <a:lstStyle/>
          <a:p>
            <a:fld id="{7898E3F3-8980-0144-A6DF-0BBA12B28F1A}"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0C6FCECA-ABE2-4874-99ED-E1B7A50D2FF8}" type="datetime1">
              <a:rPr lang="en-US" smtClean="0"/>
              <a:t>1/17/2018</a:t>
            </a:fld>
            <a:endParaRPr lang="en-US"/>
          </a:p>
        </p:txBody>
      </p:sp>
      <p:sp>
        <p:nvSpPr>
          <p:cNvPr id="5" name="Footer Placeholder 4"/>
          <p:cNvSpPr>
            <a:spLocks noGrp="1"/>
          </p:cNvSpPr>
          <p:nvPr>
            <p:ph type="ftr" sz="quarter" idx="11"/>
          </p:nvPr>
        </p:nvSpPr>
        <p:spPr/>
        <p:txBody>
          <a:bodyPr/>
          <a:lstStyle/>
          <a:p>
            <a:r>
              <a:rPr lang="en-US"/>
              <a:t>HOWARD COUNTY GOVERNMENT, DEPARTMENT OF PLANNING AND ZONING</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819400" y="609600"/>
            <a:ext cx="60960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5"/>
          <p:cNvSpPr>
            <a:spLocks noGrp="1" noChangeArrowheads="1"/>
          </p:cNvSpPr>
          <p:nvPr>
            <p:ph type="dt" sz="half" idx="10"/>
          </p:nvPr>
        </p:nvSpPr>
        <p:spPr>
          <a:xfrm>
            <a:off x="304800" y="6248400"/>
            <a:ext cx="1905000" cy="457200"/>
          </a:xfrm>
          <a:prstGeom prst="rect">
            <a:avLst/>
          </a:prstGeom>
          <a:ln/>
        </p:spPr>
        <p:txBody>
          <a:bodyPr/>
          <a:lstStyle>
            <a:lvl1pPr>
              <a:defRPr/>
            </a:lvl1pPr>
          </a:lstStyle>
          <a:p>
            <a:pPr>
              <a:defRPr/>
            </a:pPr>
            <a:fld id="{494728FE-E5BD-42D2-8DA5-073425CE56AD}" type="datetime1">
              <a:rPr lang="en-US" smtClean="0"/>
              <a:t>1/17/2018</a:t>
            </a:fld>
            <a:endParaRPr 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t>HOWARD COUNTY GOVERNMENT, DEPARTMENT OF PLANNING AND ZONING</a:t>
            </a:r>
          </a:p>
        </p:txBody>
      </p:sp>
      <p:sp>
        <p:nvSpPr>
          <p:cNvPr id="5" name="Rectangle 7"/>
          <p:cNvSpPr>
            <a:spLocks noGrp="1" noChangeArrowheads="1"/>
          </p:cNvSpPr>
          <p:nvPr>
            <p:ph type="sldNum" sz="quarter" idx="12"/>
          </p:nvPr>
        </p:nvSpPr>
        <p:spPr>
          <a:xfrm>
            <a:off x="7010400" y="6248400"/>
            <a:ext cx="1905000" cy="457200"/>
          </a:xfrm>
          <a:prstGeom prst="rect">
            <a:avLst/>
          </a:prstGeom>
          <a:ln/>
        </p:spPr>
        <p:txBody>
          <a:bodyPr/>
          <a:lstStyle>
            <a:lvl1pPr>
              <a:defRPr/>
            </a:lvl1pPr>
          </a:lstStyle>
          <a:p>
            <a:pPr>
              <a:defRPr/>
            </a:pPr>
            <a:fld id="{3A90451C-A21A-4C50-8040-6F83C2B6E791}" type="slidenum">
              <a:rPr lang="en-US"/>
              <a:pPr>
                <a:defRPr/>
              </a:pPr>
              <a:t>‹#›</a:t>
            </a:fld>
            <a:endParaRPr lang="en-US"/>
          </a:p>
        </p:txBody>
      </p:sp>
    </p:spTree>
    <p:extLst>
      <p:ext uri="{BB962C8B-B14F-4D97-AF65-F5344CB8AC3E}">
        <p14:creationId xmlns:p14="http://schemas.microsoft.com/office/powerpoint/2010/main" val="1064528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5753070F-93BE-49ED-8747-CDC4E208352F}" type="datetime1">
              <a:rPr lang="en-US" smtClean="0"/>
              <a:t>1/17/2018</a:t>
            </a:fld>
            <a:endParaRPr lang="en-US"/>
          </a:p>
        </p:txBody>
      </p:sp>
      <p:sp>
        <p:nvSpPr>
          <p:cNvPr id="5" name="Footer Placeholder 4"/>
          <p:cNvSpPr>
            <a:spLocks noGrp="1"/>
          </p:cNvSpPr>
          <p:nvPr>
            <p:ph type="ftr" sz="quarter" idx="11"/>
          </p:nvPr>
        </p:nvSpPr>
        <p:spPr/>
        <p:txBody>
          <a:bodyPr/>
          <a:lstStyle/>
          <a:p>
            <a:r>
              <a:rPr lang="en-US"/>
              <a:t>HOWARD COUNTY GOVERNMENT, DEPARTMENT OF PLANNING AND ZONING</a:t>
            </a:r>
          </a:p>
        </p:txBody>
      </p:sp>
      <p:sp>
        <p:nvSpPr>
          <p:cNvPr id="6" name="Slide Number Placeholder 5"/>
          <p:cNvSpPr>
            <a:spLocks noGrp="1"/>
          </p:cNvSpPr>
          <p:nvPr>
            <p:ph type="sldNum" sz="quarter" idx="12"/>
          </p:nvPr>
        </p:nvSpPr>
        <p:spPr>
          <a:xfrm>
            <a:off x="4361688" y="1026372"/>
            <a:ext cx="457200" cy="441325"/>
          </a:xfrm>
          <a:prstGeom prst="rect">
            <a:avLst/>
          </a:prstGeom>
        </p:spPr>
        <p:txBody>
          <a:bodyPr/>
          <a:lstStyle/>
          <a:p>
            <a:fld id="{7898E3F3-8980-0144-A6DF-0BBA12B28F1A}"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bg2">
              <a:lumMod val="90000"/>
            </a:schemeClr>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a:t>HOWARD COUNTY GOVERNMENT, DEPARTMENT OF PLANNING AND ZONING</a:t>
            </a:r>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C2FE90A5-E0B6-4097-8CA2-FF54D9EAFAF3}" type="datetime1">
              <a:rPr lang="en-US" smtClean="0"/>
              <a:t>1/17/2018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a:prstGeom prst="rect">
            <a:avLst/>
          </a:prstGeom>
        </p:spPr>
        <p:txBody>
          <a:bodyPr/>
          <a:lstStyle>
            <a:lvl1pPr>
              <a:defRPr>
                <a:solidFill>
                  <a:schemeClr val="accent3">
                    <a:shade val="75000"/>
                  </a:schemeClr>
                </a:solidFill>
              </a:defRPr>
            </a:lvl1pPr>
          </a:lstStyle>
          <a:p>
            <a:fld id="{7898E3F3-8980-0144-A6DF-0BBA12B28F1A}"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dirty="0"/>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a:prstGeom prst="rect">
            <a:avLst/>
          </a:prstGeom>
        </p:spPr>
        <p:txBody>
          <a:bodyPr/>
          <a:lstStyle/>
          <a:p>
            <a:fld id="{08D23888-DF98-446B-A194-E0B6FEB374E5}" type="datetime1">
              <a:rPr lang="en-US" smtClean="0"/>
              <a:t>1/17/2018</a:t>
            </a:fld>
            <a:endParaRPr lang="en-US"/>
          </a:p>
        </p:txBody>
      </p:sp>
      <p:sp>
        <p:nvSpPr>
          <p:cNvPr id="6" name="Footer Placeholder 5"/>
          <p:cNvSpPr>
            <a:spLocks noGrp="1"/>
          </p:cNvSpPr>
          <p:nvPr>
            <p:ph type="ftr" sz="quarter" idx="11"/>
          </p:nvPr>
        </p:nvSpPr>
        <p:spPr/>
        <p:txBody>
          <a:bodyPr/>
          <a:lstStyle/>
          <a:p>
            <a:r>
              <a:rPr lang="en-US"/>
              <a:t>HOWARD COUNTY GOVERNMENT, DEPARTMENT OF PLANNING AND ZONING</a:t>
            </a:r>
          </a:p>
        </p:txBody>
      </p:sp>
      <p:sp>
        <p:nvSpPr>
          <p:cNvPr id="7" name="Slide Number Placeholder 6"/>
          <p:cNvSpPr>
            <a:spLocks noGrp="1"/>
          </p:cNvSpPr>
          <p:nvPr>
            <p:ph type="sldNum" sz="quarter" idx="12"/>
          </p:nvPr>
        </p:nvSpPr>
        <p:spPr>
          <a:xfrm>
            <a:off x="4343400" y="1040174"/>
            <a:ext cx="457200" cy="441325"/>
          </a:xfrm>
          <a:prstGeom prst="rect">
            <a:avLst/>
          </a:prstGeom>
        </p:spPr>
        <p:txBody>
          <a:bodyPr/>
          <a:lstStyle/>
          <a:p>
            <a:fld id="{7898E3F3-8980-0144-A6DF-0BBA12B28F1A}"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a:xfrm>
            <a:off x="5791200" y="6404984"/>
            <a:ext cx="3044952" cy="365760"/>
          </a:xfrm>
          <a:prstGeom prst="rect">
            <a:avLst/>
          </a:prstGeom>
        </p:spPr>
        <p:txBody>
          <a:bodyPr/>
          <a:lstStyle/>
          <a:p>
            <a:fld id="{BD445260-DE99-4F4F-9774-E39FA4CF5B68}" type="datetime1">
              <a:rPr lang="en-US" smtClean="0"/>
              <a:t>1/17/2018</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a:t>HOWARD COUNTY GOVERNMENT, DEPARTMENT OF PLANNING AND ZONING</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a:prstGeom prst="rect">
            <a:avLst/>
          </a:prstGeom>
        </p:spPr>
        <p:txBody>
          <a:bodyPr/>
          <a:lstStyle>
            <a:lvl1pPr algn="ctr">
              <a:defRPr/>
            </a:lvl1pPr>
          </a:lstStyle>
          <a:p>
            <a:fld id="{7898E3F3-8980-0144-A6DF-0BBA12B28F1A}"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a:xfrm>
            <a:off x="5791200" y="6404984"/>
            <a:ext cx="3044952" cy="365760"/>
          </a:xfrm>
          <a:prstGeom prst="rect">
            <a:avLst/>
          </a:prstGeom>
        </p:spPr>
        <p:txBody>
          <a:bodyPr/>
          <a:lstStyle/>
          <a:p>
            <a:fld id="{E3B6D051-F446-4299-BD4B-762131AD16E0}" type="datetime1">
              <a:rPr lang="en-US" smtClean="0"/>
              <a:t>1/17/2018</a:t>
            </a:fld>
            <a:endParaRPr lang="en-US"/>
          </a:p>
        </p:txBody>
      </p:sp>
      <p:sp>
        <p:nvSpPr>
          <p:cNvPr id="4" name="Footer Placeholder 3"/>
          <p:cNvSpPr>
            <a:spLocks noGrp="1"/>
          </p:cNvSpPr>
          <p:nvPr>
            <p:ph type="ftr" sz="quarter" idx="11"/>
          </p:nvPr>
        </p:nvSpPr>
        <p:spPr/>
        <p:txBody>
          <a:bodyPr/>
          <a:lstStyle/>
          <a:p>
            <a:r>
              <a:rPr lang="en-US"/>
              <a:t>HOWARD COUNTY GOVERNMENT, DEPARTMENT OF PLANNING AND ZONING</a:t>
            </a:r>
          </a:p>
        </p:txBody>
      </p:sp>
      <p:sp>
        <p:nvSpPr>
          <p:cNvPr id="5" name="Slide Number Placeholder 4"/>
          <p:cNvSpPr>
            <a:spLocks noGrp="1"/>
          </p:cNvSpPr>
          <p:nvPr>
            <p:ph type="sldNum" sz="quarter" idx="12"/>
          </p:nvPr>
        </p:nvSpPr>
        <p:spPr>
          <a:xfrm>
            <a:off x="4343400" y="1036020"/>
            <a:ext cx="457200" cy="441325"/>
          </a:xfrm>
          <a:prstGeom prst="rect">
            <a:avLst/>
          </a:prstGeom>
        </p:spPr>
        <p:txBody>
          <a:bodyPr/>
          <a:lstStyle/>
          <a:p>
            <a:fld id="{7898E3F3-8980-0144-A6DF-0BBA12B28F1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a:xfrm>
            <a:off x="5791200" y="6404984"/>
            <a:ext cx="3044952" cy="365760"/>
          </a:xfrm>
          <a:prstGeom prst="rect">
            <a:avLst/>
          </a:prstGeom>
        </p:spPr>
        <p:txBody>
          <a:bodyPr/>
          <a:lstStyle/>
          <a:p>
            <a:fld id="{8C6F060C-2DDC-4308-9704-6E47CF9C6FF5}" type="datetime1">
              <a:rPr lang="en-US" smtClean="0"/>
              <a:t>1/17/2018</a:t>
            </a:fld>
            <a:endParaRPr lang="en-US"/>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sp>
        <p:nvSpPr>
          <p:cNvPr id="4" name="Slide Number Placeholder 3"/>
          <p:cNvSpPr>
            <a:spLocks noGrp="1"/>
          </p:cNvSpPr>
          <p:nvPr>
            <p:ph type="sldNum" sz="quarter" idx="12"/>
          </p:nvPr>
        </p:nvSpPr>
        <p:spPr>
          <a:xfrm>
            <a:off x="4267200" y="6324600"/>
            <a:ext cx="609600" cy="441324"/>
          </a:xfrm>
          <a:prstGeom prst="rect">
            <a:avLst/>
          </a:prstGeom>
        </p:spPr>
        <p:txBody>
          <a:bodyPr/>
          <a:lstStyle>
            <a:lvl1pPr>
              <a:defRPr>
                <a:solidFill>
                  <a:srgbClr val="FFFFFF"/>
                </a:solidFill>
              </a:defRPr>
            </a:lvl1pPr>
          </a:lstStyle>
          <a:p>
            <a:fld id="{7898E3F3-8980-0144-A6DF-0BBA12B28F1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a:prstGeom prst="rect">
            <a:avLst/>
          </a:prstGeom>
        </p:spPr>
        <p:txBody>
          <a:bodyPr/>
          <a:lstStyle>
            <a:lvl1pPr>
              <a:defRPr>
                <a:solidFill>
                  <a:schemeClr val="accent3">
                    <a:shade val="75000"/>
                  </a:schemeClr>
                </a:solidFill>
              </a:defRPr>
            </a:lvl1pPr>
          </a:lstStyle>
          <a:p>
            <a:fld id="{7898E3F3-8980-0144-A6DF-0BBA12B28F1A}"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91200" y="6404984"/>
            <a:ext cx="3044952" cy="365760"/>
          </a:xfrm>
          <a:prstGeom prst="rect">
            <a:avLst/>
          </a:prstGeom>
        </p:spPr>
        <p:txBody>
          <a:bodyPr/>
          <a:lstStyle/>
          <a:p>
            <a:fld id="{287D86AE-E3FA-47B2-8BAD-DC99BC467CE9}" type="datetime1">
              <a:rPr lang="en-US" smtClean="0"/>
              <a:t>1/17/2018</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a:t>HOWARD COUNTY GOVERNMENT, DEPARTMENT OF PLANNING AND ZONING</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a:prstGeom prst="rect">
            <a:avLst/>
          </a:prstGeom>
        </p:spPr>
        <p:txBody>
          <a:bodyPr/>
          <a:lstStyle/>
          <a:p>
            <a:fld id="{7898E3F3-8980-0144-A6DF-0BBA12B28F1A}"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a:prstGeom prst="rect">
            <a:avLst/>
          </a:prstGeom>
        </p:spPr>
        <p:txBody>
          <a:bodyPr/>
          <a:lstStyle/>
          <a:p>
            <a:fld id="{6248B9A0-A5A0-42CD-8B2E-A5EF2667AE62}" type="datetime1">
              <a:rPr lang="en-US" smtClean="0"/>
              <a:t>1/17/2018</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a:t>HOWARD COUNTY GOVERNMENT, DEPARTMENT OF PLANNING AND ZONING</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Footer Placeholder 2"/>
          <p:cNvSpPr>
            <a:spLocks noGrp="1"/>
          </p:cNvSpPr>
          <p:nvPr>
            <p:ph type="ftr" sz="quarter" idx="3"/>
          </p:nvPr>
        </p:nvSpPr>
        <p:spPr>
          <a:xfrm>
            <a:off x="152400" y="6410848"/>
            <a:ext cx="8830056" cy="287100"/>
          </a:xfrm>
          <a:prstGeom prst="rect">
            <a:avLst/>
          </a:prstGeom>
        </p:spPr>
        <p:txBody>
          <a:bodyPr vert="horz"/>
          <a:lstStyle>
            <a:lvl1pPr algn="ctr" eaLnBrk="1" latinLnBrk="0" hangingPunct="1">
              <a:defRPr kumimoji="0" sz="1200">
                <a:solidFill>
                  <a:srgbClr val="FFFFFF"/>
                </a:solidFill>
              </a:defRPr>
            </a:lvl1pPr>
          </a:lstStyle>
          <a:p>
            <a:r>
              <a:rPr lang="en-US" dirty="0"/>
              <a:t>HOWARD COUNTY GOVERNMENT, DEPARTMENT OF PLANNING AND ZONING</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dirty="0"/>
              <a:t>PLANNING BOARD TRAINING</a:t>
            </a:r>
          </a:p>
        </p:txBody>
      </p:sp>
      <p:sp>
        <p:nvSpPr>
          <p:cNvPr id="13" name="Text Placeholder 12"/>
          <p:cNvSpPr>
            <a:spLocks noGrp="1"/>
          </p:cNvSpPr>
          <p:nvPr>
            <p:ph type="body" idx="1"/>
          </p:nvPr>
        </p:nvSpPr>
        <p:spPr>
          <a:xfrm>
            <a:off x="301752" y="1524000"/>
            <a:ext cx="8534400" cy="4599432"/>
          </a:xfrm>
          <a:prstGeom prst="rect">
            <a:avLst/>
          </a:prstGeom>
          <a:ln>
            <a:noFill/>
          </a:ln>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pic>
        <p:nvPicPr>
          <p:cNvPr id="20" name="Picture 19" descr="brand.gif"/>
          <p:cNvPicPr>
            <a:picLocks noChangeAspect="1"/>
          </p:cNvPicPr>
          <p:nvPr/>
        </p:nvPicPr>
        <p:blipFill>
          <a:blip r:embed="rId14"/>
          <a:stretch>
            <a:fillRect/>
          </a:stretch>
        </p:blipFill>
        <p:spPr>
          <a:xfrm>
            <a:off x="323846" y="272919"/>
            <a:ext cx="685791" cy="685791"/>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rtl="0" eaLnBrk="1" latinLnBrk="0" hangingPunct="1">
        <a:spcBef>
          <a:spcPct val="0"/>
        </a:spcBef>
        <a:buNone/>
        <a:defRPr kumimoji="0" sz="3600" kern="1200" baseline="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bg2">
            <a:lumMod val="50000"/>
          </a:schemeClr>
        </a:buClr>
        <a:buSzPct val="85000"/>
        <a:buFont typeface="Arial"/>
        <a:buChar char="•"/>
        <a:defRPr kumimoji="0" sz="2700" kern="1200">
          <a:solidFill>
            <a:schemeClr val="bg2">
              <a:lumMod val="50000"/>
            </a:schemeClr>
          </a:solidFill>
          <a:latin typeface="+mn-lt"/>
          <a:ea typeface="+mn-ea"/>
          <a:cs typeface="+mn-cs"/>
        </a:defRPr>
      </a:lvl1pPr>
      <a:lvl2pPr marL="548640" indent="-274320" algn="l" rtl="0" eaLnBrk="1" latinLnBrk="0" hangingPunct="1">
        <a:spcBef>
          <a:spcPct val="20000"/>
        </a:spcBef>
        <a:buClr>
          <a:schemeClr val="bg2">
            <a:lumMod val="50000"/>
          </a:schemeClr>
        </a:buClr>
        <a:buSzPct val="70000"/>
        <a:buFont typeface="Arial"/>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body" idx="1"/>
          </p:nvPr>
        </p:nvSpPr>
        <p:spPr>
          <a:xfrm>
            <a:off x="1222563" y="3092823"/>
            <a:ext cx="6848727" cy="2232212"/>
          </a:xfrm>
          <a:ln>
            <a:noFill/>
          </a:ln>
        </p:spPr>
        <p:txBody>
          <a:bodyPr>
            <a:normAutofit/>
          </a:bodyPr>
          <a:lstStyle/>
          <a:p>
            <a:pPr algn="l"/>
            <a:r>
              <a:rPr lang="en-US" sz="2800" dirty="0">
                <a:solidFill>
                  <a:srgbClr val="546D7A"/>
                </a:solidFill>
              </a:rPr>
              <a:t>ZRA 183- Councilmembers</a:t>
            </a:r>
          </a:p>
          <a:p>
            <a:pPr algn="l"/>
            <a:r>
              <a:rPr lang="en-US" sz="2800" dirty="0" err="1">
                <a:solidFill>
                  <a:srgbClr val="546D7A"/>
                </a:solidFill>
              </a:rPr>
              <a:t>mary</a:t>
            </a:r>
            <a:r>
              <a:rPr lang="en-US" sz="2800" dirty="0">
                <a:solidFill>
                  <a:srgbClr val="546D7A"/>
                </a:solidFill>
              </a:rPr>
              <a:t> kay Sigaty &amp; </a:t>
            </a:r>
            <a:r>
              <a:rPr lang="en-US" sz="2800" dirty="0" err="1">
                <a:solidFill>
                  <a:srgbClr val="546D7A"/>
                </a:solidFill>
              </a:rPr>
              <a:t>greg</a:t>
            </a:r>
            <a:r>
              <a:rPr lang="en-US" sz="2800" dirty="0">
                <a:solidFill>
                  <a:srgbClr val="546D7A"/>
                </a:solidFill>
              </a:rPr>
              <a:t> fox (Petitioners) </a:t>
            </a:r>
          </a:p>
        </p:txBody>
      </p:sp>
      <p:sp>
        <p:nvSpPr>
          <p:cNvPr id="6" name="Footer Placeholder 5"/>
          <p:cNvSpPr>
            <a:spLocks noGrp="1"/>
          </p:cNvSpPr>
          <p:nvPr>
            <p:ph type="ftr" sz="quarter" idx="11"/>
          </p:nvPr>
        </p:nvSpPr>
        <p:spPr/>
        <p:txBody>
          <a:bodyPr/>
          <a:lstStyle/>
          <a:p>
            <a:pPr algn="ctr"/>
            <a:r>
              <a:rPr lang="en-US" dirty="0"/>
              <a:t>HOWARD COUNTY GOVERNMENT, DEPARTMENT OF PLANNING AND ZONING</a:t>
            </a:r>
          </a:p>
        </p:txBody>
      </p:sp>
      <p:sp>
        <p:nvSpPr>
          <p:cNvPr id="4" name="Title 3"/>
          <p:cNvSpPr>
            <a:spLocks noGrp="1"/>
          </p:cNvSpPr>
          <p:nvPr>
            <p:ph type="title"/>
          </p:nvPr>
        </p:nvSpPr>
        <p:spPr/>
        <p:txBody>
          <a:bodyPr>
            <a:normAutofit/>
          </a:bodyPr>
          <a:lstStyle/>
          <a:p>
            <a:r>
              <a:rPr lang="en-US" sz="3600" dirty="0">
                <a:solidFill>
                  <a:schemeClr val="bg2">
                    <a:lumMod val="50000"/>
                  </a:schemeClr>
                </a:solidFill>
              </a:rPr>
              <a:t>Zoning Regulation </a:t>
            </a:r>
            <a:br>
              <a:rPr lang="en-US" sz="3600" dirty="0">
                <a:solidFill>
                  <a:schemeClr val="bg2">
                    <a:lumMod val="50000"/>
                  </a:schemeClr>
                </a:solidFill>
              </a:rPr>
            </a:br>
            <a:r>
              <a:rPr lang="en-US" sz="3600" dirty="0">
                <a:solidFill>
                  <a:schemeClr val="bg2">
                    <a:lumMod val="50000"/>
                  </a:schemeClr>
                </a:solidFill>
              </a:rPr>
              <a:t>Amendments (ZRA)</a:t>
            </a:r>
          </a:p>
        </p:txBody>
      </p:sp>
      <p:pic>
        <p:nvPicPr>
          <p:cNvPr id="9" name="Picture 8" descr="brand.gif"/>
          <p:cNvPicPr>
            <a:picLocks noChangeAspect="1"/>
          </p:cNvPicPr>
          <p:nvPr/>
        </p:nvPicPr>
        <p:blipFill>
          <a:blip r:embed="rId3"/>
          <a:stretch>
            <a:fillRect/>
          </a:stretch>
        </p:blipFill>
        <p:spPr>
          <a:xfrm>
            <a:off x="170051" y="228600"/>
            <a:ext cx="914400"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14400" y="0"/>
            <a:ext cx="7543800" cy="1143000"/>
          </a:xfrm>
        </p:spPr>
        <p:txBody>
          <a:bodyPr/>
          <a:lstStyle/>
          <a:p>
            <a:pPr eaLnBrk="1" hangingPunct="1"/>
            <a:r>
              <a:rPr lang="en-US" altLang="en-US" sz="3800"/>
              <a:t>Feedstock Types</a:t>
            </a:r>
          </a:p>
        </p:txBody>
      </p:sp>
      <p:graphicFrame>
        <p:nvGraphicFramePr>
          <p:cNvPr id="8" name="Diagram 7"/>
          <p:cNvGraphicFramePr/>
          <p:nvPr>
            <p:extLst>
              <p:ext uri="{D42A27DB-BD31-4B8C-83A1-F6EECF244321}">
                <p14:modId xmlns:p14="http://schemas.microsoft.com/office/powerpoint/2010/main" val="2530352207"/>
              </p:ext>
            </p:extLst>
          </p:nvPr>
        </p:nvGraphicFramePr>
        <p:xfrm>
          <a:off x="457200" y="1667434"/>
          <a:ext cx="7848600" cy="41999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a:t>HOWARD COUNTY GOVERNMENT, DEPARTMENT OF PLANNING AND ZONING</a:t>
            </a:r>
          </a:p>
        </p:txBody>
      </p:sp>
    </p:spTree>
    <p:extLst>
      <p:ext uri="{BB962C8B-B14F-4D97-AF65-F5344CB8AC3E}">
        <p14:creationId xmlns:p14="http://schemas.microsoft.com/office/powerpoint/2010/main" val="904757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066800" y="0"/>
            <a:ext cx="7543800" cy="1143000"/>
          </a:xfrm>
        </p:spPr>
        <p:txBody>
          <a:bodyPr/>
          <a:lstStyle/>
          <a:p>
            <a:pPr eaLnBrk="1" hangingPunct="1"/>
            <a:r>
              <a:rPr lang="en-US" altLang="en-US" sz="3600" dirty="0"/>
              <a:t>Facility Tiers</a:t>
            </a:r>
          </a:p>
        </p:txBody>
      </p:sp>
      <p:graphicFrame>
        <p:nvGraphicFramePr>
          <p:cNvPr id="12" name="Diagram 11"/>
          <p:cNvGraphicFramePr/>
          <p:nvPr>
            <p:extLst>
              <p:ext uri="{D42A27DB-BD31-4B8C-83A1-F6EECF244321}">
                <p14:modId xmlns:p14="http://schemas.microsoft.com/office/powerpoint/2010/main" val="212018217"/>
              </p:ext>
            </p:extLst>
          </p:nvPr>
        </p:nvGraphicFramePr>
        <p:xfrm>
          <a:off x="304800" y="1524000"/>
          <a:ext cx="8686800" cy="289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p:cNvSpPr txBox="1"/>
          <p:nvPr/>
        </p:nvSpPr>
        <p:spPr>
          <a:xfrm>
            <a:off x="228600" y="4800600"/>
            <a:ext cx="1676400" cy="578882"/>
          </a:xfrm>
          <a:prstGeom prst="roundRect">
            <a:avLst/>
          </a:prstGeom>
          <a:solidFill>
            <a:schemeClr val="accent4">
              <a:lumMod val="90000"/>
            </a:schemeClr>
          </a:solidFill>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sz="1400" dirty="0">
                <a:solidFill>
                  <a:schemeClr val="tx1"/>
                </a:solidFill>
              </a:rPr>
              <a:t>NWW Recycling Facility Permit</a:t>
            </a:r>
          </a:p>
        </p:txBody>
      </p:sp>
      <p:sp>
        <p:nvSpPr>
          <p:cNvPr id="7" name="TextBox 6"/>
          <p:cNvSpPr txBox="1"/>
          <p:nvPr/>
        </p:nvSpPr>
        <p:spPr>
          <a:xfrm>
            <a:off x="1981200" y="4800600"/>
            <a:ext cx="5181600" cy="646986"/>
          </a:xfrm>
          <a:prstGeom prst="roundRect">
            <a:avLst/>
          </a:prstGeom>
          <a:solidFill>
            <a:schemeClr val="accent3"/>
          </a:solidFill>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en-US" sz="1600" dirty="0">
                <a:solidFill>
                  <a:schemeClr val="tx1"/>
                </a:solidFill>
              </a:rPr>
              <a:t>Composting Facility (CF) Permit</a:t>
            </a:r>
          </a:p>
          <a:p>
            <a:pPr algn="ctr">
              <a:defRPr/>
            </a:pPr>
            <a:r>
              <a:rPr lang="en-US" sz="1600" dirty="0">
                <a:solidFill>
                  <a:schemeClr val="tx1"/>
                </a:solidFill>
              </a:rPr>
              <a:t>(Unless subject to an exemption)</a:t>
            </a:r>
          </a:p>
        </p:txBody>
      </p:sp>
      <p:sp>
        <p:nvSpPr>
          <p:cNvPr id="15" name="TextBox 14"/>
          <p:cNvSpPr txBox="1"/>
          <p:nvPr/>
        </p:nvSpPr>
        <p:spPr>
          <a:xfrm>
            <a:off x="7315200" y="4800600"/>
            <a:ext cx="1676400" cy="1293971"/>
          </a:xfrm>
          <a:prstGeom prst="roundRect">
            <a:avLst/>
          </a:prstGeom>
          <a:solidFill>
            <a:schemeClr val="accent4">
              <a:lumMod val="9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pPr>
              <a:defRPr/>
            </a:pPr>
            <a:r>
              <a:rPr lang="en-US" sz="1400" dirty="0">
                <a:solidFill>
                  <a:schemeClr val="tx1"/>
                </a:solidFill>
              </a:rPr>
              <a:t>Refuse Disposal Permit or Sewage Sludge Utilization Permit</a:t>
            </a:r>
          </a:p>
        </p:txBody>
      </p:sp>
      <p:cxnSp>
        <p:nvCxnSpPr>
          <p:cNvPr id="21" name="Straight Arrow Connector 20"/>
          <p:cNvCxnSpPr/>
          <p:nvPr/>
        </p:nvCxnSpPr>
        <p:spPr bwMode="auto">
          <a:xfrm>
            <a:off x="8153400" y="4343400"/>
            <a:ext cx="0" cy="381000"/>
          </a:xfrm>
          <a:prstGeom prst="straightConnector1">
            <a:avLst/>
          </a:prstGeom>
          <a:noFill/>
          <a:ln w="28575" cap="flat" cmpd="sng" algn="ctr">
            <a:solidFill>
              <a:schemeClr val="accent6"/>
            </a:solidFill>
            <a:prstDash val="solid"/>
            <a:round/>
            <a:headEnd type="none" w="med" len="med"/>
            <a:tailEnd type="arrow"/>
          </a:ln>
          <a:effectLst/>
        </p:spPr>
      </p:cxnSp>
      <p:cxnSp>
        <p:nvCxnSpPr>
          <p:cNvPr id="23" name="Straight Arrow Connector 22"/>
          <p:cNvCxnSpPr/>
          <p:nvPr/>
        </p:nvCxnSpPr>
        <p:spPr bwMode="auto">
          <a:xfrm>
            <a:off x="2743200" y="4343400"/>
            <a:ext cx="0" cy="381000"/>
          </a:xfrm>
          <a:prstGeom prst="straightConnector1">
            <a:avLst/>
          </a:prstGeom>
          <a:noFill/>
          <a:ln w="28575" cap="flat" cmpd="sng" algn="ctr">
            <a:solidFill>
              <a:schemeClr val="accent6"/>
            </a:solidFill>
            <a:prstDash val="solid"/>
            <a:round/>
            <a:headEnd type="none" w="med" len="med"/>
            <a:tailEnd type="arrow"/>
          </a:ln>
          <a:effectLst/>
        </p:spPr>
      </p:cxnSp>
      <p:cxnSp>
        <p:nvCxnSpPr>
          <p:cNvPr id="24" name="Straight Arrow Connector 23"/>
          <p:cNvCxnSpPr/>
          <p:nvPr/>
        </p:nvCxnSpPr>
        <p:spPr bwMode="auto">
          <a:xfrm>
            <a:off x="4572000" y="4343400"/>
            <a:ext cx="0" cy="381000"/>
          </a:xfrm>
          <a:prstGeom prst="straightConnector1">
            <a:avLst/>
          </a:prstGeom>
          <a:noFill/>
          <a:ln w="28575" cap="flat" cmpd="sng" algn="ctr">
            <a:solidFill>
              <a:schemeClr val="accent6"/>
            </a:solidFill>
            <a:prstDash val="solid"/>
            <a:round/>
            <a:headEnd type="none" w="med" len="med"/>
            <a:tailEnd type="arrow"/>
          </a:ln>
          <a:effectLst/>
        </p:spPr>
      </p:cxnSp>
      <p:cxnSp>
        <p:nvCxnSpPr>
          <p:cNvPr id="25" name="Straight Arrow Connector 24"/>
          <p:cNvCxnSpPr/>
          <p:nvPr/>
        </p:nvCxnSpPr>
        <p:spPr bwMode="auto">
          <a:xfrm>
            <a:off x="6324600" y="4343400"/>
            <a:ext cx="0" cy="381000"/>
          </a:xfrm>
          <a:prstGeom prst="straightConnector1">
            <a:avLst/>
          </a:prstGeom>
          <a:noFill/>
          <a:ln w="28575" cap="flat" cmpd="sng" algn="ctr">
            <a:solidFill>
              <a:schemeClr val="accent6"/>
            </a:solidFill>
            <a:prstDash val="solid"/>
            <a:round/>
            <a:headEnd type="none" w="med" len="med"/>
            <a:tailEnd type="arrow"/>
          </a:ln>
          <a:effectLst/>
        </p:spPr>
      </p:cxnSp>
      <p:cxnSp>
        <p:nvCxnSpPr>
          <p:cNvPr id="26" name="Straight Arrow Connector 25"/>
          <p:cNvCxnSpPr/>
          <p:nvPr/>
        </p:nvCxnSpPr>
        <p:spPr bwMode="auto">
          <a:xfrm>
            <a:off x="1066800" y="4343400"/>
            <a:ext cx="0" cy="381000"/>
          </a:xfrm>
          <a:prstGeom prst="straightConnector1">
            <a:avLst/>
          </a:prstGeom>
          <a:noFill/>
          <a:ln w="28575" cap="flat" cmpd="sng" algn="ctr">
            <a:solidFill>
              <a:schemeClr val="accent6"/>
            </a:solidFill>
            <a:prstDash val="solid"/>
            <a:round/>
            <a:headEnd type="none" w="med" len="med"/>
            <a:tailEnd type="arrow"/>
          </a:ln>
          <a:effectLst/>
        </p:spPr>
      </p:cxnSp>
      <p:sp>
        <p:nvSpPr>
          <p:cNvPr id="2" name="Footer Placeholder 1"/>
          <p:cNvSpPr>
            <a:spLocks noGrp="1"/>
          </p:cNvSpPr>
          <p:nvPr>
            <p:ph type="ftr" sz="quarter" idx="11"/>
          </p:nvPr>
        </p:nvSpPr>
        <p:spPr/>
        <p:txBody>
          <a:bodyPr/>
          <a:lstStyle/>
          <a:p>
            <a:r>
              <a:rPr lang="en-US"/>
              <a:t>HOWARD COUNTY GOVERNMENT, DEPARTMENT OF PLANNING AND ZONING</a:t>
            </a:r>
          </a:p>
        </p:txBody>
      </p:sp>
    </p:spTree>
    <p:extLst>
      <p:ext uri="{BB962C8B-B14F-4D97-AF65-F5344CB8AC3E}">
        <p14:creationId xmlns:p14="http://schemas.microsoft.com/office/powerpoint/2010/main" val="3840674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914400" y="178678"/>
            <a:ext cx="7543800" cy="764937"/>
          </a:xfrm>
        </p:spPr>
        <p:txBody>
          <a:bodyPr>
            <a:normAutofit/>
          </a:bodyPr>
          <a:lstStyle/>
          <a:p>
            <a:pPr eaLnBrk="1" hangingPunct="1"/>
            <a:r>
              <a:rPr lang="en-US" altLang="en-US" dirty="0"/>
              <a:t>Regardless if permit required:</a:t>
            </a:r>
          </a:p>
        </p:txBody>
      </p:sp>
      <p:sp>
        <p:nvSpPr>
          <p:cNvPr id="16387" name="Rectangle 3"/>
          <p:cNvSpPr>
            <a:spLocks noGrp="1" noChangeArrowheads="1"/>
          </p:cNvSpPr>
          <p:nvPr>
            <p:ph type="body" idx="1"/>
          </p:nvPr>
        </p:nvSpPr>
        <p:spPr>
          <a:xfrm>
            <a:off x="609600" y="1066800"/>
            <a:ext cx="7543800" cy="5257800"/>
          </a:xfrm>
        </p:spPr>
        <p:txBody>
          <a:bodyPr/>
          <a:lstStyle/>
          <a:p>
            <a:pPr marL="347663" indent="-347663" eaLnBrk="1" hangingPunct="1">
              <a:lnSpc>
                <a:spcPct val="80000"/>
              </a:lnSpc>
              <a:defRPr/>
            </a:pPr>
            <a:endParaRPr lang="en-US" sz="2500" dirty="0">
              <a:solidFill>
                <a:schemeClr val="accent6"/>
              </a:solidFill>
            </a:endParaRPr>
          </a:p>
          <a:p>
            <a:pPr marL="347663" indent="-347663" eaLnBrk="1" hangingPunct="1">
              <a:lnSpc>
                <a:spcPct val="80000"/>
              </a:lnSpc>
              <a:defRPr/>
            </a:pPr>
            <a:endParaRPr lang="en-US" sz="2500" dirty="0">
              <a:solidFill>
                <a:schemeClr val="accent6"/>
              </a:solidFill>
            </a:endParaRPr>
          </a:p>
          <a:p>
            <a:pPr marL="347663" indent="-347663" eaLnBrk="1" hangingPunct="1">
              <a:lnSpc>
                <a:spcPct val="80000"/>
              </a:lnSpc>
              <a:defRPr/>
            </a:pPr>
            <a:r>
              <a:rPr lang="en-US" sz="2300" dirty="0"/>
              <a:t>Apply to all composting facilities, even exempt ones.</a:t>
            </a:r>
          </a:p>
          <a:p>
            <a:pPr marL="347663" indent="-347663" eaLnBrk="1" hangingPunct="1">
              <a:lnSpc>
                <a:spcPct val="80000"/>
              </a:lnSpc>
              <a:defRPr/>
            </a:pPr>
            <a:endParaRPr lang="en-US" sz="2300" dirty="0"/>
          </a:p>
          <a:p>
            <a:pPr eaLnBrk="1" hangingPunct="1">
              <a:lnSpc>
                <a:spcPct val="80000"/>
              </a:lnSpc>
              <a:spcAft>
                <a:spcPts val="600"/>
              </a:spcAft>
              <a:defRPr/>
            </a:pPr>
            <a:r>
              <a:rPr lang="en-US" sz="2300" dirty="0"/>
              <a:t>A person may not engage in composting which will likely…</a:t>
            </a:r>
          </a:p>
          <a:p>
            <a:pPr lvl="1">
              <a:lnSpc>
                <a:spcPct val="80000"/>
              </a:lnSpc>
              <a:spcAft>
                <a:spcPts val="600"/>
              </a:spcAft>
              <a:defRPr/>
            </a:pPr>
            <a:r>
              <a:rPr lang="en-US" dirty="0">
                <a:solidFill>
                  <a:srgbClr val="546D7A"/>
                </a:solidFill>
              </a:rPr>
              <a:t>Create a nuisance, harbor animals, cause an infestation of disease vectors.</a:t>
            </a:r>
          </a:p>
          <a:p>
            <a:pPr lvl="1">
              <a:lnSpc>
                <a:spcPct val="80000"/>
              </a:lnSpc>
              <a:spcAft>
                <a:spcPts val="600"/>
              </a:spcAft>
              <a:defRPr/>
            </a:pPr>
            <a:r>
              <a:rPr lang="en-US" dirty="0">
                <a:solidFill>
                  <a:srgbClr val="546D7A"/>
                </a:solidFill>
              </a:rPr>
              <a:t>Cause air pollution or operate without a required air permit.</a:t>
            </a:r>
          </a:p>
          <a:p>
            <a:pPr lvl="1">
              <a:lnSpc>
                <a:spcPct val="80000"/>
              </a:lnSpc>
              <a:spcAft>
                <a:spcPts val="600"/>
              </a:spcAft>
              <a:defRPr/>
            </a:pPr>
            <a:r>
              <a:rPr lang="en-US" dirty="0">
                <a:solidFill>
                  <a:srgbClr val="546D7A"/>
                </a:solidFill>
              </a:rPr>
              <a:t>Cause unpermitted discharge of pollutants to waters of the State.</a:t>
            </a:r>
          </a:p>
          <a:p>
            <a:pPr lvl="1">
              <a:lnSpc>
                <a:spcPct val="80000"/>
              </a:lnSpc>
              <a:spcAft>
                <a:spcPts val="600"/>
              </a:spcAft>
              <a:defRPr/>
            </a:pPr>
            <a:r>
              <a:rPr lang="en-US" dirty="0">
                <a:solidFill>
                  <a:srgbClr val="546D7A"/>
                </a:solidFill>
              </a:rPr>
              <a:t>Harm the environment, create hazards to public health, safety, or comfort.</a:t>
            </a:r>
          </a:p>
          <a:p>
            <a:pPr eaLnBrk="1" hangingPunct="1">
              <a:lnSpc>
                <a:spcPct val="80000"/>
              </a:lnSpc>
              <a:buFontTx/>
              <a:buNone/>
              <a:defRPr/>
            </a:pPr>
            <a:endParaRPr lang="en-US" sz="2500" dirty="0"/>
          </a:p>
        </p:txBody>
      </p:sp>
      <p:sp>
        <p:nvSpPr>
          <p:cNvPr id="2" name="Footer Placeholder 1"/>
          <p:cNvSpPr>
            <a:spLocks noGrp="1"/>
          </p:cNvSpPr>
          <p:nvPr>
            <p:ph type="ftr" sz="quarter" idx="11"/>
          </p:nvPr>
        </p:nvSpPr>
        <p:spPr/>
        <p:txBody>
          <a:bodyPr/>
          <a:lstStyle/>
          <a:p>
            <a:r>
              <a:rPr lang="en-US"/>
              <a:t>HOWARD COUNTY GOVERNMENT, DEPARTMENT OF PLANNING AND ZONING</a:t>
            </a:r>
          </a:p>
        </p:txBody>
      </p:sp>
    </p:spTree>
    <p:extLst>
      <p:ext uri="{BB962C8B-B14F-4D97-AF65-F5344CB8AC3E}">
        <p14:creationId xmlns:p14="http://schemas.microsoft.com/office/powerpoint/2010/main" val="2060976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B5E02-3713-4520-9BFC-523ECDFBC559}"/>
              </a:ext>
            </a:extLst>
          </p:cNvPr>
          <p:cNvSpPr>
            <a:spLocks noGrp="1"/>
          </p:cNvSpPr>
          <p:nvPr>
            <p:ph type="title"/>
          </p:nvPr>
        </p:nvSpPr>
        <p:spPr/>
        <p:txBody>
          <a:bodyPr/>
          <a:lstStyle/>
          <a:p>
            <a:r>
              <a:rPr lang="en-US" dirty="0"/>
              <a:t>Proposed Text Amendments</a:t>
            </a:r>
          </a:p>
        </p:txBody>
      </p:sp>
      <p:sp>
        <p:nvSpPr>
          <p:cNvPr id="3" name="Footer Placeholder 2">
            <a:extLst>
              <a:ext uri="{FF2B5EF4-FFF2-40B4-BE49-F238E27FC236}">
                <a16:creationId xmlns:a16="http://schemas.microsoft.com/office/drawing/2014/main" id="{ADDE69B4-8362-4F44-8184-9A9DB8E24C03}"/>
              </a:ext>
            </a:extLst>
          </p:cNvPr>
          <p:cNvSpPr>
            <a:spLocks noGrp="1"/>
          </p:cNvSpPr>
          <p:nvPr>
            <p:ph type="ftr" sz="quarter" idx="11"/>
          </p:nvPr>
        </p:nvSpPr>
        <p:spPr/>
        <p:txBody>
          <a:bodyPr/>
          <a:lstStyle/>
          <a:p>
            <a:r>
              <a:rPr lang="en-US"/>
              <a:t>HOWARD COUNTY GOVERNMENT, DEPARTMENT OF PLANNING AND ZONING</a:t>
            </a:r>
          </a:p>
        </p:txBody>
      </p:sp>
      <p:graphicFrame>
        <p:nvGraphicFramePr>
          <p:cNvPr id="5" name="Content Placeholder 4">
            <a:extLst>
              <a:ext uri="{FF2B5EF4-FFF2-40B4-BE49-F238E27FC236}">
                <a16:creationId xmlns:a16="http://schemas.microsoft.com/office/drawing/2014/main" id="{06A13B74-0BD9-4379-B671-CF968888F9FC}"/>
              </a:ext>
            </a:extLst>
          </p:cNvPr>
          <p:cNvGraphicFramePr>
            <a:graphicFrameLocks noGrp="1"/>
          </p:cNvGraphicFramePr>
          <p:nvPr>
            <p:ph sz="quarter" idx="1"/>
            <p:extLst>
              <p:ext uri="{D42A27DB-BD31-4B8C-83A1-F6EECF244321}">
                <p14:modId xmlns:p14="http://schemas.microsoft.com/office/powerpoint/2010/main" val="2745031933"/>
              </p:ext>
            </p:extLst>
          </p:nvPr>
        </p:nvGraphicFramePr>
        <p:xfrm>
          <a:off x="152400" y="1382743"/>
          <a:ext cx="8830054" cy="3367933"/>
        </p:xfrm>
        <a:graphic>
          <a:graphicData uri="http://schemas.openxmlformats.org/drawingml/2006/table">
            <a:tbl>
              <a:tblPr/>
              <a:tblGrid>
                <a:gridCol w="1477188">
                  <a:extLst>
                    <a:ext uri="{9D8B030D-6E8A-4147-A177-3AD203B41FA5}">
                      <a16:colId xmlns:a16="http://schemas.microsoft.com/office/drawing/2014/main" val="1493482444"/>
                    </a:ext>
                  </a:extLst>
                </a:gridCol>
                <a:gridCol w="1734409">
                  <a:extLst>
                    <a:ext uri="{9D8B030D-6E8A-4147-A177-3AD203B41FA5}">
                      <a16:colId xmlns:a16="http://schemas.microsoft.com/office/drawing/2014/main" val="120017535"/>
                    </a:ext>
                  </a:extLst>
                </a:gridCol>
                <a:gridCol w="1440442">
                  <a:extLst>
                    <a:ext uri="{9D8B030D-6E8A-4147-A177-3AD203B41FA5}">
                      <a16:colId xmlns:a16="http://schemas.microsoft.com/office/drawing/2014/main" val="2391507607"/>
                    </a:ext>
                  </a:extLst>
                </a:gridCol>
                <a:gridCol w="1251199">
                  <a:extLst>
                    <a:ext uri="{9D8B030D-6E8A-4147-A177-3AD203B41FA5}">
                      <a16:colId xmlns:a16="http://schemas.microsoft.com/office/drawing/2014/main" val="1351986952"/>
                    </a:ext>
                  </a:extLst>
                </a:gridCol>
                <a:gridCol w="1736247">
                  <a:extLst>
                    <a:ext uri="{9D8B030D-6E8A-4147-A177-3AD203B41FA5}">
                      <a16:colId xmlns:a16="http://schemas.microsoft.com/office/drawing/2014/main" val="1856136105"/>
                    </a:ext>
                  </a:extLst>
                </a:gridCol>
                <a:gridCol w="1190569">
                  <a:extLst>
                    <a:ext uri="{9D8B030D-6E8A-4147-A177-3AD203B41FA5}">
                      <a16:colId xmlns:a16="http://schemas.microsoft.com/office/drawing/2014/main" val="739406046"/>
                    </a:ext>
                  </a:extLst>
                </a:gridCol>
              </a:tblGrid>
              <a:tr h="234454">
                <a:tc gridSpan="3">
                  <a:txBody>
                    <a:bodyPr/>
                    <a:lstStyle/>
                    <a:p>
                      <a:pPr algn="ctr" fontAlgn="ctr"/>
                      <a:r>
                        <a:rPr lang="en-US" sz="900" b="1" i="0" u="none" strike="noStrike">
                          <a:solidFill>
                            <a:srgbClr val="000000"/>
                          </a:solidFill>
                          <a:effectLst/>
                          <a:latin typeface="Arial" panose="020B0604020202020204" pitchFamily="34" charset="0"/>
                        </a:rPr>
                        <a:t>ZRA 180 (CB 60 filed)</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gridSpan="3">
                  <a:txBody>
                    <a:bodyPr/>
                    <a:lstStyle/>
                    <a:p>
                      <a:pPr algn="ctr" fontAlgn="b"/>
                      <a:r>
                        <a:rPr lang="en-US" sz="900" b="1" i="0" u="none" strike="noStrike">
                          <a:solidFill>
                            <a:srgbClr val="000000"/>
                          </a:solidFill>
                          <a:effectLst/>
                          <a:latin typeface="Arial" panose="020B0604020202020204" pitchFamily="34" charset="0"/>
                        </a:rPr>
                        <a:t>ZRA 183 (CB 60 as approved)</a:t>
                      </a:r>
                    </a:p>
                  </a:txBody>
                  <a:tcPr marL="5634" marR="5634" marT="56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59734385"/>
                  </a:ext>
                </a:extLst>
              </a:tr>
              <a:tr h="369265">
                <a:tc>
                  <a:txBody>
                    <a:bodyPr/>
                    <a:lstStyle/>
                    <a:p>
                      <a:pPr algn="ctr" fontAlgn="ctr"/>
                      <a:r>
                        <a:rPr lang="en-US" sz="800" b="0" i="0" u="none" strike="noStrike">
                          <a:solidFill>
                            <a:srgbClr val="000000"/>
                          </a:solidFill>
                          <a:effectLst/>
                          <a:latin typeface="Arial" panose="020B0604020202020204" pitchFamily="34" charset="0"/>
                        </a:rPr>
                        <a:t>MDE Permit Not Required</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800" b="0" i="0" u="none" strike="noStrike">
                          <a:solidFill>
                            <a:srgbClr val="000000"/>
                          </a:solidFill>
                          <a:effectLst/>
                          <a:latin typeface="Arial" panose="020B0604020202020204" pitchFamily="34" charset="0"/>
                        </a:rPr>
                        <a:t>MDE Tier I or Tier II Small Permit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0" i="0" u="none" strike="noStrike">
                          <a:solidFill>
                            <a:srgbClr val="000000"/>
                          </a:solidFill>
                          <a:effectLst/>
                          <a:latin typeface="Arial" panose="020B0604020202020204" pitchFamily="34" charset="0"/>
                        </a:rPr>
                        <a:t>MDE Tier II Large Permit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800" b="0" i="0" u="none" strike="noStrike">
                          <a:solidFill>
                            <a:srgbClr val="000000"/>
                          </a:solidFill>
                          <a:effectLst/>
                          <a:latin typeface="Arial" panose="020B0604020202020204" pitchFamily="34" charset="0"/>
                        </a:rPr>
                        <a:t>MDE Permit Not Required</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ctr"/>
                      <a:r>
                        <a:rPr lang="en-US" sz="800" b="0" i="0" u="none" strike="noStrike">
                          <a:solidFill>
                            <a:srgbClr val="000000"/>
                          </a:solidFill>
                          <a:effectLst/>
                          <a:latin typeface="Arial" panose="020B0604020202020204" pitchFamily="34" charset="0"/>
                        </a:rPr>
                        <a:t>MDE Tier I or Tier II Small Permit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ctr"/>
                      <a:r>
                        <a:rPr lang="fr-FR" sz="800" b="0" i="0" u="none" strike="noStrike">
                          <a:solidFill>
                            <a:srgbClr val="000000"/>
                          </a:solidFill>
                          <a:effectLst/>
                          <a:latin typeface="Arial" panose="020B0604020202020204" pitchFamily="34" charset="0"/>
                        </a:rPr>
                        <a:t>MDE Tier II Large Permit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extLst>
                  <a:ext uri="{0D108BD9-81ED-4DB2-BD59-A6C34878D82A}">
                    <a16:rowId xmlns:a16="http://schemas.microsoft.com/office/drawing/2014/main" val="1395881465"/>
                  </a:ext>
                </a:extLst>
              </a:tr>
              <a:tr h="703362">
                <a:tc rowSpan="2">
                  <a:txBody>
                    <a:bodyPr/>
                    <a:lstStyle/>
                    <a:p>
                      <a:pPr algn="ctr" fontAlgn="ctr"/>
                      <a:r>
                        <a:rPr lang="en-US" sz="800" b="0" i="0" u="none" strike="noStrike">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ctr" fontAlgn="ctr"/>
                      <a:r>
                        <a:rPr lang="en-US" sz="800" b="0" i="0" u="none" strike="noStrike">
                          <a:solidFill>
                            <a:srgbClr val="000000"/>
                          </a:solidFill>
                          <a:effectLst/>
                          <a:latin typeface="Arial" panose="020B0604020202020204" pitchFamily="34" charset="0"/>
                        </a:rPr>
                        <a:t>By Permit &lt; 3 acres accessory to a farm</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rowSpan="2">
                  <a:txBody>
                    <a:bodyPr/>
                    <a:lstStyle/>
                    <a:p>
                      <a:pPr algn="ctr" fontAlgn="ctr"/>
                      <a:r>
                        <a:rPr lang="en-US" sz="800" b="0" i="0" u="none" strike="noStrike">
                          <a:solidFill>
                            <a:srgbClr val="000000"/>
                          </a:solidFill>
                          <a:effectLst/>
                          <a:latin typeface="Arial" panose="020B0604020202020204" pitchFamily="34" charset="0"/>
                        </a:rPr>
                        <a:t>Conditional Use - Up to 5 acres or 10 % </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rowSpan="2">
                  <a:txBody>
                    <a:bodyPr/>
                    <a:lstStyle/>
                    <a:p>
                      <a:pPr algn="ctr" fontAlgn="ctr"/>
                      <a:r>
                        <a:rPr lang="en-US" sz="800" b="0" i="0" u="none" strike="noStrike">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ctr" fontAlgn="ctr"/>
                      <a:r>
                        <a:rPr lang="en-US" sz="800" b="0" i="0" u="none" strike="noStrike">
                          <a:solidFill>
                            <a:srgbClr val="000000"/>
                          </a:solidFill>
                          <a:effectLst/>
                          <a:latin typeface="Arial" panose="020B0604020202020204" pitchFamily="34" charset="0"/>
                        </a:rPr>
                        <a:t>By Permit &lt; 3 acres accessory to a farm with 5% limit on retail sales</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rowSpan="2">
                  <a:txBody>
                    <a:bodyPr/>
                    <a:lstStyle/>
                    <a:p>
                      <a:pPr algn="ctr" fontAlgn="ctr"/>
                      <a:r>
                        <a:rPr lang="en-US" sz="800" b="0" i="0" u="none" strike="noStrike">
                          <a:solidFill>
                            <a:srgbClr val="000000"/>
                          </a:solidFill>
                          <a:effectLst/>
                          <a:latin typeface="Arial" panose="020B0604020202020204" pitchFamily="34" charset="0"/>
                        </a:rPr>
                        <a:t>Not Permitted</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extLst>
                  <a:ext uri="{0D108BD9-81ED-4DB2-BD59-A6C34878D82A}">
                    <a16:rowId xmlns:a16="http://schemas.microsoft.com/office/drawing/2014/main" val="601936856"/>
                  </a:ext>
                </a:extLst>
              </a:tr>
              <a:tr h="861619">
                <a:tc vMerge="1">
                  <a:txBody>
                    <a:bodyPr/>
                    <a:lstStyle/>
                    <a:p>
                      <a:endParaRPr lang="en-US"/>
                    </a:p>
                  </a:txBody>
                  <a:tcPr/>
                </a:tc>
                <a:tc>
                  <a:txBody>
                    <a:bodyPr/>
                    <a:lstStyle/>
                    <a:p>
                      <a:pPr algn="ctr" fontAlgn="ctr"/>
                      <a:r>
                        <a:rPr lang="en-US" sz="800" b="0" i="0" u="none" strike="noStrike">
                          <a:solidFill>
                            <a:srgbClr val="000000"/>
                          </a:solidFill>
                          <a:effectLst/>
                          <a:latin typeface="Arial" panose="020B0604020202020204" pitchFamily="34" charset="0"/>
                        </a:rPr>
                        <a:t>All Other - Conditional Use - Up to 5 acres or 10 %</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vMerge="1">
                  <a:txBody>
                    <a:bodyPr/>
                    <a:lstStyle/>
                    <a:p>
                      <a:endParaRPr lang="en-US"/>
                    </a:p>
                  </a:txBody>
                  <a:tcPr/>
                </a:tc>
                <a:tc vMerge="1">
                  <a:txBody>
                    <a:bodyPr/>
                    <a:lstStyle/>
                    <a:p>
                      <a:endParaRPr lang="en-US"/>
                    </a:p>
                  </a:txBody>
                  <a:tcPr/>
                </a:tc>
                <a:tc>
                  <a:txBody>
                    <a:bodyPr/>
                    <a:lstStyle/>
                    <a:p>
                      <a:pPr algn="ctr" fontAlgn="ctr"/>
                      <a:r>
                        <a:rPr lang="en-US" sz="800" b="0" i="0" u="none" strike="noStrike">
                          <a:solidFill>
                            <a:srgbClr val="000000"/>
                          </a:solidFill>
                          <a:effectLst/>
                          <a:latin typeface="Arial" panose="020B0604020202020204" pitchFamily="34" charset="0"/>
                        </a:rPr>
                        <a:t>By Conidtional Use- up to 1 acre or up to 5 acres or 10% only if abutting an Interstate (does not need to be accessory to a farm)</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vMerge="1">
                  <a:txBody>
                    <a:bodyPr/>
                    <a:lstStyle/>
                    <a:p>
                      <a:endParaRPr lang="en-US"/>
                    </a:p>
                  </a:txBody>
                  <a:tcPr/>
                </a:tc>
                <a:extLst>
                  <a:ext uri="{0D108BD9-81ED-4DB2-BD59-A6C34878D82A}">
                    <a16:rowId xmlns:a16="http://schemas.microsoft.com/office/drawing/2014/main" val="2454480144"/>
                  </a:ext>
                </a:extLst>
              </a:tr>
              <a:tr h="268450">
                <a:tc>
                  <a:txBody>
                    <a:bodyPr/>
                    <a:lstStyle/>
                    <a:p>
                      <a:pPr algn="ctr" fontAlgn="ctr"/>
                      <a:r>
                        <a:rPr lang="en-US" sz="800" b="0" i="0" u="none" strike="noStrike">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800" b="0" i="0" u="none" strike="noStrike">
                          <a:solidFill>
                            <a:srgbClr val="000000"/>
                          </a:solidFill>
                          <a:effectLst/>
                          <a:latin typeface="Arial" panose="020B0604020202020204" pitchFamily="34" charset="0"/>
                        </a:rPr>
                        <a:t>By Permit &lt; 3 acres accessory to a farm</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800" b="0" i="0" u="none" strike="noStrike">
                          <a:solidFill>
                            <a:srgbClr val="000000"/>
                          </a:solidFill>
                          <a:effectLst/>
                          <a:latin typeface="Arial" panose="020B0604020202020204" pitchFamily="34" charset="0"/>
                        </a:rPr>
                        <a:t>Not Permitted</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800" b="0" i="0" u="none" strike="noStrike">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800" b="0" i="0" u="none" strike="noStrike">
                          <a:solidFill>
                            <a:srgbClr val="000000"/>
                          </a:solidFill>
                          <a:effectLst/>
                          <a:latin typeface="Arial" panose="020B0604020202020204" pitchFamily="34" charset="0"/>
                        </a:rPr>
                        <a:t>By Permit &lt; 3 acres accessory to a farm with 5% limit on retail sales</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800" b="0" i="0" u="none" strike="noStrike">
                          <a:solidFill>
                            <a:srgbClr val="000000"/>
                          </a:solidFill>
                          <a:effectLst/>
                          <a:latin typeface="Arial" panose="020B0604020202020204" pitchFamily="34" charset="0"/>
                        </a:rPr>
                        <a:t>Not Permitted</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extLst>
                  <a:ext uri="{0D108BD9-81ED-4DB2-BD59-A6C34878D82A}">
                    <a16:rowId xmlns:a16="http://schemas.microsoft.com/office/drawing/2014/main" val="1611135230"/>
                  </a:ext>
                </a:extLst>
              </a:tr>
              <a:tr h="268450">
                <a:tc>
                  <a:txBody>
                    <a:bodyPr/>
                    <a:lstStyle/>
                    <a:p>
                      <a:pPr algn="ctr" fontAlgn="ctr"/>
                      <a:r>
                        <a:rPr lang="en-US" sz="800" b="0" i="0" u="none" strike="noStrike" dirty="0">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c>
                  <a:txBody>
                    <a:bodyPr/>
                    <a:lstStyle/>
                    <a:p>
                      <a:pPr algn="ctr" fontAlgn="ctr"/>
                      <a:r>
                        <a:rPr lang="en-US" sz="800" b="0" i="0" u="none" strike="noStrike">
                          <a:solidFill>
                            <a:srgbClr val="000000"/>
                          </a:solidFill>
                          <a:effectLst/>
                          <a:latin typeface="Arial" panose="020B0604020202020204" pitchFamily="34" charset="0"/>
                        </a:rPr>
                        <a:t>By-Right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c>
                  <a:txBody>
                    <a:bodyPr/>
                    <a:lstStyle/>
                    <a:p>
                      <a:pPr algn="ctr" fontAlgn="ctr"/>
                      <a:r>
                        <a:rPr lang="en-US" sz="800" b="0" i="0" u="none" strike="noStrike">
                          <a:solidFill>
                            <a:srgbClr val="000000"/>
                          </a:solidFill>
                          <a:effectLst/>
                          <a:latin typeface="Arial" panose="020B0604020202020204" pitchFamily="34" charset="0"/>
                        </a:rPr>
                        <a:t>Conditional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c>
                  <a:txBody>
                    <a:bodyPr/>
                    <a:lstStyle/>
                    <a:p>
                      <a:pPr algn="ctr" fontAlgn="ctr"/>
                      <a:r>
                        <a:rPr lang="en-US" sz="800" b="0" i="0" u="none" strike="noStrike">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c>
                  <a:txBody>
                    <a:bodyPr/>
                    <a:lstStyle/>
                    <a:p>
                      <a:pPr algn="ctr" fontAlgn="ctr"/>
                      <a:r>
                        <a:rPr lang="en-US" sz="800" b="0" i="0" u="none" strike="noStrike">
                          <a:solidFill>
                            <a:srgbClr val="000000"/>
                          </a:solidFill>
                          <a:effectLst/>
                          <a:latin typeface="Arial" panose="020B0604020202020204" pitchFamily="34" charset="0"/>
                        </a:rPr>
                        <a:t>Conditional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c>
                  <a:txBody>
                    <a:bodyPr/>
                    <a:lstStyle/>
                    <a:p>
                      <a:pPr algn="ctr" fontAlgn="ctr"/>
                      <a:r>
                        <a:rPr lang="en-US" sz="800" b="0" i="0" u="none" strike="noStrike">
                          <a:solidFill>
                            <a:srgbClr val="000000"/>
                          </a:solidFill>
                          <a:effectLst/>
                          <a:latin typeface="Arial" panose="020B0604020202020204" pitchFamily="34" charset="0"/>
                        </a:rPr>
                        <a:t>Not Permitted</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extLst>
                  <a:ext uri="{0D108BD9-81ED-4DB2-BD59-A6C34878D82A}">
                    <a16:rowId xmlns:a16="http://schemas.microsoft.com/office/drawing/2014/main" val="1707931123"/>
                  </a:ext>
                </a:extLst>
              </a:tr>
              <a:tr h="351681">
                <a:tc>
                  <a:txBody>
                    <a:bodyPr/>
                    <a:lstStyle/>
                    <a:p>
                      <a:pPr algn="ctr" fontAlgn="ctr"/>
                      <a:r>
                        <a:rPr lang="en-US" sz="800" b="0" i="0" u="none" strike="noStrike" dirty="0">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By-Right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By-Right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By-Right if don't abut residential</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By Conditional Use if abuts residential</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303529926"/>
                  </a:ext>
                </a:extLst>
              </a:tr>
              <a:tr h="310652">
                <a:tc>
                  <a:txBody>
                    <a:bodyPr/>
                    <a:lstStyle/>
                    <a:p>
                      <a:pPr algn="ctr" fontAlgn="ctr"/>
                      <a:r>
                        <a:rPr lang="en-US" sz="800" b="0" i="0" u="none" strike="noStrike">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By-Right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By-Right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Accessory to principal use</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a:solidFill>
                            <a:srgbClr val="000000"/>
                          </a:solidFill>
                          <a:effectLst/>
                          <a:latin typeface="Arial" panose="020B0604020202020204" pitchFamily="34" charset="0"/>
                        </a:rPr>
                        <a:t>By-Right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sz="800" b="0" i="0" u="none" strike="noStrike" dirty="0">
                          <a:solidFill>
                            <a:srgbClr val="000000"/>
                          </a:solidFill>
                          <a:effectLst/>
                          <a:latin typeface="Arial" panose="020B0604020202020204" pitchFamily="34" charset="0"/>
                        </a:rPr>
                        <a:t>By-Right</a:t>
                      </a:r>
                    </a:p>
                  </a:txBody>
                  <a:tcPr marL="5634" marR="5634" marT="5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758582361"/>
                  </a:ext>
                </a:extLst>
              </a:tr>
            </a:tbl>
          </a:graphicData>
        </a:graphic>
      </p:graphicFrame>
    </p:spTree>
    <p:extLst>
      <p:ext uri="{BB962C8B-B14F-4D97-AF65-F5344CB8AC3E}">
        <p14:creationId xmlns:p14="http://schemas.microsoft.com/office/powerpoint/2010/main" val="2462319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lang="en-US" dirty="0"/>
              <a:t>Section 103.0 Proposed Definitions</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4035416843"/>
              </p:ext>
            </p:extLst>
          </p:nvPr>
        </p:nvGraphicFramePr>
        <p:xfrm>
          <a:off x="301752" y="1359163"/>
          <a:ext cx="8504238" cy="3291840"/>
        </p:xfrm>
        <a:graphic>
          <a:graphicData uri="http://schemas.openxmlformats.org/drawingml/2006/table">
            <a:tbl>
              <a:tblPr firstRow="1" bandRow="1">
                <a:tableStyleId>{F5AB1C69-6EDB-4FF4-983F-18BD219EF322}</a:tableStyleId>
              </a:tblPr>
              <a:tblGrid>
                <a:gridCol w="4252119">
                  <a:extLst>
                    <a:ext uri="{9D8B030D-6E8A-4147-A177-3AD203B41FA5}">
                      <a16:colId xmlns:a16="http://schemas.microsoft.com/office/drawing/2014/main" val="320186704"/>
                    </a:ext>
                  </a:extLst>
                </a:gridCol>
                <a:gridCol w="4252119">
                  <a:extLst>
                    <a:ext uri="{9D8B030D-6E8A-4147-A177-3AD203B41FA5}">
                      <a16:colId xmlns:a16="http://schemas.microsoft.com/office/drawing/2014/main" val="1722742482"/>
                    </a:ext>
                  </a:extLst>
                </a:gridCol>
              </a:tblGrid>
              <a:tr h="346359">
                <a:tc>
                  <a:txBody>
                    <a:bodyPr/>
                    <a:lstStyle/>
                    <a:p>
                      <a:pPr algn="ctr"/>
                      <a:r>
                        <a:rPr lang="en-US" dirty="0"/>
                        <a:t>ZRA 180</a:t>
                      </a:r>
                    </a:p>
                  </a:txBody>
                  <a:tcPr/>
                </a:tc>
                <a:tc>
                  <a:txBody>
                    <a:bodyPr/>
                    <a:lstStyle/>
                    <a:p>
                      <a:pPr algn="ctr"/>
                      <a:r>
                        <a:rPr lang="en-US" dirty="0"/>
                        <a:t>ZRA 183</a:t>
                      </a:r>
                    </a:p>
                  </a:txBody>
                  <a:tcPr/>
                </a:tc>
                <a:extLst>
                  <a:ext uri="{0D108BD9-81ED-4DB2-BD59-A6C34878D82A}">
                    <a16:rowId xmlns:a16="http://schemas.microsoft.com/office/drawing/2014/main" val="2964260793"/>
                  </a:ext>
                </a:extLst>
              </a:tr>
              <a:tr h="18788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2">
                              <a:lumMod val="50000"/>
                            </a:schemeClr>
                          </a:solidFill>
                        </a:rPr>
                        <a:t>Adds definitions - </a:t>
                      </a:r>
                      <a:r>
                        <a:rPr lang="en-US" b="1" i="1" dirty="0">
                          <a:solidFill>
                            <a:schemeClr val="bg2">
                              <a:lumMod val="50000"/>
                            </a:schemeClr>
                          </a:solidFill>
                        </a:rPr>
                        <a:t>Composting, Composting Facility, Natural Wood Waste Recycling and Natural Wood Waste Recycling Facility </a:t>
                      </a:r>
                      <a:r>
                        <a:rPr lang="en-US" dirty="0">
                          <a:solidFill>
                            <a:schemeClr val="bg2">
                              <a:lumMod val="50000"/>
                            </a:schemeClr>
                          </a:solidFill>
                        </a:rPr>
                        <a:t>- align with COMAR</a:t>
                      </a:r>
                    </a:p>
                    <a:p>
                      <a:endParaRPr lang="en-US" dirty="0">
                        <a:solidFill>
                          <a:schemeClr val="bg2">
                            <a:lumMod val="50000"/>
                          </a:schemeClr>
                        </a:solidFill>
                      </a:endParaRPr>
                    </a:p>
                  </a:txBody>
                  <a:tcPr/>
                </a:tc>
                <a:tc>
                  <a:txBody>
                    <a:bodyPr/>
                    <a:lstStyle/>
                    <a:p>
                      <a:r>
                        <a:rPr lang="en-US" dirty="0">
                          <a:solidFill>
                            <a:schemeClr val="bg2">
                              <a:lumMod val="50000"/>
                            </a:schemeClr>
                          </a:solidFill>
                        </a:rPr>
                        <a:t>Adds same definitions except combines </a:t>
                      </a:r>
                      <a:r>
                        <a:rPr lang="en-US" b="1" dirty="0">
                          <a:solidFill>
                            <a:schemeClr val="bg2">
                              <a:lumMod val="50000"/>
                            </a:schemeClr>
                          </a:solidFill>
                        </a:rPr>
                        <a:t>Composting and Composting Facilities </a:t>
                      </a:r>
                    </a:p>
                    <a:p>
                      <a:endParaRPr lang="en-US" b="1" baseline="0" dirty="0">
                        <a:solidFill>
                          <a:schemeClr val="bg2">
                            <a:lumMod val="50000"/>
                          </a:schemeClr>
                        </a:solidFill>
                      </a:endParaRPr>
                    </a:p>
                    <a:p>
                      <a:r>
                        <a:rPr lang="en-US" b="0" baseline="0" dirty="0">
                          <a:solidFill>
                            <a:schemeClr val="bg2">
                              <a:lumMod val="50000"/>
                            </a:schemeClr>
                          </a:solidFill>
                        </a:rPr>
                        <a:t>Adds definition for </a:t>
                      </a:r>
                      <a:r>
                        <a:rPr lang="en-US" b="1" baseline="0" dirty="0">
                          <a:solidFill>
                            <a:schemeClr val="bg2">
                              <a:lumMod val="50000"/>
                            </a:schemeClr>
                          </a:solidFill>
                        </a:rPr>
                        <a:t>Natural Wood Waste Recycling </a:t>
                      </a:r>
                      <a:r>
                        <a:rPr lang="en-US" baseline="0" dirty="0">
                          <a:solidFill>
                            <a:schemeClr val="bg2">
                              <a:lumMod val="50000"/>
                            </a:schemeClr>
                          </a:solidFill>
                        </a:rPr>
                        <a:t>and </a:t>
                      </a:r>
                      <a:r>
                        <a:rPr lang="en-US" b="1" baseline="0" dirty="0">
                          <a:solidFill>
                            <a:schemeClr val="bg2">
                              <a:lumMod val="50000"/>
                            </a:schemeClr>
                          </a:solidFill>
                        </a:rPr>
                        <a:t>Horticultural Nursery</a:t>
                      </a:r>
                      <a:endParaRPr lang="en-US" dirty="0">
                        <a:solidFill>
                          <a:schemeClr val="bg2">
                            <a:lumMod val="50000"/>
                          </a:schemeClr>
                        </a:solidFill>
                      </a:endParaRPr>
                    </a:p>
                  </a:txBody>
                  <a:tcPr/>
                </a:tc>
                <a:extLst>
                  <a:ext uri="{0D108BD9-81ED-4DB2-BD59-A6C34878D82A}">
                    <a16:rowId xmlns:a16="http://schemas.microsoft.com/office/drawing/2014/main" val="2116155765"/>
                  </a:ext>
                </a:extLst>
              </a:tr>
              <a:tr h="8540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2">
                              <a:lumMod val="50000"/>
                            </a:schemeClr>
                          </a:solidFill>
                        </a:rPr>
                        <a:t>Adds definitions - </a:t>
                      </a:r>
                      <a:r>
                        <a:rPr lang="en-US" b="1" i="1" dirty="0">
                          <a:solidFill>
                            <a:schemeClr val="bg2">
                              <a:lumMod val="50000"/>
                            </a:schemeClr>
                          </a:solidFill>
                        </a:rPr>
                        <a:t>Sawmill, Bulk Firewood Processing Facility</a:t>
                      </a:r>
                    </a:p>
                    <a:p>
                      <a:endParaRPr lang="en-US" dirty="0"/>
                    </a:p>
                  </a:txBody>
                  <a:tcPr>
                    <a:solidFill>
                      <a:schemeClr val="tx2">
                        <a:lumMod val="40000"/>
                        <a:lumOff val="60000"/>
                      </a:schemeClr>
                    </a:solidFill>
                  </a:tcPr>
                </a:tc>
                <a:tc>
                  <a:txBody>
                    <a:bodyPr/>
                    <a:lstStyle/>
                    <a:p>
                      <a:r>
                        <a:rPr lang="en-US" b="1" i="1" dirty="0">
                          <a:solidFill>
                            <a:schemeClr val="bg2">
                              <a:lumMod val="50000"/>
                            </a:schemeClr>
                          </a:solidFill>
                        </a:rPr>
                        <a:t>No change</a:t>
                      </a:r>
                    </a:p>
                  </a:txBody>
                  <a:tcPr>
                    <a:solidFill>
                      <a:schemeClr val="tx2">
                        <a:lumMod val="40000"/>
                        <a:lumOff val="60000"/>
                      </a:schemeClr>
                    </a:solidFill>
                  </a:tcPr>
                </a:tc>
                <a:extLst>
                  <a:ext uri="{0D108BD9-81ED-4DB2-BD59-A6C34878D82A}">
                    <a16:rowId xmlns:a16="http://schemas.microsoft.com/office/drawing/2014/main" val="827071709"/>
                  </a:ext>
                </a:extLst>
              </a:tr>
            </a:tbl>
          </a:graphicData>
        </a:graphic>
      </p:graphicFrame>
      <p:sp>
        <p:nvSpPr>
          <p:cNvPr id="7" name="Rectangle 6">
            <a:extLst>
              <a:ext uri="{FF2B5EF4-FFF2-40B4-BE49-F238E27FC236}">
                <a16:creationId xmlns:a16="http://schemas.microsoft.com/office/drawing/2014/main" id="{337BDE6C-3AF6-408A-BBFF-E0367884D88E}"/>
              </a:ext>
            </a:extLst>
          </p:cNvPr>
          <p:cNvSpPr/>
          <p:nvPr/>
        </p:nvSpPr>
        <p:spPr>
          <a:xfrm>
            <a:off x="301752" y="4651003"/>
            <a:ext cx="8680703" cy="1323439"/>
          </a:xfrm>
          <a:prstGeom prst="rect">
            <a:avLst/>
          </a:prstGeom>
        </p:spPr>
        <p:txBody>
          <a:bodyPr wrap="square">
            <a:spAutoFit/>
          </a:bodyPr>
          <a:lstStyle/>
          <a:p>
            <a:pPr lvl="0" defTabSz="914400">
              <a:spcBef>
                <a:spcPct val="20000"/>
              </a:spcBef>
              <a:spcAft>
                <a:spcPts val="1200"/>
              </a:spcAft>
              <a:buClr>
                <a:srgbClr val="C5D1D7">
                  <a:lumMod val="50000"/>
                </a:srgbClr>
              </a:buClr>
              <a:buSzPct val="85000"/>
            </a:pPr>
            <a:r>
              <a:rPr lang="en-US" sz="1600" b="1" u="sng" dirty="0">
                <a:solidFill>
                  <a:srgbClr val="C5D1D7">
                    <a:lumMod val="50000"/>
                  </a:srgbClr>
                </a:solidFill>
              </a:rPr>
              <a:t>Horticultural Nursery: </a:t>
            </a:r>
            <a:r>
              <a:rPr lang="en-US" sz="1600" i="1" dirty="0">
                <a:solidFill>
                  <a:srgbClr val="C5D1D7">
                    <a:lumMod val="50000"/>
                  </a:srgbClr>
                </a:solidFill>
              </a:rPr>
              <a:t>an agricultural operation primarily engaged in the growing, harvesting and primary processing of trees, shrubs and plants. Plant material shall be grown on the premises and may be purchased elsewhere at any stage of maturity for production on the premises. Horticultural nurseries may engage in accessory uses such as storage of plant materials and sale of products necessary for the health of the nursery stock.</a:t>
            </a:r>
          </a:p>
        </p:txBody>
      </p:sp>
    </p:spTree>
    <p:extLst>
      <p:ext uri="{BB962C8B-B14F-4D97-AF65-F5344CB8AC3E}">
        <p14:creationId xmlns:p14="http://schemas.microsoft.com/office/powerpoint/2010/main" val="4007741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1F864-9FDC-4631-ADB5-B64F1A815BE6}"/>
              </a:ext>
            </a:extLst>
          </p:cNvPr>
          <p:cNvSpPr>
            <a:spLocks noGrp="1"/>
          </p:cNvSpPr>
          <p:nvPr>
            <p:ph type="title"/>
          </p:nvPr>
        </p:nvSpPr>
        <p:spPr>
          <a:xfrm>
            <a:off x="773075" y="465631"/>
            <a:ext cx="8534400" cy="758952"/>
          </a:xfrm>
        </p:spPr>
        <p:txBody>
          <a:bodyPr>
            <a:noAutofit/>
          </a:bodyPr>
          <a:lstStyle/>
          <a:p>
            <a:r>
              <a:rPr lang="en-US" sz="3000" dirty="0"/>
              <a:t>Sections 104.0 (RC), 105.0 (RR), </a:t>
            </a:r>
            <a:br>
              <a:rPr lang="en-US" sz="3000" dirty="0"/>
            </a:br>
            <a:r>
              <a:rPr lang="en-US" sz="3000" dirty="0"/>
              <a:t>and 106.1 Preservation Easements </a:t>
            </a:r>
          </a:p>
        </p:txBody>
      </p:sp>
      <p:sp>
        <p:nvSpPr>
          <p:cNvPr id="3" name="Footer Placeholder 2">
            <a:extLst>
              <a:ext uri="{FF2B5EF4-FFF2-40B4-BE49-F238E27FC236}">
                <a16:creationId xmlns:a16="http://schemas.microsoft.com/office/drawing/2014/main" id="{10ABD4FB-7DB9-405F-BF92-BBC170A29152}"/>
              </a:ext>
            </a:extLst>
          </p:cNvPr>
          <p:cNvSpPr>
            <a:spLocks noGrp="1"/>
          </p:cNvSpPr>
          <p:nvPr>
            <p:ph type="ftr" sz="quarter" idx="11"/>
          </p:nvPr>
        </p:nvSpPr>
        <p:spPr/>
        <p:txBody>
          <a:bodyPr/>
          <a:lstStyle/>
          <a:p>
            <a:r>
              <a:rPr lang="en-US"/>
              <a:t>HOWARD COUNTY GOVERNMENT, DEPARTMENT OF PLANNING AND ZONING</a:t>
            </a:r>
          </a:p>
        </p:txBody>
      </p:sp>
      <p:sp>
        <p:nvSpPr>
          <p:cNvPr id="4" name="Content Placeholder 3">
            <a:extLst>
              <a:ext uri="{FF2B5EF4-FFF2-40B4-BE49-F238E27FC236}">
                <a16:creationId xmlns:a16="http://schemas.microsoft.com/office/drawing/2014/main" id="{DD9E9281-445B-439E-B1F9-EE625A1480E5}"/>
              </a:ext>
            </a:extLst>
          </p:cNvPr>
          <p:cNvSpPr>
            <a:spLocks noGrp="1"/>
          </p:cNvSpPr>
          <p:nvPr>
            <p:ph sz="quarter" idx="1"/>
          </p:nvPr>
        </p:nvSpPr>
        <p:spPr>
          <a:xfrm>
            <a:off x="162910" y="996797"/>
            <a:ext cx="8830056" cy="5549461"/>
          </a:xfrm>
        </p:spPr>
        <p:txBody>
          <a:bodyPr>
            <a:noAutofit/>
          </a:bodyPr>
          <a:lstStyle/>
          <a:p>
            <a:pPr marL="0" indent="0">
              <a:spcBef>
                <a:spcPts val="0"/>
              </a:spcBef>
              <a:spcAft>
                <a:spcPts val="600"/>
              </a:spcAft>
              <a:buNone/>
            </a:pPr>
            <a:endParaRPr lang="en-US" sz="1500" dirty="0"/>
          </a:p>
          <a:p>
            <a:pPr marL="0" indent="0">
              <a:spcBef>
                <a:spcPts val="0"/>
              </a:spcBef>
              <a:spcAft>
                <a:spcPts val="600"/>
              </a:spcAft>
              <a:buNone/>
            </a:pPr>
            <a:endParaRPr lang="en-US" sz="1500" dirty="0"/>
          </a:p>
          <a:p>
            <a:pPr marL="0" indent="0">
              <a:spcBef>
                <a:spcPts val="0"/>
              </a:spcBef>
              <a:spcAft>
                <a:spcPts val="600"/>
              </a:spcAft>
              <a:buNone/>
            </a:pPr>
            <a:r>
              <a:rPr lang="en-US" sz="2400" dirty="0"/>
              <a:t>Amend Accessory Use Sections in RC, RR, and County Preservation Easements to: </a:t>
            </a:r>
          </a:p>
          <a:p>
            <a:pPr>
              <a:spcBef>
                <a:spcPts val="0"/>
              </a:spcBef>
              <a:spcAft>
                <a:spcPts val="600"/>
              </a:spcAft>
            </a:pPr>
            <a:r>
              <a:rPr lang="en-US" sz="2200" dirty="0"/>
              <a:t>Reference a new Special Farm Permit section (Section 128.0) for composting facilities accessory to a farming operation but require an MDE permit</a:t>
            </a:r>
            <a:r>
              <a:rPr lang="en-US" sz="2400" dirty="0"/>
              <a:t>.</a:t>
            </a:r>
          </a:p>
          <a:p>
            <a:pPr marL="0" indent="0">
              <a:spcBef>
                <a:spcPts val="0"/>
              </a:spcBef>
              <a:spcAft>
                <a:spcPts val="600"/>
              </a:spcAft>
              <a:buNone/>
            </a:pPr>
            <a:endParaRPr lang="en-US" sz="2000" b="1" i="1" dirty="0"/>
          </a:p>
          <a:p>
            <a:pPr marL="0" indent="0">
              <a:spcBef>
                <a:spcPts val="0"/>
              </a:spcBef>
              <a:spcAft>
                <a:spcPts val="600"/>
              </a:spcAft>
              <a:buNone/>
            </a:pPr>
            <a:r>
              <a:rPr lang="en-US" sz="2000" b="1" i="1" dirty="0"/>
              <a:t>Accessory Use </a:t>
            </a:r>
            <a:r>
              <a:rPr lang="en-US" sz="2000" i="1" dirty="0"/>
              <a:t>- a use that is customarily incidental to the principal use, serving no other use, and which is subordinate in area, intensity, and purpose to the principal use.</a:t>
            </a:r>
          </a:p>
          <a:p>
            <a:pPr>
              <a:spcBef>
                <a:spcPts val="0"/>
              </a:spcBef>
              <a:spcAft>
                <a:spcPts val="600"/>
              </a:spcAft>
            </a:pPr>
            <a:endParaRPr lang="en-US" sz="2000" i="1" dirty="0"/>
          </a:p>
          <a:p>
            <a:pPr>
              <a:spcBef>
                <a:spcPts val="0"/>
              </a:spcBef>
              <a:spcAft>
                <a:spcPts val="600"/>
              </a:spcAft>
            </a:pPr>
            <a:r>
              <a:rPr lang="en-US" sz="2200" dirty="0"/>
              <a:t>Amends 106.1 (County Preservation Easements) – Conditional Uses to allow NWWRF if accessory to a horticultural nursery</a:t>
            </a:r>
          </a:p>
        </p:txBody>
      </p:sp>
    </p:spTree>
    <p:extLst>
      <p:ext uri="{BB962C8B-B14F-4D97-AF65-F5344CB8AC3E}">
        <p14:creationId xmlns:p14="http://schemas.microsoft.com/office/powerpoint/2010/main" val="1552847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CE5FC-97C8-48DE-97B7-C3F4E5F438D0}"/>
              </a:ext>
            </a:extLst>
          </p:cNvPr>
          <p:cNvSpPr>
            <a:spLocks noGrp="1"/>
          </p:cNvSpPr>
          <p:nvPr>
            <p:ph type="title"/>
          </p:nvPr>
        </p:nvSpPr>
        <p:spPr>
          <a:xfrm>
            <a:off x="301752" y="456296"/>
            <a:ext cx="8534400" cy="758952"/>
          </a:xfrm>
        </p:spPr>
        <p:txBody>
          <a:bodyPr>
            <a:normAutofit fontScale="90000"/>
          </a:bodyPr>
          <a:lstStyle/>
          <a:p>
            <a:r>
              <a:rPr lang="en-US" dirty="0"/>
              <a:t>Section 122.0 and 123.0</a:t>
            </a:r>
            <a:br>
              <a:rPr lang="en-US" dirty="0"/>
            </a:br>
            <a:r>
              <a:rPr lang="en-US" dirty="0"/>
              <a:t>(M-1 and M-2)</a:t>
            </a:r>
          </a:p>
        </p:txBody>
      </p:sp>
      <p:sp>
        <p:nvSpPr>
          <p:cNvPr id="3" name="Footer Placeholder 2">
            <a:extLst>
              <a:ext uri="{FF2B5EF4-FFF2-40B4-BE49-F238E27FC236}">
                <a16:creationId xmlns:a16="http://schemas.microsoft.com/office/drawing/2014/main" id="{7E2376BD-3C92-4428-8157-DB966AB44EAD}"/>
              </a:ext>
            </a:extLst>
          </p:cNvPr>
          <p:cNvSpPr>
            <a:spLocks noGrp="1"/>
          </p:cNvSpPr>
          <p:nvPr>
            <p:ph type="ftr" sz="quarter" idx="11"/>
          </p:nvPr>
        </p:nvSpPr>
        <p:spPr/>
        <p:txBody>
          <a:bodyPr/>
          <a:lstStyle/>
          <a:p>
            <a:r>
              <a:rPr lang="en-US"/>
              <a:t>HOWARD COUNTY GOVERNMENT, DEPARTMENT OF PLANNING AND ZONING</a:t>
            </a:r>
          </a:p>
        </p:txBody>
      </p:sp>
      <p:graphicFrame>
        <p:nvGraphicFramePr>
          <p:cNvPr id="5" name="Content Placeholder 4">
            <a:extLst>
              <a:ext uri="{FF2B5EF4-FFF2-40B4-BE49-F238E27FC236}">
                <a16:creationId xmlns:a16="http://schemas.microsoft.com/office/drawing/2014/main" id="{2B7BB039-9BF6-40BA-BF75-9C1E81886D67}"/>
              </a:ext>
            </a:extLst>
          </p:cNvPr>
          <p:cNvGraphicFramePr>
            <a:graphicFrameLocks noGrp="1"/>
          </p:cNvGraphicFramePr>
          <p:nvPr>
            <p:ph sz="quarter" idx="1"/>
            <p:extLst>
              <p:ext uri="{D42A27DB-BD31-4B8C-83A1-F6EECF244321}">
                <p14:modId xmlns:p14="http://schemas.microsoft.com/office/powerpoint/2010/main" val="3876078357"/>
              </p:ext>
            </p:extLst>
          </p:nvPr>
        </p:nvGraphicFramePr>
        <p:xfrm>
          <a:off x="135526" y="3647326"/>
          <a:ext cx="8752751" cy="2140201"/>
        </p:xfrm>
        <a:graphic>
          <a:graphicData uri="http://schemas.openxmlformats.org/drawingml/2006/table">
            <a:tbl>
              <a:tblPr>
                <a:tableStyleId>{35758FB7-9AC5-4552-8A53-C91805E547FA}</a:tableStyleId>
              </a:tblPr>
              <a:tblGrid>
                <a:gridCol w="664146">
                  <a:extLst>
                    <a:ext uri="{9D8B030D-6E8A-4147-A177-3AD203B41FA5}">
                      <a16:colId xmlns:a16="http://schemas.microsoft.com/office/drawing/2014/main" val="1895073117"/>
                    </a:ext>
                  </a:extLst>
                </a:gridCol>
                <a:gridCol w="1844666">
                  <a:extLst>
                    <a:ext uri="{9D8B030D-6E8A-4147-A177-3AD203B41FA5}">
                      <a16:colId xmlns:a16="http://schemas.microsoft.com/office/drawing/2014/main" val="1559814012"/>
                    </a:ext>
                  </a:extLst>
                </a:gridCol>
                <a:gridCol w="1472833">
                  <a:extLst>
                    <a:ext uri="{9D8B030D-6E8A-4147-A177-3AD203B41FA5}">
                      <a16:colId xmlns:a16="http://schemas.microsoft.com/office/drawing/2014/main" val="392767186"/>
                    </a:ext>
                  </a:extLst>
                </a:gridCol>
                <a:gridCol w="1223201">
                  <a:extLst>
                    <a:ext uri="{9D8B030D-6E8A-4147-A177-3AD203B41FA5}">
                      <a16:colId xmlns:a16="http://schemas.microsoft.com/office/drawing/2014/main" val="1371588291"/>
                    </a:ext>
                  </a:extLst>
                </a:gridCol>
                <a:gridCol w="1062499">
                  <a:extLst>
                    <a:ext uri="{9D8B030D-6E8A-4147-A177-3AD203B41FA5}">
                      <a16:colId xmlns:a16="http://schemas.microsoft.com/office/drawing/2014/main" val="3377757536"/>
                    </a:ext>
                  </a:extLst>
                </a:gridCol>
                <a:gridCol w="1474393">
                  <a:extLst>
                    <a:ext uri="{9D8B030D-6E8A-4147-A177-3AD203B41FA5}">
                      <a16:colId xmlns:a16="http://schemas.microsoft.com/office/drawing/2014/main" val="2913903528"/>
                    </a:ext>
                  </a:extLst>
                </a:gridCol>
                <a:gridCol w="1011013">
                  <a:extLst>
                    <a:ext uri="{9D8B030D-6E8A-4147-A177-3AD203B41FA5}">
                      <a16:colId xmlns:a16="http://schemas.microsoft.com/office/drawing/2014/main" val="4179650388"/>
                    </a:ext>
                  </a:extLst>
                </a:gridCol>
              </a:tblGrid>
              <a:tr h="519234">
                <a:tc>
                  <a:txBody>
                    <a:bodyPr/>
                    <a:lstStyle/>
                    <a:p>
                      <a:pPr algn="ctr" fontAlgn="ctr"/>
                      <a:endParaRPr lang="en-US" sz="1200" b="1" i="0" u="none" strike="noStrike" dirty="0">
                        <a:solidFill>
                          <a:srgbClr val="000000"/>
                        </a:solidFill>
                        <a:effectLst/>
                        <a:latin typeface="Arial" panose="020B0604020202020204" pitchFamily="34" charset="0"/>
                      </a:endParaRPr>
                    </a:p>
                  </a:txBody>
                  <a:tcPr marL="5634" marR="5634" marT="5634" marB="0" anchor="ctr"/>
                </a:tc>
                <a:tc gridSpan="3">
                  <a:txBody>
                    <a:bodyPr/>
                    <a:lstStyle/>
                    <a:p>
                      <a:pPr algn="ctr" fontAlgn="ctr"/>
                      <a:r>
                        <a:rPr lang="en-US" sz="1200" b="1" u="none" strike="noStrike" dirty="0">
                          <a:effectLst/>
                        </a:rPr>
                        <a:t>ZRA 180</a:t>
                      </a:r>
                      <a:endParaRPr lang="en-US" sz="1200" b="1" i="0" u="none" strike="noStrike" dirty="0">
                        <a:solidFill>
                          <a:srgbClr val="000000"/>
                        </a:solidFill>
                        <a:effectLst/>
                        <a:latin typeface="Arial" panose="020B0604020202020204" pitchFamily="34" charset="0"/>
                      </a:endParaRPr>
                    </a:p>
                  </a:txBody>
                  <a:tcPr marL="5634" marR="5634" marT="5634" marB="0" anchor="ctr"/>
                </a:tc>
                <a:tc hMerge="1">
                  <a:txBody>
                    <a:bodyPr/>
                    <a:lstStyle/>
                    <a:p>
                      <a:endParaRPr lang="en-US"/>
                    </a:p>
                  </a:txBody>
                  <a:tcPr/>
                </a:tc>
                <a:tc hMerge="1">
                  <a:txBody>
                    <a:bodyPr/>
                    <a:lstStyle/>
                    <a:p>
                      <a:endParaRPr lang="en-US"/>
                    </a:p>
                  </a:txBody>
                  <a:tcPr/>
                </a:tc>
                <a:tc gridSpan="3">
                  <a:txBody>
                    <a:bodyPr/>
                    <a:lstStyle/>
                    <a:p>
                      <a:pPr lvl="1" algn="ctr" fontAlgn="b">
                        <a:lnSpc>
                          <a:spcPct val="150000"/>
                        </a:lnSpc>
                      </a:pPr>
                      <a:r>
                        <a:rPr lang="en-US" sz="1200" b="1" i="0" u="none" strike="noStrike" dirty="0">
                          <a:solidFill>
                            <a:srgbClr val="000000"/>
                          </a:solidFill>
                          <a:effectLst/>
                          <a:latin typeface="Arial" panose="020B0604020202020204" pitchFamily="34" charset="0"/>
                        </a:rPr>
                        <a:t>ZRA 183</a:t>
                      </a:r>
                    </a:p>
                  </a:txBody>
                  <a:tcPr marL="5634" marR="5634" marT="5634"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03545854"/>
                  </a:ext>
                </a:extLst>
              </a:tr>
              <a:tr h="511766">
                <a:tc>
                  <a:txBody>
                    <a:bodyPr/>
                    <a:lstStyle/>
                    <a:p>
                      <a:pPr algn="ctr" fontAlgn="ct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MDE Permit Not Required</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MDE Tier I or Tier II Small Permit</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fr-FR" sz="1200" u="none" strike="noStrike" dirty="0">
                          <a:effectLst/>
                        </a:rPr>
                        <a:t>MDE </a:t>
                      </a:r>
                      <a:r>
                        <a:rPr lang="fr-FR" sz="1200" u="none" strike="noStrike" dirty="0" err="1">
                          <a:effectLst/>
                        </a:rPr>
                        <a:t>Tier</a:t>
                      </a:r>
                      <a:r>
                        <a:rPr lang="fr-FR" sz="1200" u="none" strike="noStrike" dirty="0">
                          <a:effectLst/>
                        </a:rPr>
                        <a:t> II Large Permit</a:t>
                      </a:r>
                      <a:endParaRPr lang="fr-FR"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a:effectLst/>
                        </a:rPr>
                        <a:t>MDE Permit Not Required</a:t>
                      </a:r>
                      <a:endParaRPr lang="en-US" sz="1200" b="0" i="0" u="none" strike="noStrike">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a:effectLst/>
                        </a:rPr>
                        <a:t>MDE Tier I or Tier II Small Permit</a:t>
                      </a:r>
                      <a:endParaRPr lang="en-US" sz="1200" b="0" i="0" u="none" strike="noStrike">
                        <a:solidFill>
                          <a:srgbClr val="000000"/>
                        </a:solidFill>
                        <a:effectLst/>
                        <a:latin typeface="Arial" panose="020B0604020202020204" pitchFamily="34" charset="0"/>
                      </a:endParaRPr>
                    </a:p>
                  </a:txBody>
                  <a:tcPr marL="5634" marR="5634" marT="5634" marB="0" anchor="ctr"/>
                </a:tc>
                <a:tc>
                  <a:txBody>
                    <a:bodyPr/>
                    <a:lstStyle/>
                    <a:p>
                      <a:pPr algn="ctr" fontAlgn="ctr"/>
                      <a:r>
                        <a:rPr lang="fr-FR" sz="1200" u="none" strike="noStrike">
                          <a:effectLst/>
                        </a:rPr>
                        <a:t>MDE Tier II Large Permit</a:t>
                      </a:r>
                      <a:endParaRPr lang="fr-FR" sz="1200" b="0" i="0" u="none" strike="noStrike">
                        <a:solidFill>
                          <a:srgbClr val="000000"/>
                        </a:solidFill>
                        <a:effectLst/>
                        <a:latin typeface="Arial" panose="020B0604020202020204" pitchFamily="34" charset="0"/>
                      </a:endParaRPr>
                    </a:p>
                  </a:txBody>
                  <a:tcPr marL="5634" marR="5634" marT="5634" marB="0" anchor="ctr"/>
                </a:tc>
                <a:extLst>
                  <a:ext uri="{0D108BD9-81ED-4DB2-BD59-A6C34878D82A}">
                    <a16:rowId xmlns:a16="http://schemas.microsoft.com/office/drawing/2014/main" val="3000104255"/>
                  </a:ext>
                </a:extLst>
              </a:tr>
              <a:tr h="372047">
                <a:tc>
                  <a:txBody>
                    <a:bodyPr/>
                    <a:lstStyle/>
                    <a:p>
                      <a:pPr algn="ctr" fontAlgn="ctr"/>
                      <a:r>
                        <a:rPr lang="en-US" sz="1200" u="none" strike="noStrike" dirty="0">
                          <a:effectLst/>
                        </a:rPr>
                        <a:t>M-1</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Accessory to principal use</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a:effectLst/>
                        </a:rPr>
                        <a:t>By-Right</a:t>
                      </a:r>
                      <a:endParaRPr lang="en-US" sz="1200" b="0" i="0" u="none" strike="noStrike">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a:effectLst/>
                        </a:rPr>
                        <a:t>Conditional Use</a:t>
                      </a:r>
                      <a:endParaRPr lang="en-US" sz="1200" b="0" i="0" u="none" strike="noStrike">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Accessory to principal use</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a:effectLst/>
                        </a:rPr>
                        <a:t>Conditional Use</a:t>
                      </a:r>
                      <a:endParaRPr lang="en-US" sz="1200" b="0" i="0" u="none" strike="noStrike">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a:effectLst/>
                        </a:rPr>
                        <a:t>Not Permitted</a:t>
                      </a:r>
                      <a:endParaRPr lang="en-US" sz="1200" b="0" i="0" u="none" strike="noStrike">
                        <a:solidFill>
                          <a:srgbClr val="000000"/>
                        </a:solidFill>
                        <a:effectLst/>
                        <a:latin typeface="Arial" panose="020B0604020202020204" pitchFamily="34" charset="0"/>
                      </a:endParaRPr>
                    </a:p>
                  </a:txBody>
                  <a:tcPr marL="5634" marR="5634" marT="5634" marB="0" anchor="ctr"/>
                </a:tc>
                <a:extLst>
                  <a:ext uri="{0D108BD9-81ED-4DB2-BD59-A6C34878D82A}">
                    <a16:rowId xmlns:a16="http://schemas.microsoft.com/office/drawing/2014/main" val="1673781325"/>
                  </a:ext>
                </a:extLst>
              </a:tr>
              <a:tr h="487398">
                <a:tc>
                  <a:txBody>
                    <a:bodyPr/>
                    <a:lstStyle/>
                    <a:p>
                      <a:pPr algn="ctr" fontAlgn="ctr"/>
                      <a:r>
                        <a:rPr lang="en-US" sz="1200" u="none" strike="noStrike" dirty="0">
                          <a:effectLst/>
                        </a:rPr>
                        <a:t>M-2</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Accessory to principal use</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By-Right</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By-Right</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Accessory to principal use</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By-Right if doesn't abut residential</a:t>
                      </a:r>
                      <a:endParaRPr lang="en-US" sz="1200" b="0" i="0" u="none" strike="noStrike" dirty="0">
                        <a:solidFill>
                          <a:srgbClr val="000000"/>
                        </a:solidFill>
                        <a:effectLst/>
                        <a:latin typeface="Arial" panose="020B0604020202020204" pitchFamily="34" charset="0"/>
                      </a:endParaRPr>
                    </a:p>
                  </a:txBody>
                  <a:tcPr marL="5634" marR="5634" marT="5634" marB="0" anchor="ctr"/>
                </a:tc>
                <a:tc>
                  <a:txBody>
                    <a:bodyPr/>
                    <a:lstStyle/>
                    <a:p>
                      <a:pPr algn="ctr" fontAlgn="ctr"/>
                      <a:r>
                        <a:rPr lang="en-US" sz="1200" u="none" strike="noStrike" dirty="0">
                          <a:effectLst/>
                        </a:rPr>
                        <a:t>By Conditional Use if abuts residential</a:t>
                      </a:r>
                      <a:endParaRPr lang="en-US" sz="1200" b="0" i="0" u="none" strike="noStrike" dirty="0">
                        <a:solidFill>
                          <a:srgbClr val="000000"/>
                        </a:solidFill>
                        <a:effectLst/>
                        <a:latin typeface="Arial" panose="020B0604020202020204" pitchFamily="34" charset="0"/>
                      </a:endParaRPr>
                    </a:p>
                  </a:txBody>
                  <a:tcPr marL="5634" marR="5634" marT="5634" marB="0" anchor="ctr"/>
                </a:tc>
                <a:extLst>
                  <a:ext uri="{0D108BD9-81ED-4DB2-BD59-A6C34878D82A}">
                    <a16:rowId xmlns:a16="http://schemas.microsoft.com/office/drawing/2014/main" val="3612068161"/>
                  </a:ext>
                </a:extLst>
              </a:tr>
            </a:tbl>
          </a:graphicData>
        </a:graphic>
      </p:graphicFrame>
      <p:sp>
        <p:nvSpPr>
          <p:cNvPr id="6" name="Rectangle 5">
            <a:extLst>
              <a:ext uri="{FF2B5EF4-FFF2-40B4-BE49-F238E27FC236}">
                <a16:creationId xmlns:a16="http://schemas.microsoft.com/office/drawing/2014/main" id="{65323FAB-4D8E-4FAC-A207-FB0D57E6A97C}"/>
              </a:ext>
            </a:extLst>
          </p:cNvPr>
          <p:cNvSpPr/>
          <p:nvPr/>
        </p:nvSpPr>
        <p:spPr>
          <a:xfrm>
            <a:off x="416103" y="1397584"/>
            <a:ext cx="8389760" cy="1785104"/>
          </a:xfrm>
          <a:prstGeom prst="rect">
            <a:avLst/>
          </a:prstGeom>
        </p:spPr>
        <p:txBody>
          <a:bodyPr wrap="square">
            <a:spAutoFit/>
          </a:bodyPr>
          <a:lstStyle/>
          <a:p>
            <a:pPr marL="342900" indent="-342900">
              <a:buFont typeface="Arial" panose="020B0604020202020204" pitchFamily="34" charset="0"/>
              <a:buChar char="•"/>
            </a:pPr>
            <a:r>
              <a:rPr lang="en-US" sz="2200" dirty="0">
                <a:solidFill>
                  <a:schemeClr val="bg2">
                    <a:lumMod val="50000"/>
                  </a:schemeClr>
                </a:solidFill>
              </a:rPr>
              <a:t>Natural Wood Waste Recycling: Both ZRA’s and current regulations allow by-right in M-1 and M-2</a:t>
            </a:r>
          </a:p>
          <a:p>
            <a:endParaRPr lang="en-US" sz="2200" dirty="0">
              <a:solidFill>
                <a:schemeClr val="bg2">
                  <a:lumMod val="50000"/>
                </a:schemeClr>
              </a:solidFill>
            </a:endParaRPr>
          </a:p>
          <a:p>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Composting: see chart below</a:t>
            </a:r>
          </a:p>
        </p:txBody>
      </p:sp>
    </p:spTree>
    <p:extLst>
      <p:ext uri="{BB962C8B-B14F-4D97-AF65-F5344CB8AC3E}">
        <p14:creationId xmlns:p14="http://schemas.microsoft.com/office/powerpoint/2010/main" val="1877228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1280"/>
            <a:ext cx="8534400" cy="758952"/>
          </a:xfrm>
        </p:spPr>
        <p:txBody>
          <a:bodyPr>
            <a:normAutofit fontScale="90000"/>
          </a:bodyPr>
          <a:lstStyle/>
          <a:p>
            <a:br>
              <a:rPr lang="en-US" dirty="0"/>
            </a:br>
            <a:r>
              <a:rPr lang="en-US" dirty="0"/>
              <a:t>Section 104.0 </a:t>
            </a:r>
            <a:br>
              <a:rPr lang="en-US" dirty="0"/>
            </a:br>
            <a:r>
              <a:rPr lang="en-US" dirty="0"/>
              <a:t>Solid Waste (SW) Overlay</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347780992"/>
              </p:ext>
            </p:extLst>
          </p:nvPr>
        </p:nvGraphicFramePr>
        <p:xfrm>
          <a:off x="301625" y="2503220"/>
          <a:ext cx="8504238" cy="1559560"/>
        </p:xfrm>
        <a:graphic>
          <a:graphicData uri="http://schemas.openxmlformats.org/drawingml/2006/table">
            <a:tbl>
              <a:tblPr firstRow="1" bandRow="1">
                <a:tableStyleId>{1FECB4D8-DB02-4DC6-A0A2-4F2EBAE1DC90}</a:tableStyleId>
              </a:tblPr>
              <a:tblGrid>
                <a:gridCol w="4252119">
                  <a:extLst>
                    <a:ext uri="{9D8B030D-6E8A-4147-A177-3AD203B41FA5}">
                      <a16:colId xmlns:a16="http://schemas.microsoft.com/office/drawing/2014/main" val="20000"/>
                    </a:ext>
                  </a:extLst>
                </a:gridCol>
                <a:gridCol w="4252119">
                  <a:extLst>
                    <a:ext uri="{9D8B030D-6E8A-4147-A177-3AD203B41FA5}">
                      <a16:colId xmlns:a16="http://schemas.microsoft.com/office/drawing/2014/main" val="20001"/>
                    </a:ext>
                  </a:extLst>
                </a:gridCol>
              </a:tblGrid>
              <a:tr h="370840">
                <a:tc>
                  <a:txBody>
                    <a:bodyPr/>
                    <a:lstStyle/>
                    <a:p>
                      <a:pPr algn="ctr"/>
                      <a:r>
                        <a:rPr lang="en-US" dirty="0"/>
                        <a:t>ZRA 180</a:t>
                      </a:r>
                    </a:p>
                  </a:txBody>
                  <a:tcPr/>
                </a:tc>
                <a:tc>
                  <a:txBody>
                    <a:bodyPr/>
                    <a:lstStyle/>
                    <a:p>
                      <a:pPr algn="ctr"/>
                      <a:r>
                        <a:rPr lang="en-US" dirty="0"/>
                        <a:t>ZRA 183</a:t>
                      </a:r>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546D7A"/>
                          </a:solidFill>
                        </a:rPr>
                        <a:t>Incorporates</a:t>
                      </a:r>
                      <a:r>
                        <a:rPr lang="en-US" baseline="0" dirty="0">
                          <a:solidFill>
                            <a:srgbClr val="546D7A"/>
                          </a:solidFill>
                        </a:rPr>
                        <a:t> Tier I, Tier II and Tier III Composting Facilities into the Solid Waste Overlay District</a:t>
                      </a:r>
                      <a:endParaRPr lang="en-US" dirty="0">
                        <a:solidFill>
                          <a:srgbClr val="546D7A"/>
                        </a:solidFill>
                      </a:endParaRPr>
                    </a:p>
                    <a:p>
                      <a:endParaRPr lang="en-US" dirty="0">
                        <a:solidFill>
                          <a:srgbClr val="546D7A"/>
                        </a:solidFill>
                      </a:endParaRPr>
                    </a:p>
                  </a:txBody>
                  <a:tcPr/>
                </a:tc>
                <a:tc>
                  <a:txBody>
                    <a:bodyPr/>
                    <a:lstStyle/>
                    <a:p>
                      <a:r>
                        <a:rPr lang="en-US" dirty="0">
                          <a:solidFill>
                            <a:srgbClr val="546D7A"/>
                          </a:solidFill>
                        </a:rPr>
                        <a:t>Deletes Tier I and Tier II to avoid confusion since they are allowed elsewhere</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36169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62126-BD02-4AB6-AA26-4677E68174FE}"/>
              </a:ext>
            </a:extLst>
          </p:cNvPr>
          <p:cNvSpPr>
            <a:spLocks noGrp="1"/>
          </p:cNvSpPr>
          <p:nvPr>
            <p:ph type="title"/>
          </p:nvPr>
        </p:nvSpPr>
        <p:spPr>
          <a:xfrm>
            <a:off x="175632" y="214558"/>
            <a:ext cx="8534400" cy="758952"/>
          </a:xfrm>
        </p:spPr>
        <p:txBody>
          <a:bodyPr>
            <a:normAutofit/>
          </a:bodyPr>
          <a:lstStyle/>
          <a:p>
            <a:r>
              <a:rPr lang="en-US" dirty="0"/>
              <a:t>      Section 128.0 Special Farm Permits</a:t>
            </a:r>
          </a:p>
        </p:txBody>
      </p:sp>
      <p:sp>
        <p:nvSpPr>
          <p:cNvPr id="3" name="Footer Placeholder 2">
            <a:extLst>
              <a:ext uri="{FF2B5EF4-FFF2-40B4-BE49-F238E27FC236}">
                <a16:creationId xmlns:a16="http://schemas.microsoft.com/office/drawing/2014/main" id="{EA4D914C-572B-4D02-9D4F-D7C4D70608CA}"/>
              </a:ext>
            </a:extLst>
          </p:cNvPr>
          <p:cNvSpPr>
            <a:spLocks noGrp="1"/>
          </p:cNvSpPr>
          <p:nvPr>
            <p:ph type="ftr" sz="quarter" idx="11"/>
          </p:nvPr>
        </p:nvSpPr>
        <p:spPr/>
        <p:txBody>
          <a:bodyPr/>
          <a:lstStyle/>
          <a:p>
            <a:r>
              <a:rPr lang="en-US"/>
              <a:t>HOWARD COUNTY GOVERNMENT, DEPARTMENT OF PLANNING AND ZONING</a:t>
            </a:r>
          </a:p>
        </p:txBody>
      </p:sp>
      <p:sp>
        <p:nvSpPr>
          <p:cNvPr id="4" name="Content Placeholder 3">
            <a:extLst>
              <a:ext uri="{FF2B5EF4-FFF2-40B4-BE49-F238E27FC236}">
                <a16:creationId xmlns:a16="http://schemas.microsoft.com/office/drawing/2014/main" id="{2C4F98D9-9526-4FF7-ACE5-C883A7DFD72A}"/>
              </a:ext>
            </a:extLst>
          </p:cNvPr>
          <p:cNvSpPr>
            <a:spLocks noGrp="1"/>
          </p:cNvSpPr>
          <p:nvPr>
            <p:ph sz="quarter" idx="1"/>
          </p:nvPr>
        </p:nvSpPr>
        <p:spPr>
          <a:xfrm>
            <a:off x="301752" y="1527048"/>
            <a:ext cx="8503920" cy="4883800"/>
          </a:xfrm>
        </p:spPr>
        <p:txBody>
          <a:bodyPr>
            <a:normAutofit/>
          </a:bodyPr>
          <a:lstStyle/>
          <a:p>
            <a:pPr marL="0" indent="0">
              <a:buNone/>
            </a:pPr>
            <a:r>
              <a:rPr lang="en-US" sz="2400" dirty="0">
                <a:solidFill>
                  <a:srgbClr val="546D7A"/>
                </a:solidFill>
              </a:rPr>
              <a:t>Allows Special Farm Permits for Tier I or Tier II-Small Composting Facilities- less than 3 acres</a:t>
            </a:r>
          </a:p>
          <a:p>
            <a:pPr lvl="1" fontAlgn="t"/>
            <a:r>
              <a:rPr lang="en-US" sz="2000" dirty="0"/>
              <a:t>Requires related MDE permits and operational plans be submitted to DPZ and Soil Conservation District evaluation </a:t>
            </a:r>
          </a:p>
          <a:p>
            <a:pPr marL="0" indent="0">
              <a:buNone/>
            </a:pPr>
            <a:endParaRPr lang="en-US" dirty="0"/>
          </a:p>
          <a:p>
            <a:pPr marL="0" indent="0">
              <a:buNone/>
            </a:pPr>
            <a:r>
              <a:rPr lang="en-US" dirty="0"/>
              <a:t>Amendments:</a:t>
            </a:r>
          </a:p>
          <a:p>
            <a:pPr lvl="1"/>
            <a:r>
              <a:rPr lang="en-US" sz="2000" dirty="0"/>
              <a:t>On site retail sales: replaces limitation on types of vehicles with a limitation on yearly sales (&lt; 5% of annual production) </a:t>
            </a:r>
          </a:p>
          <a:p>
            <a:pPr lvl="1"/>
            <a:r>
              <a:rPr lang="en-US" sz="2000" dirty="0"/>
              <a:t>Nutrient Management Plan exemption if no outstanding IPA</a:t>
            </a:r>
          </a:p>
          <a:p>
            <a:pPr lvl="1"/>
            <a:r>
              <a:rPr lang="en-US" sz="2000" dirty="0"/>
              <a:t>Require a site layout as part of permit application</a:t>
            </a:r>
          </a:p>
          <a:p>
            <a:pPr lvl="1"/>
            <a:r>
              <a:rPr lang="en-US" sz="2000" dirty="0"/>
              <a:t>Verify compliance with permit requirements after 2 years</a:t>
            </a:r>
          </a:p>
        </p:txBody>
      </p:sp>
    </p:spTree>
    <p:extLst>
      <p:ext uri="{BB962C8B-B14F-4D97-AF65-F5344CB8AC3E}">
        <p14:creationId xmlns:p14="http://schemas.microsoft.com/office/powerpoint/2010/main" val="3857543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3720"/>
            <a:ext cx="8534400" cy="758952"/>
          </a:xfrm>
        </p:spPr>
        <p:txBody>
          <a:bodyPr>
            <a:normAutofit fontScale="90000"/>
          </a:bodyPr>
          <a:lstStyle/>
          <a:p>
            <a:r>
              <a:rPr lang="en-US" dirty="0"/>
              <a:t>Section 131.0</a:t>
            </a:r>
            <a:br>
              <a:rPr lang="en-US" dirty="0"/>
            </a:br>
            <a:r>
              <a:rPr lang="en-US" dirty="0"/>
              <a:t>Conditional Uses</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4224962144"/>
              </p:ext>
            </p:extLst>
          </p:nvPr>
        </p:nvGraphicFramePr>
        <p:xfrm>
          <a:off x="152400" y="1410834"/>
          <a:ext cx="8830056" cy="4390876"/>
        </p:xfrm>
        <a:graphic>
          <a:graphicData uri="http://schemas.openxmlformats.org/drawingml/2006/table">
            <a:tbl>
              <a:tblPr firstRow="1" bandRow="1">
                <a:tableStyleId>{1FECB4D8-DB02-4DC6-A0A2-4F2EBAE1DC90}</a:tableStyleId>
              </a:tblPr>
              <a:tblGrid>
                <a:gridCol w="4415028">
                  <a:extLst>
                    <a:ext uri="{9D8B030D-6E8A-4147-A177-3AD203B41FA5}">
                      <a16:colId xmlns:a16="http://schemas.microsoft.com/office/drawing/2014/main" val="20000"/>
                    </a:ext>
                  </a:extLst>
                </a:gridCol>
                <a:gridCol w="4415028">
                  <a:extLst>
                    <a:ext uri="{9D8B030D-6E8A-4147-A177-3AD203B41FA5}">
                      <a16:colId xmlns:a16="http://schemas.microsoft.com/office/drawing/2014/main" val="20001"/>
                    </a:ext>
                  </a:extLst>
                </a:gridCol>
              </a:tblGrid>
              <a:tr h="404204">
                <a:tc>
                  <a:txBody>
                    <a:bodyPr/>
                    <a:lstStyle/>
                    <a:p>
                      <a:pPr algn="ctr"/>
                      <a:r>
                        <a:rPr lang="en-US" dirty="0"/>
                        <a:t>ZRZ</a:t>
                      </a:r>
                      <a:r>
                        <a:rPr lang="en-US" baseline="0" dirty="0"/>
                        <a:t> 180</a:t>
                      </a:r>
                      <a:endParaRPr lang="en-US" dirty="0"/>
                    </a:p>
                  </a:txBody>
                  <a:tcPr/>
                </a:tc>
                <a:tc>
                  <a:txBody>
                    <a:bodyPr/>
                    <a:lstStyle/>
                    <a:p>
                      <a:pPr algn="ctr"/>
                      <a:r>
                        <a:rPr lang="en-US" dirty="0"/>
                        <a:t>ZRA 183</a:t>
                      </a:r>
                    </a:p>
                  </a:txBody>
                  <a:tcPr/>
                </a:tc>
                <a:extLst>
                  <a:ext uri="{0D108BD9-81ED-4DB2-BD59-A6C34878D82A}">
                    <a16:rowId xmlns:a16="http://schemas.microsoft.com/office/drawing/2014/main" val="10000"/>
                  </a:ext>
                </a:extLst>
              </a:tr>
              <a:tr h="9966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546D7A"/>
                          </a:solidFill>
                        </a:rPr>
                        <a:t>Deletes</a:t>
                      </a:r>
                      <a:r>
                        <a:rPr lang="en-US" baseline="0" dirty="0">
                          <a:solidFill>
                            <a:srgbClr val="546D7A"/>
                          </a:solidFill>
                        </a:rPr>
                        <a:t> Yard Waste Composting CU category and replaces with Composting Facilities</a:t>
                      </a:r>
                      <a:endParaRPr lang="en-US" dirty="0">
                        <a:solidFill>
                          <a:srgbClr val="546D7A"/>
                        </a:solidFill>
                      </a:endParaRPr>
                    </a:p>
                  </a:txBody>
                  <a:tcPr/>
                </a:tc>
                <a:tc>
                  <a:txBody>
                    <a:bodyPr/>
                    <a:lstStyle/>
                    <a:p>
                      <a:r>
                        <a:rPr lang="en-US" dirty="0">
                          <a:solidFill>
                            <a:schemeClr val="bg2">
                              <a:lumMod val="50000"/>
                            </a:schemeClr>
                          </a:solidFill>
                        </a:rPr>
                        <a:t>No Change</a:t>
                      </a:r>
                    </a:p>
                  </a:txBody>
                  <a:tcPr/>
                </a:tc>
                <a:extLst>
                  <a:ext uri="{0D108BD9-81ED-4DB2-BD59-A6C34878D82A}">
                    <a16:rowId xmlns:a16="http://schemas.microsoft.com/office/drawing/2014/main" val="10001"/>
                  </a:ext>
                </a:extLst>
              </a:tr>
              <a:tr h="12956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546D7A"/>
                          </a:solidFill>
                        </a:rPr>
                        <a:t>Adds new CU category- Composting Facilities for</a:t>
                      </a:r>
                      <a:r>
                        <a:rPr lang="en-US" baseline="0" dirty="0">
                          <a:solidFill>
                            <a:srgbClr val="546D7A"/>
                          </a:solidFill>
                        </a:rPr>
                        <a:t> Tier I and Tier II-small Composting Facilities in RR, RC and for Tier II-Large in RC, RR and M-1</a:t>
                      </a:r>
                      <a:endParaRPr lang="en-US" dirty="0">
                        <a:solidFill>
                          <a:srgbClr val="546D7A"/>
                        </a:solidFill>
                      </a:endParaRPr>
                    </a:p>
                  </a:txBody>
                  <a:tcPr/>
                </a:tc>
                <a:tc>
                  <a:txBody>
                    <a:bodyPr/>
                    <a:lstStyle/>
                    <a:p>
                      <a:r>
                        <a:rPr lang="en-US" dirty="0">
                          <a:solidFill>
                            <a:schemeClr val="bg2">
                              <a:lumMod val="50000"/>
                            </a:schemeClr>
                          </a:solidFill>
                        </a:rPr>
                        <a:t>Composting category amended to delete Tier II large reference in RC/RR and include M-1, and M-2 properties abutting residential</a:t>
                      </a:r>
                    </a:p>
                  </a:txBody>
                  <a:tcPr/>
                </a:tc>
                <a:extLst>
                  <a:ext uri="{0D108BD9-81ED-4DB2-BD59-A6C34878D82A}">
                    <a16:rowId xmlns:a16="http://schemas.microsoft.com/office/drawing/2014/main" val="10002"/>
                  </a:ext>
                </a:extLst>
              </a:tr>
              <a:tr h="996668">
                <a:tc>
                  <a:txBody>
                    <a:bodyPr/>
                    <a:lstStyle/>
                    <a:p>
                      <a:r>
                        <a:rPr lang="en-US" dirty="0">
                          <a:solidFill>
                            <a:srgbClr val="546D7A"/>
                          </a:solidFill>
                        </a:rPr>
                        <a:t>Adds</a:t>
                      </a:r>
                      <a:r>
                        <a:rPr lang="en-US" baseline="0" dirty="0">
                          <a:solidFill>
                            <a:srgbClr val="546D7A"/>
                          </a:solidFill>
                        </a:rPr>
                        <a:t> new CU category for NWWRF in RC, RR, and on ALPP properties if accessory to tree farm</a:t>
                      </a:r>
                      <a:endParaRPr lang="en-US" dirty="0">
                        <a:solidFill>
                          <a:srgbClr val="546D7A"/>
                        </a:solidFill>
                      </a:endParaRPr>
                    </a:p>
                  </a:txBody>
                  <a:tcPr/>
                </a:tc>
                <a:tc>
                  <a:txBody>
                    <a:bodyPr/>
                    <a:lstStyle/>
                    <a:p>
                      <a:r>
                        <a:rPr lang="en-US" dirty="0">
                          <a:solidFill>
                            <a:schemeClr val="bg2">
                              <a:lumMod val="50000"/>
                            </a:schemeClr>
                          </a:solidFill>
                        </a:rPr>
                        <a:t>Changes Tree Farm to Horticultural Nursery and amends size and location restrictions </a:t>
                      </a:r>
                    </a:p>
                  </a:txBody>
                  <a:tcPr/>
                </a:tc>
                <a:extLst>
                  <a:ext uri="{0D108BD9-81ED-4DB2-BD59-A6C34878D82A}">
                    <a16:rowId xmlns:a16="http://schemas.microsoft.com/office/drawing/2014/main" val="10003"/>
                  </a:ext>
                </a:extLst>
              </a:tr>
              <a:tr h="697668">
                <a:tc>
                  <a:txBody>
                    <a:bodyPr/>
                    <a:lstStyle/>
                    <a:p>
                      <a:r>
                        <a:rPr lang="en-US" dirty="0">
                          <a:solidFill>
                            <a:srgbClr val="546D7A"/>
                          </a:solidFill>
                        </a:rPr>
                        <a:t>Applies</a:t>
                      </a:r>
                      <a:r>
                        <a:rPr lang="en-US" baseline="0" dirty="0">
                          <a:solidFill>
                            <a:srgbClr val="546D7A"/>
                          </a:solidFill>
                        </a:rPr>
                        <a:t> 17 conditions to new CU categories</a:t>
                      </a:r>
                      <a:endParaRPr lang="en-US" dirty="0">
                        <a:solidFill>
                          <a:srgbClr val="546D7A"/>
                        </a:solidFill>
                      </a:endParaRPr>
                    </a:p>
                  </a:txBody>
                  <a:tcPr/>
                </a:tc>
                <a:tc>
                  <a:txBody>
                    <a:bodyPr/>
                    <a:lstStyle/>
                    <a:p>
                      <a:r>
                        <a:rPr lang="en-US" dirty="0">
                          <a:solidFill>
                            <a:schemeClr val="bg2">
                              <a:lumMod val="50000"/>
                            </a:schemeClr>
                          </a:solidFill>
                        </a:rPr>
                        <a:t>Mostly same except for setbacks</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79987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Background/History</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274914712"/>
              </p:ext>
            </p:extLst>
          </p:nvPr>
        </p:nvGraphicFramePr>
        <p:xfrm>
          <a:off x="301625" y="1527175"/>
          <a:ext cx="8504238" cy="2021840"/>
        </p:xfrm>
        <a:graphic>
          <a:graphicData uri="http://schemas.openxmlformats.org/drawingml/2006/table">
            <a:tbl>
              <a:tblPr firstRow="1" bandRow="1">
                <a:tableStyleId>{1FECB4D8-DB02-4DC6-A0A2-4F2EBAE1DC90}</a:tableStyleId>
              </a:tblPr>
              <a:tblGrid>
                <a:gridCol w="3522039">
                  <a:extLst>
                    <a:ext uri="{9D8B030D-6E8A-4147-A177-3AD203B41FA5}">
                      <a16:colId xmlns:a16="http://schemas.microsoft.com/office/drawing/2014/main" val="20000"/>
                    </a:ext>
                  </a:extLst>
                </a:gridCol>
                <a:gridCol w="4982199">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r>
                        <a:rPr lang="en-US" dirty="0"/>
                        <a:t>Current</a:t>
                      </a:r>
                      <a:r>
                        <a:rPr lang="en-US" baseline="0" dirty="0"/>
                        <a:t> Regulations</a:t>
                      </a:r>
                      <a:endParaRPr lang="en-US" dirty="0"/>
                    </a:p>
                  </a:txBody>
                  <a:tcPr/>
                </a:tc>
                <a:extLst>
                  <a:ext uri="{0D108BD9-81ED-4DB2-BD59-A6C34878D82A}">
                    <a16:rowId xmlns:a16="http://schemas.microsoft.com/office/drawing/2014/main" val="10000"/>
                  </a:ext>
                </a:extLst>
              </a:tr>
              <a:tr h="370840">
                <a:tc>
                  <a:txBody>
                    <a:bodyPr/>
                    <a:lstStyle/>
                    <a:p>
                      <a:r>
                        <a:rPr lang="en-US" dirty="0">
                          <a:solidFill>
                            <a:srgbClr val="546D7A"/>
                          </a:solidFill>
                        </a:rPr>
                        <a:t>Mulch</a:t>
                      </a:r>
                      <a:r>
                        <a:rPr lang="en-US" baseline="0" dirty="0">
                          <a:solidFill>
                            <a:srgbClr val="546D7A"/>
                          </a:solidFill>
                        </a:rPr>
                        <a:t> Manufacture</a:t>
                      </a:r>
                      <a:endParaRPr lang="en-US" dirty="0">
                        <a:solidFill>
                          <a:srgbClr val="546D7A"/>
                        </a:solidFill>
                      </a:endParaRPr>
                    </a:p>
                  </a:txBody>
                  <a:tcPr/>
                </a:tc>
                <a:tc>
                  <a:txBody>
                    <a:bodyPr/>
                    <a:lstStyle/>
                    <a:p>
                      <a:r>
                        <a:rPr lang="en-US" dirty="0">
                          <a:solidFill>
                            <a:srgbClr val="546D7A"/>
                          </a:solidFill>
                        </a:rPr>
                        <a:t>RC and RR – Conditional</a:t>
                      </a:r>
                      <a:r>
                        <a:rPr lang="en-US" baseline="0" dirty="0">
                          <a:solidFill>
                            <a:srgbClr val="546D7A"/>
                          </a:solidFill>
                        </a:rPr>
                        <a:t> Use (not allowed on Ag Preservation) By-right in M-1 and M-2</a:t>
                      </a:r>
                      <a:endParaRPr lang="en-US" dirty="0">
                        <a:solidFill>
                          <a:srgbClr val="546D7A"/>
                        </a:solidFill>
                      </a:endParaRPr>
                    </a:p>
                  </a:txBody>
                  <a:tcPr/>
                </a:tc>
                <a:extLst>
                  <a:ext uri="{0D108BD9-81ED-4DB2-BD59-A6C34878D82A}">
                    <a16:rowId xmlns:a16="http://schemas.microsoft.com/office/drawing/2014/main" val="10001"/>
                  </a:ext>
                </a:extLst>
              </a:tr>
              <a:tr h="370840">
                <a:tc>
                  <a:txBody>
                    <a:bodyPr/>
                    <a:lstStyle/>
                    <a:p>
                      <a:r>
                        <a:rPr lang="en-US" dirty="0">
                          <a:solidFill>
                            <a:srgbClr val="546D7A"/>
                          </a:solidFill>
                        </a:rPr>
                        <a:t>Yard</a:t>
                      </a:r>
                      <a:r>
                        <a:rPr lang="en-US" baseline="0" dirty="0">
                          <a:solidFill>
                            <a:srgbClr val="546D7A"/>
                          </a:solidFill>
                        </a:rPr>
                        <a:t> Waste Composting</a:t>
                      </a:r>
                      <a:endParaRPr lang="en-US" dirty="0">
                        <a:solidFill>
                          <a:srgbClr val="546D7A"/>
                        </a:solidFill>
                      </a:endParaRPr>
                    </a:p>
                  </a:txBody>
                  <a:tcPr/>
                </a:tc>
                <a:tc>
                  <a:txBody>
                    <a:bodyPr/>
                    <a:lstStyle/>
                    <a:p>
                      <a:r>
                        <a:rPr lang="en-US" baseline="0" dirty="0">
                          <a:solidFill>
                            <a:srgbClr val="546D7A"/>
                          </a:solidFill>
                        </a:rPr>
                        <a:t>Conditional Use in RC, RR and M-1 (not M-2)</a:t>
                      </a:r>
                      <a:endParaRPr lang="en-US" dirty="0">
                        <a:solidFill>
                          <a:srgbClr val="546D7A"/>
                        </a:solidFill>
                      </a:endParaRPr>
                    </a:p>
                  </a:txBody>
                  <a:tcPr/>
                </a:tc>
                <a:extLst>
                  <a:ext uri="{0D108BD9-81ED-4DB2-BD59-A6C34878D82A}">
                    <a16:rowId xmlns:a16="http://schemas.microsoft.com/office/drawing/2014/main" val="10002"/>
                  </a:ext>
                </a:extLst>
              </a:tr>
              <a:tr h="370840">
                <a:tc>
                  <a:txBody>
                    <a:bodyPr/>
                    <a:lstStyle/>
                    <a:p>
                      <a:r>
                        <a:rPr lang="en-US" dirty="0">
                          <a:solidFill>
                            <a:srgbClr val="546D7A"/>
                          </a:solidFill>
                        </a:rPr>
                        <a:t>Composting</a:t>
                      </a:r>
                      <a:r>
                        <a:rPr lang="en-US" baseline="0" dirty="0">
                          <a:solidFill>
                            <a:srgbClr val="546D7A"/>
                          </a:solidFill>
                        </a:rPr>
                        <a:t> Facility </a:t>
                      </a:r>
                      <a:endParaRPr lang="en-US" dirty="0">
                        <a:solidFill>
                          <a:srgbClr val="546D7A"/>
                        </a:solidFill>
                      </a:endParaRPr>
                    </a:p>
                  </a:txBody>
                  <a:tcPr/>
                </a:tc>
                <a:tc>
                  <a:txBody>
                    <a:bodyPr/>
                    <a:lstStyle/>
                    <a:p>
                      <a:r>
                        <a:rPr lang="en-US" dirty="0">
                          <a:solidFill>
                            <a:srgbClr val="546D7A"/>
                          </a:solidFill>
                        </a:rPr>
                        <a:t>Category</a:t>
                      </a:r>
                      <a:r>
                        <a:rPr lang="en-US" baseline="0" dirty="0">
                          <a:solidFill>
                            <a:srgbClr val="546D7A"/>
                          </a:solidFill>
                        </a:rPr>
                        <a:t> deleted was deleted so not allowed anywhere</a:t>
                      </a:r>
                      <a:endParaRPr lang="en-US" dirty="0">
                        <a:solidFill>
                          <a:srgbClr val="546D7A"/>
                        </a:solidFill>
                      </a:endParaRP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301752" y="3804904"/>
            <a:ext cx="8350238" cy="800219"/>
          </a:xfrm>
          <a:prstGeom prst="rect">
            <a:avLst/>
          </a:prstGeom>
          <a:noFill/>
        </p:spPr>
        <p:txBody>
          <a:bodyPr wrap="square" rtlCol="0">
            <a:spAutoFit/>
          </a:bodyPr>
          <a:lstStyle/>
          <a:p>
            <a:pPr marL="285750" indent="-285750">
              <a:buFont typeface="Arial"/>
              <a:buChar char="•"/>
            </a:pPr>
            <a:r>
              <a:rPr lang="en-US" sz="2300" dirty="0">
                <a:solidFill>
                  <a:srgbClr val="546D7A"/>
                </a:solidFill>
              </a:rPr>
              <a:t>Mulch Manufacture has remained a by-right use in M-1 and M-2</a:t>
            </a:r>
          </a:p>
        </p:txBody>
      </p:sp>
      <p:sp>
        <p:nvSpPr>
          <p:cNvPr id="7" name="TextBox 6"/>
          <p:cNvSpPr txBox="1"/>
          <p:nvPr/>
        </p:nvSpPr>
        <p:spPr>
          <a:xfrm>
            <a:off x="297975" y="4990310"/>
            <a:ext cx="8113997" cy="800219"/>
          </a:xfrm>
          <a:prstGeom prst="rect">
            <a:avLst/>
          </a:prstGeom>
          <a:noFill/>
        </p:spPr>
        <p:txBody>
          <a:bodyPr wrap="square" rtlCol="0">
            <a:spAutoFit/>
          </a:bodyPr>
          <a:lstStyle/>
          <a:p>
            <a:pPr marL="342900" indent="-342900">
              <a:buFont typeface="Arial"/>
              <a:buChar char="•"/>
            </a:pPr>
            <a:r>
              <a:rPr lang="en-US" sz="2300" dirty="0">
                <a:solidFill>
                  <a:srgbClr val="546D7A"/>
                </a:solidFill>
              </a:rPr>
              <a:t>Composting Facilities are currently not permitted in any zoning district- needs to be addressed</a:t>
            </a:r>
          </a:p>
        </p:txBody>
      </p:sp>
    </p:spTree>
    <p:extLst>
      <p:ext uri="{BB962C8B-B14F-4D97-AF65-F5344CB8AC3E}">
        <p14:creationId xmlns:p14="http://schemas.microsoft.com/office/powerpoint/2010/main" val="2918245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4A3F8-F6C5-46E8-8E5E-42DCB1527525}"/>
              </a:ext>
            </a:extLst>
          </p:cNvPr>
          <p:cNvSpPr>
            <a:spLocks noGrp="1"/>
          </p:cNvSpPr>
          <p:nvPr>
            <p:ph type="title"/>
          </p:nvPr>
        </p:nvSpPr>
        <p:spPr>
          <a:xfrm>
            <a:off x="175632" y="498174"/>
            <a:ext cx="8534400" cy="758952"/>
          </a:xfrm>
        </p:spPr>
        <p:txBody>
          <a:bodyPr>
            <a:normAutofit fontScale="90000"/>
          </a:bodyPr>
          <a:lstStyle/>
          <a:p>
            <a:br>
              <a:rPr lang="en-US" dirty="0"/>
            </a:br>
            <a:r>
              <a:rPr lang="en-US" dirty="0"/>
              <a:t>Section 131.0</a:t>
            </a:r>
            <a:br>
              <a:rPr lang="en-US" dirty="0"/>
            </a:br>
            <a:r>
              <a:rPr lang="en-US" dirty="0"/>
              <a:t>Composting Conditional Use</a:t>
            </a:r>
          </a:p>
        </p:txBody>
      </p:sp>
      <p:sp>
        <p:nvSpPr>
          <p:cNvPr id="3" name="Footer Placeholder 2">
            <a:extLst>
              <a:ext uri="{FF2B5EF4-FFF2-40B4-BE49-F238E27FC236}">
                <a16:creationId xmlns:a16="http://schemas.microsoft.com/office/drawing/2014/main" id="{383ED258-4CE8-45BF-8D85-D493F0A1DF96}"/>
              </a:ext>
            </a:extLst>
          </p:cNvPr>
          <p:cNvSpPr>
            <a:spLocks noGrp="1"/>
          </p:cNvSpPr>
          <p:nvPr>
            <p:ph type="ftr" sz="quarter" idx="11"/>
          </p:nvPr>
        </p:nvSpPr>
        <p:spPr/>
        <p:txBody>
          <a:bodyPr/>
          <a:lstStyle/>
          <a:p>
            <a:r>
              <a:rPr lang="en-US"/>
              <a:t>HOWARD COUNTY GOVERNMENT, DEPARTMENT OF PLANNING AND ZONING</a:t>
            </a:r>
          </a:p>
        </p:txBody>
      </p:sp>
      <p:sp>
        <p:nvSpPr>
          <p:cNvPr id="4" name="Content Placeholder 3">
            <a:extLst>
              <a:ext uri="{FF2B5EF4-FFF2-40B4-BE49-F238E27FC236}">
                <a16:creationId xmlns:a16="http://schemas.microsoft.com/office/drawing/2014/main" id="{62AA304B-2DA3-403A-BD23-D7FAC18E15B8}"/>
              </a:ext>
            </a:extLst>
          </p:cNvPr>
          <p:cNvSpPr>
            <a:spLocks noGrp="1"/>
          </p:cNvSpPr>
          <p:nvPr>
            <p:ph sz="quarter" idx="1"/>
          </p:nvPr>
        </p:nvSpPr>
        <p:spPr>
          <a:xfrm>
            <a:off x="301752" y="1376941"/>
            <a:ext cx="8503920" cy="4914257"/>
          </a:xfrm>
        </p:spPr>
        <p:txBody>
          <a:bodyPr>
            <a:normAutofit fontScale="92500" lnSpcReduction="10000"/>
          </a:bodyPr>
          <a:lstStyle/>
          <a:p>
            <a:pPr marL="0" indent="0">
              <a:buNone/>
            </a:pPr>
            <a:r>
              <a:rPr lang="en-US" sz="3000" dirty="0"/>
              <a:t>Description of Amendments:</a:t>
            </a:r>
          </a:p>
          <a:p>
            <a:r>
              <a:rPr lang="en-US" sz="2200" dirty="0"/>
              <a:t>Prohibits Composting Facility Conditional Use on MALPF and cluster subdivision preservation parcels, in addition to ALPP</a:t>
            </a:r>
          </a:p>
          <a:p>
            <a:pPr marL="0" indent="0">
              <a:buNone/>
            </a:pPr>
            <a:endParaRPr lang="en-US" sz="2400" dirty="0"/>
          </a:p>
          <a:p>
            <a:r>
              <a:rPr lang="en-US" sz="2400" dirty="0"/>
              <a:t>Amends Maximum Use area related to size/ location:</a:t>
            </a:r>
          </a:p>
          <a:p>
            <a:pPr lvl="1"/>
            <a:r>
              <a:rPr lang="en-US" sz="2400" dirty="0"/>
              <a:t>Less than 1 acre can be located anywhere in RC and RR</a:t>
            </a:r>
          </a:p>
          <a:p>
            <a:pPr lvl="1"/>
            <a:r>
              <a:rPr lang="en-US" sz="2400" dirty="0"/>
              <a:t>Greater than 1 acre must abut an interstate and cannot exceed 5 acres or 10% of property</a:t>
            </a:r>
          </a:p>
          <a:p>
            <a:pPr lvl="1"/>
            <a:r>
              <a:rPr lang="en-US" sz="2400" dirty="0"/>
              <a:t>Combined NWWR and Composting facilities are only allowed if property abuts an interstate and is located within 1 mile of an interchange</a:t>
            </a:r>
          </a:p>
          <a:p>
            <a:pPr marL="274320" lvl="1" indent="0">
              <a:buNone/>
            </a:pPr>
            <a:endParaRPr lang="en-US" sz="2400" dirty="0"/>
          </a:p>
          <a:p>
            <a:r>
              <a:rPr lang="en-US" sz="2400" dirty="0"/>
              <a:t>Deletes road frontage requirements consistent with new location requirements</a:t>
            </a:r>
          </a:p>
        </p:txBody>
      </p:sp>
    </p:spTree>
    <p:extLst>
      <p:ext uri="{BB962C8B-B14F-4D97-AF65-F5344CB8AC3E}">
        <p14:creationId xmlns:p14="http://schemas.microsoft.com/office/powerpoint/2010/main" val="14748752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21663-006F-4A3B-B749-BFA5A67004BD}"/>
              </a:ext>
            </a:extLst>
          </p:cNvPr>
          <p:cNvSpPr>
            <a:spLocks noGrp="1"/>
          </p:cNvSpPr>
          <p:nvPr>
            <p:ph type="title"/>
          </p:nvPr>
        </p:nvSpPr>
        <p:spPr>
          <a:xfrm>
            <a:off x="301752" y="481952"/>
            <a:ext cx="8534400" cy="758952"/>
          </a:xfrm>
        </p:spPr>
        <p:txBody>
          <a:bodyPr>
            <a:normAutofit fontScale="90000"/>
          </a:bodyPr>
          <a:lstStyle/>
          <a:p>
            <a:r>
              <a:rPr lang="en-US" dirty="0"/>
              <a:t>Section 131.0</a:t>
            </a:r>
            <a:br>
              <a:rPr lang="en-US" dirty="0"/>
            </a:br>
            <a:r>
              <a:rPr lang="en-US" dirty="0"/>
              <a:t>NWWRF Conditional Use</a:t>
            </a:r>
          </a:p>
        </p:txBody>
      </p:sp>
      <p:sp>
        <p:nvSpPr>
          <p:cNvPr id="3" name="Footer Placeholder 2">
            <a:extLst>
              <a:ext uri="{FF2B5EF4-FFF2-40B4-BE49-F238E27FC236}">
                <a16:creationId xmlns:a16="http://schemas.microsoft.com/office/drawing/2014/main" id="{30B56823-AA79-4C75-B7A1-DA4C09B0EAB3}"/>
              </a:ext>
            </a:extLst>
          </p:cNvPr>
          <p:cNvSpPr>
            <a:spLocks noGrp="1"/>
          </p:cNvSpPr>
          <p:nvPr>
            <p:ph type="ftr" sz="quarter" idx="11"/>
          </p:nvPr>
        </p:nvSpPr>
        <p:spPr/>
        <p:txBody>
          <a:bodyPr/>
          <a:lstStyle/>
          <a:p>
            <a:r>
              <a:rPr lang="en-US"/>
              <a:t>HOWARD COUNTY GOVERNMENT, DEPARTMENT OF PLANNING AND ZONING</a:t>
            </a:r>
          </a:p>
        </p:txBody>
      </p:sp>
      <p:sp>
        <p:nvSpPr>
          <p:cNvPr id="4" name="Content Placeholder 3">
            <a:extLst>
              <a:ext uri="{FF2B5EF4-FFF2-40B4-BE49-F238E27FC236}">
                <a16:creationId xmlns:a16="http://schemas.microsoft.com/office/drawing/2014/main" id="{23AA91BC-E902-4875-A0CF-E38B63F79ED2}"/>
              </a:ext>
            </a:extLst>
          </p:cNvPr>
          <p:cNvSpPr>
            <a:spLocks noGrp="1"/>
          </p:cNvSpPr>
          <p:nvPr>
            <p:ph sz="quarter" idx="1"/>
          </p:nvPr>
        </p:nvSpPr>
        <p:spPr>
          <a:xfrm>
            <a:off x="301752" y="1285318"/>
            <a:ext cx="8503920" cy="5125530"/>
          </a:xfrm>
        </p:spPr>
        <p:txBody>
          <a:bodyPr>
            <a:normAutofit/>
          </a:bodyPr>
          <a:lstStyle/>
          <a:p>
            <a:endParaRPr lang="en-US" sz="2600" dirty="0"/>
          </a:p>
          <a:p>
            <a:r>
              <a:rPr lang="en-US" sz="2600" dirty="0"/>
              <a:t>Apply ALPP restrictions for NWWRF Conditional Uses to MALPF </a:t>
            </a:r>
          </a:p>
          <a:p>
            <a:r>
              <a:rPr lang="en-US" sz="2600" dirty="0"/>
              <a:t>Prohibit NWWRFs on easements created through a cluster subdivision</a:t>
            </a:r>
          </a:p>
          <a:p>
            <a:r>
              <a:rPr lang="en-US" sz="2600" dirty="0"/>
              <a:t>Same maximum use area/location requirements as Composting for non-Ag </a:t>
            </a:r>
            <a:r>
              <a:rPr lang="en-US" sz="2600" dirty="0" err="1"/>
              <a:t>Pres</a:t>
            </a:r>
            <a:endParaRPr lang="en-US" sz="2400" dirty="0"/>
          </a:p>
        </p:txBody>
      </p:sp>
    </p:spTree>
    <p:extLst>
      <p:ext uri="{BB962C8B-B14F-4D97-AF65-F5344CB8AC3E}">
        <p14:creationId xmlns:p14="http://schemas.microsoft.com/office/powerpoint/2010/main" val="30592132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131.0- NWWRF on Ag </a:t>
            </a:r>
            <a:r>
              <a:rPr lang="en-US" dirty="0" err="1"/>
              <a:t>Pres</a:t>
            </a:r>
            <a:endParaRPr lang="en-US" dirty="0"/>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sp>
        <p:nvSpPr>
          <p:cNvPr id="4" name="Content Placeholder 3"/>
          <p:cNvSpPr>
            <a:spLocks noGrp="1"/>
          </p:cNvSpPr>
          <p:nvPr>
            <p:ph sz="quarter" idx="1"/>
          </p:nvPr>
        </p:nvSpPr>
        <p:spPr/>
        <p:txBody>
          <a:bodyPr>
            <a:normAutofit/>
          </a:bodyPr>
          <a:lstStyle/>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6015113"/>
              </p:ext>
            </p:extLst>
          </p:nvPr>
        </p:nvGraphicFramePr>
        <p:xfrm>
          <a:off x="301752" y="1248792"/>
          <a:ext cx="8680704" cy="4877922"/>
        </p:xfrm>
        <a:graphic>
          <a:graphicData uri="http://schemas.openxmlformats.org/drawingml/2006/table">
            <a:tbl>
              <a:tblPr firstRow="1" bandRow="1">
                <a:tableStyleId>{1FECB4D8-DB02-4DC6-A0A2-4F2EBAE1DC90}</a:tableStyleId>
              </a:tblPr>
              <a:tblGrid>
                <a:gridCol w="4161396">
                  <a:extLst>
                    <a:ext uri="{9D8B030D-6E8A-4147-A177-3AD203B41FA5}">
                      <a16:colId xmlns:a16="http://schemas.microsoft.com/office/drawing/2014/main" val="20000"/>
                    </a:ext>
                  </a:extLst>
                </a:gridCol>
                <a:gridCol w="4519308">
                  <a:extLst>
                    <a:ext uri="{9D8B030D-6E8A-4147-A177-3AD203B41FA5}">
                      <a16:colId xmlns:a16="http://schemas.microsoft.com/office/drawing/2014/main" val="20001"/>
                    </a:ext>
                  </a:extLst>
                </a:gridCol>
              </a:tblGrid>
              <a:tr h="552439">
                <a:tc>
                  <a:txBody>
                    <a:bodyPr/>
                    <a:lstStyle/>
                    <a:p>
                      <a:r>
                        <a:rPr lang="en-US" dirty="0"/>
                        <a:t>ZRA</a:t>
                      </a:r>
                      <a:r>
                        <a:rPr lang="en-US" baseline="0" dirty="0"/>
                        <a:t> 180</a:t>
                      </a:r>
                      <a:endParaRPr lang="en-US" dirty="0"/>
                    </a:p>
                  </a:txBody>
                  <a:tcPr/>
                </a:tc>
                <a:tc>
                  <a:txBody>
                    <a:bodyPr/>
                    <a:lstStyle/>
                    <a:p>
                      <a:r>
                        <a:rPr lang="en-US" dirty="0"/>
                        <a:t>ZRA 183</a:t>
                      </a:r>
                    </a:p>
                  </a:txBody>
                  <a:tcPr/>
                </a:tc>
                <a:extLst>
                  <a:ext uri="{0D108BD9-81ED-4DB2-BD59-A6C34878D82A}">
                    <a16:rowId xmlns:a16="http://schemas.microsoft.com/office/drawing/2014/main" val="10000"/>
                  </a:ext>
                </a:extLst>
              </a:tr>
              <a:tr h="1309584">
                <a:tc>
                  <a:txBody>
                    <a:bodyPr/>
                    <a:lstStyle/>
                    <a:p>
                      <a:r>
                        <a:rPr lang="en-US" sz="2000" dirty="0">
                          <a:solidFill>
                            <a:schemeClr val="bg2">
                              <a:lumMod val="50000"/>
                            </a:schemeClr>
                          </a:solidFill>
                        </a:rPr>
                        <a:t>NWWRF must be accessory</a:t>
                      </a:r>
                      <a:r>
                        <a:rPr lang="en-US" sz="2000" baseline="0" dirty="0">
                          <a:solidFill>
                            <a:schemeClr val="bg2">
                              <a:lumMod val="50000"/>
                            </a:schemeClr>
                          </a:solidFill>
                        </a:rPr>
                        <a:t> to tree farm, tree nursery or Christmas tree farm </a:t>
                      </a:r>
                    </a:p>
                  </a:txBody>
                  <a:tcPr/>
                </a:tc>
                <a:tc>
                  <a:txBody>
                    <a:bodyPr/>
                    <a:lstStyle/>
                    <a:p>
                      <a:r>
                        <a:rPr lang="en-US" sz="2000" dirty="0">
                          <a:solidFill>
                            <a:schemeClr val="bg2">
                              <a:lumMod val="50000"/>
                            </a:schemeClr>
                          </a:solidFill>
                        </a:rPr>
                        <a:t>NWWRF must be</a:t>
                      </a:r>
                      <a:r>
                        <a:rPr lang="en-US" sz="2000" baseline="0" dirty="0">
                          <a:solidFill>
                            <a:schemeClr val="bg2">
                              <a:lumMod val="50000"/>
                            </a:schemeClr>
                          </a:solidFill>
                        </a:rPr>
                        <a:t> accessory to horticultural nursery </a:t>
                      </a:r>
                      <a:endParaRPr lang="en-US" sz="2000" dirty="0">
                        <a:solidFill>
                          <a:schemeClr val="bg2">
                            <a:lumMod val="50000"/>
                          </a:schemeClr>
                        </a:solidFill>
                      </a:endParaRPr>
                    </a:p>
                  </a:txBody>
                  <a:tcPr/>
                </a:tc>
                <a:extLst>
                  <a:ext uri="{0D108BD9-81ED-4DB2-BD59-A6C34878D82A}">
                    <a16:rowId xmlns:a16="http://schemas.microsoft.com/office/drawing/2014/main" val="10001"/>
                  </a:ext>
                </a:extLst>
              </a:tr>
              <a:tr h="982881">
                <a:tc>
                  <a:txBody>
                    <a:bodyPr/>
                    <a:lstStyle/>
                    <a:p>
                      <a:r>
                        <a:rPr lang="en-US" sz="2000" dirty="0">
                          <a:solidFill>
                            <a:schemeClr val="bg2">
                              <a:lumMod val="50000"/>
                            </a:schemeClr>
                          </a:solidFill>
                        </a:rPr>
                        <a:t>Use area is less than 15% of the area</a:t>
                      </a:r>
                      <a:r>
                        <a:rPr lang="en-US" sz="2000" baseline="0" dirty="0">
                          <a:solidFill>
                            <a:schemeClr val="bg2">
                              <a:lumMod val="50000"/>
                            </a:schemeClr>
                          </a:solidFill>
                        </a:rPr>
                        <a:t> actively farmed in trees</a:t>
                      </a:r>
                      <a:endParaRPr lang="en-US" sz="2000" dirty="0">
                        <a:solidFill>
                          <a:schemeClr val="bg2">
                            <a:lumMod val="50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bg2">
                              <a:lumMod val="50000"/>
                            </a:schemeClr>
                          </a:solidFill>
                        </a:rPr>
                        <a:t>Use area is less than 15% of the area in </a:t>
                      </a:r>
                      <a:r>
                        <a:rPr lang="en-US" sz="2000" baseline="0" dirty="0">
                          <a:solidFill>
                            <a:schemeClr val="bg2">
                              <a:lumMod val="50000"/>
                            </a:schemeClr>
                          </a:solidFill>
                        </a:rPr>
                        <a:t>active production</a:t>
                      </a:r>
                      <a:endParaRPr lang="en-US" sz="2000" dirty="0">
                        <a:solidFill>
                          <a:schemeClr val="bg2">
                            <a:lumMod val="50000"/>
                          </a:schemeClr>
                        </a:solidFill>
                      </a:endParaRPr>
                    </a:p>
                    <a:p>
                      <a:endParaRPr lang="en-US" sz="2000" dirty="0">
                        <a:solidFill>
                          <a:schemeClr val="bg2">
                            <a:lumMod val="50000"/>
                          </a:schemeClr>
                        </a:solidFill>
                      </a:endParaRPr>
                    </a:p>
                  </a:txBody>
                  <a:tcPr/>
                </a:tc>
                <a:extLst>
                  <a:ext uri="{0D108BD9-81ED-4DB2-BD59-A6C34878D82A}">
                    <a16:rowId xmlns:a16="http://schemas.microsoft.com/office/drawing/2014/main" val="10002"/>
                  </a:ext>
                </a:extLst>
              </a:tr>
              <a:tr h="700475">
                <a:tc>
                  <a:txBody>
                    <a:bodyPr/>
                    <a:lstStyle/>
                    <a:p>
                      <a:r>
                        <a:rPr lang="en-US" sz="2000" dirty="0">
                          <a:solidFill>
                            <a:schemeClr val="bg2">
                              <a:lumMod val="50000"/>
                            </a:schemeClr>
                          </a:solidFill>
                        </a:rPr>
                        <a:t>Use area cannot exceed 2 acres </a:t>
                      </a:r>
                    </a:p>
                  </a:txBody>
                  <a:tcPr/>
                </a:tc>
                <a:tc>
                  <a:txBody>
                    <a:bodyPr/>
                    <a:lstStyle/>
                    <a:p>
                      <a:r>
                        <a:rPr lang="en-US" sz="2000" dirty="0">
                          <a:solidFill>
                            <a:schemeClr val="bg2">
                              <a:lumMod val="50000"/>
                            </a:schemeClr>
                          </a:solidFill>
                        </a:rPr>
                        <a:t>Use area cannot exceed 1 acre</a:t>
                      </a:r>
                    </a:p>
                  </a:txBody>
                  <a:tcPr/>
                </a:tc>
                <a:extLst>
                  <a:ext uri="{0D108BD9-81ED-4DB2-BD59-A6C34878D82A}">
                    <a16:rowId xmlns:a16="http://schemas.microsoft.com/office/drawing/2014/main" val="10003"/>
                  </a:ext>
                </a:extLst>
              </a:tr>
              <a:tr h="1309584">
                <a:tc>
                  <a:txBody>
                    <a:bodyPr/>
                    <a:lstStyle/>
                    <a:p>
                      <a:r>
                        <a:rPr lang="en-US" sz="2000" dirty="0">
                          <a:solidFill>
                            <a:schemeClr val="bg2">
                              <a:lumMod val="50000"/>
                            </a:schemeClr>
                          </a:solidFill>
                        </a:rPr>
                        <a:t>Use area cannot exceed</a:t>
                      </a:r>
                      <a:r>
                        <a:rPr lang="en-US" sz="2000" baseline="0" dirty="0">
                          <a:solidFill>
                            <a:schemeClr val="bg2">
                              <a:lumMod val="50000"/>
                            </a:schemeClr>
                          </a:solidFill>
                        </a:rPr>
                        <a:t> 2% of the easement</a:t>
                      </a:r>
                      <a:endParaRPr lang="en-US" sz="2000" dirty="0">
                        <a:solidFill>
                          <a:schemeClr val="bg2">
                            <a:lumMod val="50000"/>
                          </a:schemeClr>
                        </a:solidFill>
                      </a:endParaRPr>
                    </a:p>
                  </a:txBody>
                  <a:tcPr/>
                </a:tc>
                <a:tc>
                  <a:txBody>
                    <a:bodyPr/>
                    <a:lstStyle/>
                    <a:p>
                      <a:r>
                        <a:rPr lang="en-US" sz="2000" dirty="0">
                          <a:solidFill>
                            <a:schemeClr val="bg2">
                              <a:lumMod val="50000"/>
                            </a:schemeClr>
                          </a:solidFill>
                        </a:rPr>
                        <a:t>Retail sales</a:t>
                      </a:r>
                      <a:r>
                        <a:rPr lang="en-US" sz="2000" baseline="0" dirty="0">
                          <a:solidFill>
                            <a:schemeClr val="bg2">
                              <a:lumMod val="50000"/>
                            </a:schemeClr>
                          </a:solidFill>
                        </a:rPr>
                        <a:t> cannot exceed 5% of annual production </a:t>
                      </a:r>
                      <a:endParaRPr lang="en-US" sz="2000" dirty="0">
                        <a:solidFill>
                          <a:schemeClr val="bg2">
                            <a:lumMod val="50000"/>
                          </a:schemeClr>
                        </a:solidFill>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43965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a:t>       Section 131.0 Conditional Use Criteria</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sp>
        <p:nvSpPr>
          <p:cNvPr id="4" name="Content Placeholder 3"/>
          <p:cNvSpPr>
            <a:spLocks noGrp="1"/>
          </p:cNvSpPr>
          <p:nvPr>
            <p:ph sz="quarter" idx="1"/>
          </p:nvPr>
        </p:nvSpPr>
        <p:spPr>
          <a:xfrm>
            <a:off x="301752" y="1337868"/>
            <a:ext cx="8503920" cy="5072980"/>
          </a:xfrm>
        </p:spPr>
        <p:txBody>
          <a:bodyPr>
            <a:noAutofit/>
          </a:bodyPr>
          <a:lstStyle/>
          <a:p>
            <a:pPr>
              <a:spcAft>
                <a:spcPts val="1200"/>
              </a:spcAft>
            </a:pPr>
            <a:r>
              <a:rPr lang="en-US" sz="2600" dirty="0"/>
              <a:t>Increase Setbacks:</a:t>
            </a:r>
          </a:p>
          <a:p>
            <a:pPr lvl="1">
              <a:spcAft>
                <a:spcPts val="1200"/>
              </a:spcAft>
            </a:pPr>
            <a:r>
              <a:rPr lang="en-US" sz="2600" dirty="0"/>
              <a:t>From existing dwellings on different lots: 300 </a:t>
            </a:r>
            <a:r>
              <a:rPr lang="en-US" sz="2600" dirty="0" err="1"/>
              <a:t>ft</a:t>
            </a:r>
            <a:r>
              <a:rPr lang="en-US" sz="2600" dirty="0"/>
              <a:t> to 500 </a:t>
            </a:r>
            <a:r>
              <a:rPr lang="en-US" sz="2600" dirty="0" err="1"/>
              <a:t>ft</a:t>
            </a:r>
            <a:r>
              <a:rPr lang="en-US" sz="2600" dirty="0"/>
              <a:t> </a:t>
            </a:r>
          </a:p>
          <a:p>
            <a:pPr lvl="1">
              <a:spcAft>
                <a:spcPts val="1200"/>
              </a:spcAft>
            </a:pPr>
            <a:r>
              <a:rPr lang="en-US" sz="2600" dirty="0"/>
              <a:t>200 </a:t>
            </a:r>
            <a:r>
              <a:rPr lang="en-US" sz="2600" dirty="0" err="1"/>
              <a:t>ft</a:t>
            </a:r>
            <a:r>
              <a:rPr lang="en-US" sz="2600" dirty="0"/>
              <a:t> from property line to 300 </a:t>
            </a:r>
            <a:r>
              <a:rPr lang="en-US" sz="2600" dirty="0" err="1"/>
              <a:t>ft</a:t>
            </a:r>
            <a:r>
              <a:rPr lang="en-US" sz="2600" dirty="0"/>
              <a:t> from residential lot</a:t>
            </a:r>
          </a:p>
          <a:p>
            <a:pPr marL="274320" lvl="1" indent="0">
              <a:spcAft>
                <a:spcPts val="1200"/>
              </a:spcAft>
              <a:buNone/>
            </a:pPr>
            <a:endParaRPr lang="en-US" sz="2400" dirty="0"/>
          </a:p>
          <a:p>
            <a:pPr>
              <a:spcAft>
                <a:spcPts val="1200"/>
              </a:spcAft>
            </a:pPr>
            <a:endParaRPr lang="en-US" sz="2000" dirty="0"/>
          </a:p>
          <a:p>
            <a:pPr marL="0" indent="0">
              <a:buNone/>
            </a:pPr>
            <a:endParaRPr lang="en-US" sz="2000" dirty="0"/>
          </a:p>
        </p:txBody>
      </p:sp>
    </p:spTree>
    <p:extLst>
      <p:ext uri="{BB962C8B-B14F-4D97-AF65-F5344CB8AC3E}">
        <p14:creationId xmlns:p14="http://schemas.microsoft.com/office/powerpoint/2010/main" val="3137601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131.0 Conditions</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sp>
        <p:nvSpPr>
          <p:cNvPr id="4" name="Content Placeholder 3"/>
          <p:cNvSpPr>
            <a:spLocks noGrp="1"/>
          </p:cNvSpPr>
          <p:nvPr>
            <p:ph sz="quarter" idx="1"/>
          </p:nvPr>
        </p:nvSpPr>
        <p:spPr/>
        <p:txBody>
          <a:bodyPr>
            <a:normAutofit lnSpcReduction="10000"/>
          </a:bodyPr>
          <a:lstStyle/>
          <a:p>
            <a:pPr>
              <a:spcAft>
                <a:spcPts val="600"/>
              </a:spcAft>
            </a:pPr>
            <a:r>
              <a:rPr lang="en-US" sz="2300" dirty="0"/>
              <a:t>All other conditions remain the same:</a:t>
            </a:r>
          </a:p>
          <a:p>
            <a:pPr lvl="1">
              <a:spcAft>
                <a:spcPts val="600"/>
              </a:spcAft>
            </a:pPr>
            <a:r>
              <a:rPr lang="en-US" dirty="0"/>
              <a:t>Evaluation by Howard Soil Conservation District</a:t>
            </a:r>
          </a:p>
          <a:p>
            <a:pPr lvl="1">
              <a:spcAft>
                <a:spcPts val="600"/>
              </a:spcAft>
            </a:pPr>
            <a:r>
              <a:rPr lang="en-US" dirty="0"/>
              <a:t>Minimum lot size</a:t>
            </a:r>
          </a:p>
          <a:p>
            <a:pPr lvl="1">
              <a:spcAft>
                <a:spcPts val="600"/>
              </a:spcAft>
            </a:pPr>
            <a:r>
              <a:rPr lang="en-US" dirty="0"/>
              <a:t>Compliance with State and other regulations</a:t>
            </a:r>
          </a:p>
          <a:p>
            <a:pPr lvl="1">
              <a:spcAft>
                <a:spcPts val="600"/>
              </a:spcAft>
            </a:pPr>
            <a:r>
              <a:rPr lang="en-US" dirty="0"/>
              <a:t>Provisions for leachate and run-off disposal</a:t>
            </a:r>
          </a:p>
          <a:p>
            <a:pPr lvl="1">
              <a:spcAft>
                <a:spcPts val="600"/>
              </a:spcAft>
            </a:pPr>
            <a:r>
              <a:rPr lang="en-US" dirty="0"/>
              <a:t>Restrictions on hours of operations</a:t>
            </a:r>
          </a:p>
          <a:p>
            <a:pPr lvl="1">
              <a:spcAft>
                <a:spcPts val="600"/>
              </a:spcAft>
            </a:pPr>
            <a:r>
              <a:rPr lang="en-US" dirty="0"/>
              <a:t>Road capacity review</a:t>
            </a:r>
          </a:p>
          <a:p>
            <a:pPr lvl="1">
              <a:spcAft>
                <a:spcPts val="600"/>
              </a:spcAft>
            </a:pPr>
            <a:r>
              <a:rPr lang="en-US" dirty="0"/>
              <a:t>Restricts on-site sales</a:t>
            </a:r>
          </a:p>
          <a:p>
            <a:pPr lvl="1">
              <a:spcAft>
                <a:spcPts val="600"/>
              </a:spcAft>
            </a:pPr>
            <a:r>
              <a:rPr lang="en-US" dirty="0"/>
              <a:t>Remediation plan</a:t>
            </a:r>
          </a:p>
          <a:p>
            <a:pPr lvl="1">
              <a:spcAft>
                <a:spcPts val="600"/>
              </a:spcAft>
            </a:pPr>
            <a:r>
              <a:rPr lang="en-US" dirty="0"/>
              <a:t>Setbacks, buffering, and screening</a:t>
            </a:r>
          </a:p>
          <a:p>
            <a:pPr lvl="1">
              <a:spcAft>
                <a:spcPts val="600"/>
              </a:spcAft>
            </a:pPr>
            <a:endParaRPr lang="en-US" dirty="0"/>
          </a:p>
        </p:txBody>
      </p:sp>
    </p:spTree>
    <p:extLst>
      <p:ext uri="{BB962C8B-B14F-4D97-AF65-F5344CB8AC3E}">
        <p14:creationId xmlns:p14="http://schemas.microsoft.com/office/powerpoint/2010/main" val="2572972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34010"/>
            <a:ext cx="8534400" cy="758952"/>
          </a:xfrm>
        </p:spPr>
        <p:txBody>
          <a:bodyPr/>
          <a:lstStyle/>
          <a:p>
            <a:r>
              <a:rPr lang="en-US" dirty="0"/>
              <a:t>Eligible Sites</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pic>
        <p:nvPicPr>
          <p:cNvPr id="5" name="Content Placeholder 4">
            <a:extLst>
              <a:ext uri="{FF2B5EF4-FFF2-40B4-BE49-F238E27FC236}">
                <a16:creationId xmlns:a16="http://schemas.microsoft.com/office/drawing/2014/main" id="{CA6C4357-06A2-459A-AC81-F856E42DE2B1}"/>
              </a:ext>
            </a:extLst>
          </p:cNvPr>
          <p:cNvPicPr>
            <a:picLocks noGrp="1" noChangeAspect="1"/>
          </p:cNvPicPr>
          <p:nvPr>
            <p:ph sz="quarter" idx="1"/>
          </p:nvPr>
        </p:nvPicPr>
        <p:blipFill>
          <a:blip r:embed="rId3"/>
          <a:stretch>
            <a:fillRect/>
          </a:stretch>
        </p:blipFill>
        <p:spPr>
          <a:xfrm>
            <a:off x="147563" y="987553"/>
            <a:ext cx="8862533" cy="5710396"/>
          </a:xfrm>
          <a:prstGeom prst="rect">
            <a:avLst/>
          </a:prstGeom>
        </p:spPr>
      </p:pic>
    </p:spTree>
    <p:extLst>
      <p:ext uri="{BB962C8B-B14F-4D97-AF65-F5344CB8AC3E}">
        <p14:creationId xmlns:p14="http://schemas.microsoft.com/office/powerpoint/2010/main" val="19074694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sp>
        <p:nvSpPr>
          <p:cNvPr id="4" name="Content Placeholder 3"/>
          <p:cNvSpPr>
            <a:spLocks noGrp="1"/>
          </p:cNvSpPr>
          <p:nvPr>
            <p:ph sz="quarter" idx="1"/>
          </p:nvPr>
        </p:nvSpPr>
        <p:spPr/>
        <p:txBody>
          <a:bodyPr/>
          <a:lstStyle/>
          <a:p>
            <a:pPr marL="0" indent="0" algn="r">
              <a:buNone/>
            </a:pPr>
            <a:endParaRPr lang="en-US" i="1" dirty="0"/>
          </a:p>
          <a:p>
            <a:pPr marL="0" indent="0" algn="r">
              <a:buNone/>
            </a:pPr>
            <a:endParaRPr lang="en-US" i="1" dirty="0"/>
          </a:p>
          <a:p>
            <a:pPr marL="0" indent="0" algn="ctr">
              <a:lnSpc>
                <a:spcPct val="150000"/>
              </a:lnSpc>
              <a:spcAft>
                <a:spcPts val="1200"/>
              </a:spcAft>
              <a:buNone/>
            </a:pPr>
            <a:r>
              <a:rPr lang="en-US" i="1" dirty="0"/>
              <a:t>The Planning Board recommend approval of ZRA 183 to the County Council </a:t>
            </a:r>
          </a:p>
        </p:txBody>
      </p:sp>
    </p:spTree>
    <p:extLst>
      <p:ext uri="{BB962C8B-B14F-4D97-AF65-F5344CB8AC3E}">
        <p14:creationId xmlns:p14="http://schemas.microsoft.com/office/powerpoint/2010/main" val="2581382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Background/History</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sp>
        <p:nvSpPr>
          <p:cNvPr id="4" name="Content Placeholder 3"/>
          <p:cNvSpPr>
            <a:spLocks noGrp="1"/>
          </p:cNvSpPr>
          <p:nvPr>
            <p:ph sz="quarter" idx="1"/>
          </p:nvPr>
        </p:nvSpPr>
        <p:spPr>
          <a:xfrm>
            <a:off x="301752" y="1342843"/>
            <a:ext cx="8503920" cy="4958906"/>
          </a:xfrm>
        </p:spPr>
        <p:txBody>
          <a:bodyPr>
            <a:normAutofit fontScale="85000" lnSpcReduction="20000"/>
          </a:bodyPr>
          <a:lstStyle/>
          <a:p>
            <a:pPr marL="0" indent="0">
              <a:buNone/>
            </a:pPr>
            <a:endParaRPr lang="en-US" sz="2300" dirty="0"/>
          </a:p>
          <a:p>
            <a:r>
              <a:rPr lang="en-US" sz="2800" dirty="0"/>
              <a:t>Wood Processing Task Force- (CR 74-2014) </a:t>
            </a:r>
          </a:p>
          <a:p>
            <a:pPr marL="284163" indent="0">
              <a:buNone/>
            </a:pPr>
            <a:r>
              <a:rPr lang="en-US" sz="2800" dirty="0"/>
              <a:t>Met July 2014- February 2015. Discussion topics included:</a:t>
            </a:r>
          </a:p>
          <a:p>
            <a:pPr lvl="1"/>
            <a:r>
              <a:rPr lang="en-US" sz="2800" dirty="0">
                <a:solidFill>
                  <a:srgbClr val="546D7A"/>
                </a:solidFill>
              </a:rPr>
              <a:t>Water pollution of wells, streams and groundwater</a:t>
            </a:r>
          </a:p>
          <a:p>
            <a:pPr lvl="1"/>
            <a:r>
              <a:rPr lang="en-US" sz="2800" dirty="0">
                <a:solidFill>
                  <a:srgbClr val="546D7A"/>
                </a:solidFill>
              </a:rPr>
              <a:t>Airborne pollutants</a:t>
            </a:r>
          </a:p>
          <a:p>
            <a:pPr lvl="1"/>
            <a:r>
              <a:rPr lang="en-US" sz="2800" dirty="0">
                <a:solidFill>
                  <a:srgbClr val="546D7A"/>
                </a:solidFill>
              </a:rPr>
              <a:t>Noise (equipment and trucks)</a:t>
            </a:r>
          </a:p>
          <a:p>
            <a:pPr lvl="1"/>
            <a:r>
              <a:rPr lang="en-US" sz="2800" dirty="0">
                <a:solidFill>
                  <a:srgbClr val="546D7A"/>
                </a:solidFill>
              </a:rPr>
              <a:t>Road and bridge damage</a:t>
            </a:r>
          </a:p>
          <a:p>
            <a:pPr lvl="1"/>
            <a:r>
              <a:rPr lang="en-US" sz="2800" dirty="0">
                <a:solidFill>
                  <a:srgbClr val="546D7A"/>
                </a:solidFill>
              </a:rPr>
              <a:t>Visibility of facilities from surrounding properties</a:t>
            </a:r>
          </a:p>
          <a:p>
            <a:pPr lvl="1"/>
            <a:r>
              <a:rPr lang="en-US" sz="2800" dirty="0">
                <a:solidFill>
                  <a:srgbClr val="546D7A"/>
                </a:solidFill>
              </a:rPr>
              <a:t>Fire hazards</a:t>
            </a:r>
          </a:p>
          <a:p>
            <a:pPr lvl="1"/>
            <a:r>
              <a:rPr lang="en-US" sz="2800" dirty="0">
                <a:solidFill>
                  <a:srgbClr val="546D7A"/>
                </a:solidFill>
              </a:rPr>
              <a:t>Scale on Ag </a:t>
            </a:r>
            <a:r>
              <a:rPr lang="en-US" sz="2800" dirty="0" err="1">
                <a:solidFill>
                  <a:srgbClr val="546D7A"/>
                </a:solidFill>
              </a:rPr>
              <a:t>Pres</a:t>
            </a:r>
            <a:r>
              <a:rPr lang="en-US" sz="2800" dirty="0">
                <a:solidFill>
                  <a:srgbClr val="546D7A"/>
                </a:solidFill>
              </a:rPr>
              <a:t> parcels</a:t>
            </a:r>
          </a:p>
          <a:p>
            <a:pPr lvl="1"/>
            <a:endParaRPr lang="en-US" sz="2800" dirty="0">
              <a:solidFill>
                <a:srgbClr val="546D7A"/>
              </a:solidFill>
            </a:endParaRPr>
          </a:p>
          <a:p>
            <a:r>
              <a:rPr lang="en-US" sz="2800" dirty="0"/>
              <a:t>Majority Report- 18 categories of recommendations on NWWR and Composting</a:t>
            </a:r>
          </a:p>
          <a:p>
            <a:pPr marL="274320" lvl="1" indent="0">
              <a:buNone/>
            </a:pPr>
            <a:endParaRPr lang="en-US" dirty="0"/>
          </a:p>
        </p:txBody>
      </p:sp>
    </p:spTree>
    <p:extLst>
      <p:ext uri="{BB962C8B-B14F-4D97-AF65-F5344CB8AC3E}">
        <p14:creationId xmlns:p14="http://schemas.microsoft.com/office/powerpoint/2010/main" val="785924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Background/History</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sp>
        <p:nvSpPr>
          <p:cNvPr id="4" name="Content Placeholder 3"/>
          <p:cNvSpPr>
            <a:spLocks noGrp="1"/>
          </p:cNvSpPr>
          <p:nvPr>
            <p:ph sz="quarter" idx="1"/>
          </p:nvPr>
        </p:nvSpPr>
        <p:spPr/>
        <p:txBody>
          <a:bodyPr>
            <a:normAutofit/>
          </a:bodyPr>
          <a:lstStyle/>
          <a:p>
            <a:r>
              <a:rPr lang="en-US" sz="2300" dirty="0"/>
              <a:t>Dayton Rural Preservation Society- submitted ZRA 160 August, 2015</a:t>
            </a:r>
          </a:p>
          <a:p>
            <a:r>
              <a:rPr lang="en-US" sz="2300" dirty="0"/>
              <a:t>Mulch Work Group (MWG) November 2015- March 2016</a:t>
            </a:r>
          </a:p>
          <a:p>
            <a:r>
              <a:rPr lang="en-US" sz="2300" dirty="0"/>
              <a:t>Participants :</a:t>
            </a:r>
          </a:p>
          <a:p>
            <a:pPr lvl="1"/>
            <a:r>
              <a:rPr lang="en-US" dirty="0"/>
              <a:t>County technical staff (zoning, resource conservation, soil conservation, fire department, environmental services)</a:t>
            </a:r>
          </a:p>
          <a:p>
            <a:pPr lvl="1"/>
            <a:r>
              <a:rPr lang="en-US" dirty="0"/>
              <a:t>2 individuals from farming community</a:t>
            </a:r>
          </a:p>
          <a:p>
            <a:pPr lvl="1"/>
            <a:r>
              <a:rPr lang="en-US" dirty="0"/>
              <a:t>2 individuals from residential community</a:t>
            </a:r>
          </a:p>
          <a:p>
            <a:r>
              <a:rPr lang="en-US" sz="2300" dirty="0"/>
              <a:t>Purpose- sounding board for text amendments- became basis for ZRA 180</a:t>
            </a:r>
          </a:p>
          <a:p>
            <a:endParaRPr lang="en-US" sz="2300" dirty="0"/>
          </a:p>
          <a:p>
            <a:endParaRPr lang="en-US" sz="2300" dirty="0"/>
          </a:p>
        </p:txBody>
      </p:sp>
    </p:spTree>
    <p:extLst>
      <p:ext uri="{BB962C8B-B14F-4D97-AF65-F5344CB8AC3E}">
        <p14:creationId xmlns:p14="http://schemas.microsoft.com/office/powerpoint/2010/main" val="2634189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Background/History</a:t>
            </a:r>
          </a:p>
        </p:txBody>
      </p:sp>
      <p:sp>
        <p:nvSpPr>
          <p:cNvPr id="3" name="Footer Placeholder 2"/>
          <p:cNvSpPr>
            <a:spLocks noGrp="1"/>
          </p:cNvSpPr>
          <p:nvPr>
            <p:ph type="ftr" sz="quarter" idx="11"/>
          </p:nvPr>
        </p:nvSpPr>
        <p:spPr/>
        <p:txBody>
          <a:bodyPr/>
          <a:lstStyle/>
          <a:p>
            <a:r>
              <a:rPr lang="en-US"/>
              <a:t>HOWARD COUNTY GOVERNMENT, DEPARTMENT OF PLANNING AND ZONING</a:t>
            </a:r>
          </a:p>
        </p:txBody>
      </p:sp>
      <p:sp>
        <p:nvSpPr>
          <p:cNvPr id="4" name="Content Placeholder 3"/>
          <p:cNvSpPr>
            <a:spLocks noGrp="1"/>
          </p:cNvSpPr>
          <p:nvPr>
            <p:ph sz="quarter" idx="1"/>
          </p:nvPr>
        </p:nvSpPr>
        <p:spPr/>
        <p:txBody>
          <a:bodyPr>
            <a:normAutofit lnSpcReduction="10000"/>
          </a:bodyPr>
          <a:lstStyle/>
          <a:p>
            <a:r>
              <a:rPr lang="en-US" sz="2300" dirty="0"/>
              <a:t>May, 2017: ZRA 180 filed - drafted with input from:</a:t>
            </a:r>
          </a:p>
          <a:p>
            <a:pPr lvl="1"/>
            <a:r>
              <a:rPr lang="en-US" sz="2000" dirty="0">
                <a:solidFill>
                  <a:srgbClr val="546D7A"/>
                </a:solidFill>
              </a:rPr>
              <a:t>Fire and Rescue Services</a:t>
            </a:r>
          </a:p>
          <a:p>
            <a:pPr lvl="1">
              <a:spcAft>
                <a:spcPts val="600"/>
              </a:spcAft>
            </a:pPr>
            <a:r>
              <a:rPr lang="en-US" sz="2000" dirty="0">
                <a:solidFill>
                  <a:srgbClr val="546D7A"/>
                </a:solidFill>
              </a:rPr>
              <a:t>Howard Soil Conservation District</a:t>
            </a:r>
          </a:p>
          <a:p>
            <a:pPr lvl="1">
              <a:spcAft>
                <a:spcPts val="600"/>
              </a:spcAft>
            </a:pPr>
            <a:r>
              <a:rPr lang="en-US" sz="2000" dirty="0">
                <a:solidFill>
                  <a:srgbClr val="546D7A"/>
                </a:solidFill>
              </a:rPr>
              <a:t>Environmental Health Services</a:t>
            </a:r>
          </a:p>
          <a:p>
            <a:pPr lvl="1">
              <a:spcAft>
                <a:spcPts val="600"/>
              </a:spcAft>
            </a:pPr>
            <a:r>
              <a:rPr lang="en-US" sz="2000" dirty="0">
                <a:solidFill>
                  <a:srgbClr val="546D7A"/>
                </a:solidFill>
              </a:rPr>
              <a:t>DPZ Resource Conservation Division</a:t>
            </a:r>
          </a:p>
          <a:p>
            <a:pPr lvl="1">
              <a:spcAft>
                <a:spcPts val="600"/>
              </a:spcAft>
            </a:pPr>
            <a:r>
              <a:rPr lang="en-US" sz="2000" dirty="0">
                <a:solidFill>
                  <a:srgbClr val="546D7A"/>
                </a:solidFill>
              </a:rPr>
              <a:t>Economic Development Authority</a:t>
            </a:r>
          </a:p>
          <a:p>
            <a:pPr lvl="1">
              <a:spcAft>
                <a:spcPts val="600"/>
              </a:spcAft>
            </a:pPr>
            <a:r>
              <a:rPr lang="en-US" sz="2000" dirty="0">
                <a:solidFill>
                  <a:srgbClr val="546D7A"/>
                </a:solidFill>
              </a:rPr>
              <a:t>Office of Community Sustainability</a:t>
            </a:r>
            <a:endParaRPr lang="en-US" sz="2000" dirty="0"/>
          </a:p>
          <a:p>
            <a:r>
              <a:rPr lang="en-US" sz="2300" dirty="0"/>
              <a:t>July, 2017: CB 60 filed</a:t>
            </a:r>
          </a:p>
          <a:p>
            <a:r>
              <a:rPr lang="en-US" sz="2300" dirty="0"/>
              <a:t>November, 2017  CB 60 approved by Council (3-2) with amendments</a:t>
            </a:r>
          </a:p>
          <a:p>
            <a:r>
              <a:rPr lang="en-US" sz="2300" dirty="0"/>
              <a:t>December, 2017- amended CB 60 filed as ZRA 183</a:t>
            </a:r>
          </a:p>
          <a:p>
            <a:endParaRPr lang="en-US" sz="2300" dirty="0"/>
          </a:p>
          <a:p>
            <a:endParaRPr lang="en-US" sz="2300" dirty="0"/>
          </a:p>
          <a:p>
            <a:pPr lvl="1">
              <a:spcAft>
                <a:spcPts val="600"/>
              </a:spcAft>
            </a:pPr>
            <a:endParaRPr lang="en-US" dirty="0">
              <a:solidFill>
                <a:srgbClr val="546D7A"/>
              </a:solidFill>
            </a:endParaRPr>
          </a:p>
        </p:txBody>
      </p:sp>
    </p:spTree>
    <p:extLst>
      <p:ext uri="{BB962C8B-B14F-4D97-AF65-F5344CB8AC3E}">
        <p14:creationId xmlns:p14="http://schemas.microsoft.com/office/powerpoint/2010/main" val="1846939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Composting Regulations</a:t>
            </a:r>
          </a:p>
        </p:txBody>
      </p:sp>
      <p:sp>
        <p:nvSpPr>
          <p:cNvPr id="3" name="Content Placeholder 2"/>
          <p:cNvSpPr>
            <a:spLocks noGrp="1"/>
          </p:cNvSpPr>
          <p:nvPr>
            <p:ph idx="1"/>
          </p:nvPr>
        </p:nvSpPr>
        <p:spPr/>
        <p:txBody>
          <a:bodyPr>
            <a:normAutofit/>
          </a:bodyPr>
          <a:lstStyle/>
          <a:p>
            <a:pPr marL="0" indent="0">
              <a:buNone/>
            </a:pPr>
            <a:endParaRPr lang="en-US" sz="2300" dirty="0"/>
          </a:p>
          <a:p>
            <a:r>
              <a:rPr lang="en-US" sz="2300" dirty="0"/>
              <a:t>Composting regulated by Maryland Department of the Environment (MDE) through  General Permits and Individual Permits for Compost and Natural Wood Waste Processing.</a:t>
            </a:r>
          </a:p>
          <a:p>
            <a:pPr marL="0" indent="0">
              <a:buNone/>
            </a:pPr>
            <a:endParaRPr lang="en-US" sz="2300" dirty="0"/>
          </a:p>
          <a:p>
            <a:r>
              <a:rPr lang="en-US" sz="2300" dirty="0"/>
              <a:t>MDE revised compost regulations in 2015- new </a:t>
            </a:r>
            <a:r>
              <a:rPr lang="en-US" sz="2300" dirty="0" err="1"/>
              <a:t>regs</a:t>
            </a:r>
            <a:r>
              <a:rPr lang="en-US" sz="2300" dirty="0"/>
              <a:t>. quite detailed and generally set rules for a General Permit. </a:t>
            </a:r>
          </a:p>
          <a:p>
            <a:pPr marL="0" indent="0">
              <a:buNone/>
            </a:pPr>
            <a:endParaRPr lang="en-US" sz="2300" dirty="0"/>
          </a:p>
          <a:p>
            <a:r>
              <a:rPr lang="en-US" sz="2300" dirty="0"/>
              <a:t>County regulations intended to cover areas not regulated by MDE. </a:t>
            </a:r>
          </a:p>
          <a:p>
            <a:endParaRPr lang="en-US" sz="2300" dirty="0"/>
          </a:p>
          <a:p>
            <a:endParaRPr lang="en-US" sz="2300" dirty="0"/>
          </a:p>
          <a:p>
            <a:pPr marL="0" indent="0">
              <a:buNone/>
            </a:pPr>
            <a:endParaRPr lang="en-US" sz="2300" dirty="0"/>
          </a:p>
        </p:txBody>
      </p:sp>
      <p:sp>
        <p:nvSpPr>
          <p:cNvPr id="4" name="Footer Placeholder 3"/>
          <p:cNvSpPr>
            <a:spLocks noGrp="1"/>
          </p:cNvSpPr>
          <p:nvPr>
            <p:ph type="ftr" sz="quarter" idx="11"/>
          </p:nvPr>
        </p:nvSpPr>
        <p:spPr/>
        <p:txBody>
          <a:bodyPr/>
          <a:lstStyle/>
          <a:p>
            <a:r>
              <a:rPr lang="en-US"/>
              <a:t>HOWARD COUNTY GOVERNMENT, DEPARTMENT OF PLANNING AND ZONING</a:t>
            </a:r>
          </a:p>
        </p:txBody>
      </p:sp>
    </p:spTree>
    <p:extLst>
      <p:ext uri="{BB962C8B-B14F-4D97-AF65-F5344CB8AC3E}">
        <p14:creationId xmlns:p14="http://schemas.microsoft.com/office/powerpoint/2010/main" val="136053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90600" y="0"/>
            <a:ext cx="7772400" cy="1143000"/>
          </a:xfrm>
        </p:spPr>
        <p:txBody>
          <a:bodyPr/>
          <a:lstStyle/>
          <a:p>
            <a:pPr eaLnBrk="1" hangingPunct="1"/>
            <a:r>
              <a:rPr lang="en-US" altLang="en-US" sz="3600"/>
              <a:t>Summary of On-Farm Exemptions</a:t>
            </a:r>
          </a:p>
        </p:txBody>
      </p:sp>
      <p:graphicFrame>
        <p:nvGraphicFramePr>
          <p:cNvPr id="4" name="Table 3"/>
          <p:cNvGraphicFramePr>
            <a:graphicFrameLocks noGrp="1"/>
          </p:cNvGraphicFramePr>
          <p:nvPr>
            <p:extLst>
              <p:ext uri="{D42A27DB-BD31-4B8C-83A1-F6EECF244321}">
                <p14:modId xmlns:p14="http://schemas.microsoft.com/office/powerpoint/2010/main" val="3226607992"/>
              </p:ext>
            </p:extLst>
          </p:nvPr>
        </p:nvGraphicFramePr>
        <p:xfrm>
          <a:off x="672353" y="1310478"/>
          <a:ext cx="7494494" cy="4678692"/>
        </p:xfrm>
        <a:graphic>
          <a:graphicData uri="http://schemas.openxmlformats.org/drawingml/2006/table">
            <a:tbl>
              <a:tblPr firstRow="1" bandRow="1">
                <a:tableStyleId>{5C22544A-7EE6-4342-B048-85BDC9FD1C3A}</a:tableStyleId>
              </a:tblPr>
              <a:tblGrid>
                <a:gridCol w="7494494">
                  <a:extLst>
                    <a:ext uri="{9D8B030D-6E8A-4147-A177-3AD203B41FA5}">
                      <a16:colId xmlns:a16="http://schemas.microsoft.com/office/drawing/2014/main" val="20000"/>
                    </a:ext>
                  </a:extLst>
                </a:gridCol>
              </a:tblGrid>
              <a:tr h="304492">
                <a:tc>
                  <a:txBody>
                    <a:bodyPr/>
                    <a:lstStyle/>
                    <a:p>
                      <a:r>
                        <a:rPr lang="en-US" sz="1600" dirty="0">
                          <a:solidFill>
                            <a:schemeClr val="bg1"/>
                          </a:solidFill>
                        </a:rPr>
                        <a:t>On-Farm Facilities</a:t>
                      </a:r>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2"/>
                    </a:solidFill>
                  </a:tcPr>
                </a:tc>
                <a:extLst>
                  <a:ext uri="{0D108BD9-81ED-4DB2-BD59-A6C34878D82A}">
                    <a16:rowId xmlns:a16="http://schemas.microsoft.com/office/drawing/2014/main" val="10000"/>
                  </a:ext>
                </a:extLst>
              </a:tr>
              <a:tr h="4033909">
                <a:tc>
                  <a:txBody>
                    <a:bodyPr/>
                    <a:lstStyle/>
                    <a:p>
                      <a:pPr marL="342900" indent="-342900">
                        <a:spcAft>
                          <a:spcPts val="600"/>
                        </a:spcAft>
                        <a:buFont typeface="+mj-lt"/>
                        <a:buAutoNum type="arabicPeriod"/>
                      </a:pPr>
                      <a:r>
                        <a:rPr lang="en-US" sz="1600" b="1" dirty="0">
                          <a:solidFill>
                            <a:schemeClr val="bg2">
                              <a:lumMod val="50000"/>
                            </a:schemeClr>
                          </a:solidFill>
                        </a:rPr>
                        <a:t>Exempt up to any size</a:t>
                      </a:r>
                    </a:p>
                    <a:p>
                      <a:pPr marL="911225" indent="-342900">
                        <a:spcAft>
                          <a:spcPts val="600"/>
                        </a:spcAft>
                        <a:buFont typeface="Arial" pitchFamily="34" charset="0"/>
                        <a:buChar char="•"/>
                      </a:pPr>
                      <a:r>
                        <a:rPr lang="en-US" sz="1600" dirty="0">
                          <a:solidFill>
                            <a:schemeClr val="bg2">
                              <a:lumMod val="50000"/>
                            </a:schemeClr>
                          </a:solidFill>
                        </a:rPr>
                        <a:t>Composts</a:t>
                      </a:r>
                      <a:r>
                        <a:rPr lang="en-US" sz="1600" baseline="0" dirty="0">
                          <a:solidFill>
                            <a:schemeClr val="bg2">
                              <a:lumMod val="50000"/>
                            </a:schemeClr>
                          </a:solidFill>
                        </a:rPr>
                        <a:t> only f</a:t>
                      </a:r>
                      <a:r>
                        <a:rPr lang="en-US" sz="1600" dirty="0">
                          <a:solidFill>
                            <a:schemeClr val="bg2">
                              <a:lumMod val="50000"/>
                            </a:schemeClr>
                          </a:solidFill>
                        </a:rPr>
                        <a:t>eedstocks</a:t>
                      </a:r>
                      <a:r>
                        <a:rPr lang="en-US" sz="1600" baseline="0" dirty="0">
                          <a:solidFill>
                            <a:schemeClr val="bg2">
                              <a:lumMod val="50000"/>
                            </a:schemeClr>
                          </a:solidFill>
                        </a:rPr>
                        <a:t> generated o</a:t>
                      </a:r>
                      <a:r>
                        <a:rPr lang="en-US" sz="1600" dirty="0">
                          <a:solidFill>
                            <a:schemeClr val="bg2">
                              <a:lumMod val="50000"/>
                            </a:schemeClr>
                          </a:solidFill>
                        </a:rPr>
                        <a:t>n-site.* </a:t>
                      </a:r>
                    </a:p>
                    <a:p>
                      <a:pPr marL="911225" indent="-342900">
                        <a:spcAft>
                          <a:spcPts val="600"/>
                        </a:spcAft>
                        <a:buFont typeface="Arial" pitchFamily="34" charset="0"/>
                        <a:buChar char="•"/>
                      </a:pPr>
                      <a:r>
                        <a:rPr lang="en-US" sz="1600" baseline="0" dirty="0">
                          <a:solidFill>
                            <a:schemeClr val="bg2">
                              <a:lumMod val="50000"/>
                            </a:schemeClr>
                          </a:solidFill>
                        </a:rPr>
                        <a:t>All compost used on-site.*</a:t>
                      </a:r>
                    </a:p>
                    <a:p>
                      <a:pPr marL="342900" indent="-342900">
                        <a:spcAft>
                          <a:spcPts val="600"/>
                        </a:spcAft>
                        <a:buFont typeface="+mj-lt"/>
                        <a:buAutoNum type="arabicPeriod" startAt="2"/>
                      </a:pPr>
                      <a:r>
                        <a:rPr lang="en-US" sz="1600" b="1" baseline="0" dirty="0">
                          <a:solidFill>
                            <a:schemeClr val="bg2">
                              <a:lumMod val="50000"/>
                            </a:schemeClr>
                          </a:solidFill>
                        </a:rPr>
                        <a:t>40,000 ft</a:t>
                      </a:r>
                      <a:r>
                        <a:rPr lang="en-US" sz="1600" b="1" baseline="30000" dirty="0">
                          <a:solidFill>
                            <a:schemeClr val="bg2">
                              <a:lumMod val="50000"/>
                            </a:schemeClr>
                          </a:solidFill>
                        </a:rPr>
                        <a:t>2</a:t>
                      </a:r>
                      <a:r>
                        <a:rPr lang="en-US" sz="1600" b="1" baseline="0" dirty="0">
                          <a:solidFill>
                            <a:schemeClr val="bg2">
                              <a:lumMod val="50000"/>
                            </a:schemeClr>
                          </a:solidFill>
                        </a:rPr>
                        <a:t> exemption</a:t>
                      </a:r>
                    </a:p>
                    <a:p>
                      <a:pPr marL="911225" indent="-342900">
                        <a:spcAft>
                          <a:spcPts val="600"/>
                        </a:spcAft>
                        <a:buFont typeface="Arial" pitchFamily="34" charset="0"/>
                        <a:buChar char="•"/>
                      </a:pPr>
                      <a:r>
                        <a:rPr lang="en-US" sz="1600" baseline="0" dirty="0">
                          <a:solidFill>
                            <a:schemeClr val="bg2">
                              <a:lumMod val="50000"/>
                            </a:schemeClr>
                          </a:solidFill>
                        </a:rPr>
                        <a:t>Feedstocks generated on-site* PLUS may accept Type 1 and manure/bedding off-site.  </a:t>
                      </a:r>
                    </a:p>
                    <a:p>
                      <a:pPr marL="911225" indent="-342900">
                        <a:spcAft>
                          <a:spcPts val="600"/>
                        </a:spcAft>
                        <a:buFont typeface="Arial" pitchFamily="34" charset="0"/>
                        <a:buChar char="•"/>
                      </a:pPr>
                      <a:r>
                        <a:rPr lang="en-US" sz="1600" baseline="0" dirty="0">
                          <a:solidFill>
                            <a:schemeClr val="bg2">
                              <a:lumMod val="50000"/>
                            </a:schemeClr>
                          </a:solidFill>
                        </a:rPr>
                        <a:t>Must have one of two agricultural plans that address certain aspects of the composting.</a:t>
                      </a:r>
                    </a:p>
                    <a:p>
                      <a:pPr marL="911225" indent="-342900">
                        <a:spcAft>
                          <a:spcPts val="600"/>
                        </a:spcAft>
                        <a:buFont typeface="Arial" pitchFamily="34" charset="0"/>
                        <a:buChar char="•"/>
                      </a:pPr>
                      <a:r>
                        <a:rPr lang="en-US" sz="1600" baseline="0" dirty="0">
                          <a:solidFill>
                            <a:schemeClr val="bg2">
                              <a:lumMod val="50000"/>
                            </a:schemeClr>
                          </a:solidFill>
                        </a:rPr>
                        <a:t>No limitation on distribution of finished compost.</a:t>
                      </a:r>
                    </a:p>
                    <a:p>
                      <a:pPr marL="342900" indent="-342900">
                        <a:spcAft>
                          <a:spcPts val="600"/>
                        </a:spcAft>
                        <a:buFont typeface="+mj-lt"/>
                        <a:buAutoNum type="arabicPeriod" startAt="3"/>
                      </a:pPr>
                      <a:r>
                        <a:rPr lang="en-US" sz="1600" b="1" baseline="0" dirty="0">
                          <a:solidFill>
                            <a:schemeClr val="bg2">
                              <a:lumMod val="50000"/>
                            </a:schemeClr>
                          </a:solidFill>
                        </a:rPr>
                        <a:t>5,000 ft</a:t>
                      </a:r>
                      <a:r>
                        <a:rPr lang="en-US" sz="1600" b="1" baseline="30000" dirty="0">
                          <a:solidFill>
                            <a:schemeClr val="bg2">
                              <a:lumMod val="50000"/>
                            </a:schemeClr>
                          </a:solidFill>
                        </a:rPr>
                        <a:t>2</a:t>
                      </a:r>
                      <a:r>
                        <a:rPr lang="en-US" sz="1600" b="1" baseline="0" dirty="0">
                          <a:solidFill>
                            <a:schemeClr val="bg2">
                              <a:lumMod val="50000"/>
                            </a:schemeClr>
                          </a:solidFill>
                        </a:rPr>
                        <a:t> exemption</a:t>
                      </a:r>
                    </a:p>
                    <a:p>
                      <a:pPr marL="800100" lvl="1" indent="-342900">
                        <a:spcAft>
                          <a:spcPts val="600"/>
                        </a:spcAft>
                        <a:buFont typeface="Arial" pitchFamily="34" charset="0"/>
                        <a:buChar char="•"/>
                      </a:pPr>
                      <a:r>
                        <a:rPr lang="en-US" sz="1600" baseline="0" dirty="0">
                          <a:solidFill>
                            <a:schemeClr val="bg2">
                              <a:lumMod val="50000"/>
                            </a:schemeClr>
                          </a:solidFill>
                        </a:rPr>
                        <a:t>Pile height limits</a:t>
                      </a:r>
                    </a:p>
                    <a:p>
                      <a:pPr marL="800100" lvl="1" indent="-342900">
                        <a:spcAft>
                          <a:spcPts val="600"/>
                        </a:spcAft>
                        <a:buFont typeface="Arial" pitchFamily="34" charset="0"/>
                        <a:buChar char="•"/>
                      </a:pPr>
                      <a:r>
                        <a:rPr lang="en-US" sz="1600" baseline="0" dirty="0">
                          <a:solidFill>
                            <a:schemeClr val="bg2">
                              <a:lumMod val="50000"/>
                            </a:schemeClr>
                          </a:solidFill>
                        </a:rPr>
                        <a:t>No limitation on feedstocks used or distribution of finished compost.</a:t>
                      </a:r>
                    </a:p>
                    <a:p>
                      <a:pPr marL="342900" indent="-342900">
                        <a:spcAft>
                          <a:spcPts val="600"/>
                        </a:spcAft>
                        <a:buFont typeface="+mj-lt"/>
                        <a:buAutoNum type="arabicPeriod" startAt="4"/>
                      </a:pPr>
                      <a:r>
                        <a:rPr lang="en-US" sz="1600" b="1" baseline="0" dirty="0">
                          <a:solidFill>
                            <a:schemeClr val="bg2">
                              <a:lumMod val="50000"/>
                            </a:schemeClr>
                          </a:solidFill>
                        </a:rPr>
                        <a:t>Emergency animal mortality composting</a:t>
                      </a:r>
                    </a:p>
                    <a:p>
                      <a:pPr marL="914400" marR="0" indent="-346075"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600" baseline="0" dirty="0">
                          <a:solidFill>
                            <a:schemeClr val="bg2">
                              <a:lumMod val="50000"/>
                            </a:schemeClr>
                          </a:solidFill>
                        </a:rPr>
                        <a:t>If approved by MDA.</a:t>
                      </a:r>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1"/>
                  </a:ext>
                </a:extLst>
              </a:tr>
            </a:tbl>
          </a:graphicData>
        </a:graphic>
      </p:graphicFrame>
      <p:sp>
        <p:nvSpPr>
          <p:cNvPr id="5" name="Rectangle 4"/>
          <p:cNvSpPr/>
          <p:nvPr/>
        </p:nvSpPr>
        <p:spPr>
          <a:xfrm>
            <a:off x="99850" y="6062435"/>
            <a:ext cx="8882606" cy="307777"/>
          </a:xfrm>
          <a:prstGeom prst="rect">
            <a:avLst/>
          </a:prstGeom>
        </p:spPr>
        <p:txBody>
          <a:bodyPr wrap="square">
            <a:spAutoFit/>
          </a:bodyPr>
          <a:lstStyle/>
          <a:p>
            <a:pPr marL="4763" lvl="1" indent="-4763">
              <a:spcAft>
                <a:spcPts val="600"/>
              </a:spcAft>
              <a:defRPr/>
            </a:pPr>
            <a:r>
              <a:rPr lang="en-US" sz="1400" dirty="0">
                <a:solidFill>
                  <a:schemeClr val="accent6"/>
                </a:solidFill>
                <a:latin typeface="Arial" charset="0"/>
              </a:rPr>
              <a:t>* “On-site” includes farm where composting takes place and other farms owned or controlled by same operator</a:t>
            </a:r>
            <a:r>
              <a:rPr lang="en-US" sz="1200" dirty="0">
                <a:solidFill>
                  <a:schemeClr val="accent6"/>
                </a:solidFill>
                <a:latin typeface="Arial" charset="0"/>
              </a:rPr>
              <a:t>.</a:t>
            </a:r>
          </a:p>
        </p:txBody>
      </p:sp>
      <p:sp>
        <p:nvSpPr>
          <p:cNvPr id="2" name="Footer Placeholder 1"/>
          <p:cNvSpPr>
            <a:spLocks noGrp="1"/>
          </p:cNvSpPr>
          <p:nvPr>
            <p:ph type="ftr" sz="quarter" idx="11"/>
          </p:nvPr>
        </p:nvSpPr>
        <p:spPr/>
        <p:txBody>
          <a:bodyPr/>
          <a:lstStyle/>
          <a:p>
            <a:r>
              <a:rPr lang="en-US"/>
              <a:t>HOWARD COUNTY GOVERNMENT, DEPARTMENT OF PLANNING AND ZONING</a:t>
            </a:r>
          </a:p>
        </p:txBody>
      </p:sp>
    </p:spTree>
    <p:extLst>
      <p:ext uri="{BB962C8B-B14F-4D97-AF65-F5344CB8AC3E}">
        <p14:creationId xmlns:p14="http://schemas.microsoft.com/office/powerpoint/2010/main" val="2323335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90600" y="0"/>
            <a:ext cx="7772400" cy="1143000"/>
          </a:xfrm>
        </p:spPr>
        <p:txBody>
          <a:bodyPr/>
          <a:lstStyle/>
          <a:p>
            <a:pPr eaLnBrk="1" hangingPunct="1"/>
            <a:r>
              <a:rPr lang="en-US" altLang="en-US" sz="3600"/>
              <a:t>Summary of Other Exemptions</a:t>
            </a:r>
          </a:p>
        </p:txBody>
      </p:sp>
      <p:graphicFrame>
        <p:nvGraphicFramePr>
          <p:cNvPr id="4" name="Table 3"/>
          <p:cNvGraphicFramePr>
            <a:graphicFrameLocks noGrp="1"/>
          </p:cNvGraphicFramePr>
          <p:nvPr>
            <p:extLst>
              <p:ext uri="{D42A27DB-BD31-4B8C-83A1-F6EECF244321}">
                <p14:modId xmlns:p14="http://schemas.microsoft.com/office/powerpoint/2010/main" val="1847076200"/>
              </p:ext>
            </p:extLst>
          </p:nvPr>
        </p:nvGraphicFramePr>
        <p:xfrm>
          <a:off x="797859" y="1434353"/>
          <a:ext cx="7086600" cy="4630740"/>
        </p:xfrm>
        <a:graphic>
          <a:graphicData uri="http://schemas.openxmlformats.org/drawingml/2006/table">
            <a:tbl>
              <a:tblPr firstRow="1" bandRow="1">
                <a:tableStyleId>{5C22544A-7EE6-4342-B048-85BDC9FD1C3A}</a:tableStyleId>
              </a:tblPr>
              <a:tblGrid>
                <a:gridCol w="7086600">
                  <a:extLst>
                    <a:ext uri="{9D8B030D-6E8A-4147-A177-3AD203B41FA5}">
                      <a16:colId xmlns:a16="http://schemas.microsoft.com/office/drawing/2014/main" val="20000"/>
                    </a:ext>
                  </a:extLst>
                </a:gridCol>
              </a:tblGrid>
              <a:tr h="365750">
                <a:tc>
                  <a:txBody>
                    <a:bodyPr/>
                    <a:lstStyle/>
                    <a:p>
                      <a:r>
                        <a:rPr lang="en-US" sz="1800" dirty="0">
                          <a:solidFill>
                            <a:schemeClr val="bg1"/>
                          </a:solidFill>
                        </a:rPr>
                        <a:t>Non-Farm Facilities</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4264988">
                <a:tc>
                  <a:txBody>
                    <a:bodyPr/>
                    <a:lstStyle/>
                    <a:p>
                      <a:pPr marL="342900" indent="-342900">
                        <a:spcAft>
                          <a:spcPts val="1200"/>
                        </a:spcAft>
                        <a:buFont typeface="+mj-lt"/>
                        <a:buAutoNum type="arabicPeriod"/>
                      </a:pPr>
                      <a:r>
                        <a:rPr lang="en-US" sz="1600" b="1" dirty="0">
                          <a:solidFill>
                            <a:schemeClr val="bg2">
                              <a:lumMod val="50000"/>
                            </a:schemeClr>
                          </a:solidFill>
                        </a:rPr>
                        <a:t>“Backyard” composting.</a:t>
                      </a:r>
                      <a:endParaRPr lang="en-US" sz="1600" b="1" baseline="0" dirty="0">
                        <a:solidFill>
                          <a:schemeClr val="bg2">
                            <a:lumMod val="50000"/>
                          </a:schemeClr>
                        </a:solidFill>
                      </a:endParaRPr>
                    </a:p>
                    <a:p>
                      <a:pPr marL="800100" lvl="1" indent="-342900">
                        <a:spcAft>
                          <a:spcPts val="1200"/>
                        </a:spcAft>
                        <a:buFont typeface="Arial" pitchFamily="34" charset="0"/>
                        <a:buChar char="•"/>
                      </a:pPr>
                      <a:r>
                        <a:rPr lang="en-US" sz="1600" b="0" dirty="0">
                          <a:solidFill>
                            <a:schemeClr val="bg2">
                              <a:lumMod val="50000"/>
                            </a:schemeClr>
                          </a:solidFill>
                        </a:rPr>
                        <a:t>Located at residence.</a:t>
                      </a:r>
                    </a:p>
                    <a:p>
                      <a:pPr marL="800100" lvl="1" indent="-342900">
                        <a:spcAft>
                          <a:spcPts val="1200"/>
                        </a:spcAft>
                        <a:buFont typeface="Arial" pitchFamily="34" charset="0"/>
                        <a:buChar char="•"/>
                      </a:pPr>
                      <a:r>
                        <a:rPr lang="en-US" sz="1600" b="0" dirty="0">
                          <a:solidFill>
                            <a:schemeClr val="bg2">
                              <a:lumMod val="50000"/>
                            </a:schemeClr>
                          </a:solidFill>
                        </a:rPr>
                        <a:t>Feedstocks</a:t>
                      </a:r>
                      <a:r>
                        <a:rPr lang="en-US" sz="1600" b="0" baseline="0" dirty="0">
                          <a:solidFill>
                            <a:schemeClr val="bg2">
                              <a:lumMod val="50000"/>
                            </a:schemeClr>
                          </a:solidFill>
                        </a:rPr>
                        <a:t> generated onsite.</a:t>
                      </a:r>
                    </a:p>
                    <a:p>
                      <a:pPr marL="800100" lvl="1" indent="-342900">
                        <a:spcAft>
                          <a:spcPts val="1200"/>
                        </a:spcAft>
                        <a:buFont typeface="Arial" pitchFamily="34" charset="0"/>
                        <a:buChar char="•"/>
                      </a:pPr>
                      <a:r>
                        <a:rPr lang="en-US" sz="1600" b="0" baseline="0" dirty="0">
                          <a:solidFill>
                            <a:schemeClr val="bg2">
                              <a:lumMod val="50000"/>
                            </a:schemeClr>
                          </a:solidFill>
                        </a:rPr>
                        <a:t>Compost used onsite.</a:t>
                      </a:r>
                      <a:endParaRPr lang="en-US" sz="1600" b="0" dirty="0">
                        <a:solidFill>
                          <a:schemeClr val="bg2">
                            <a:lumMod val="50000"/>
                          </a:schemeClr>
                        </a:solidFill>
                      </a:endParaRPr>
                    </a:p>
                    <a:p>
                      <a:pPr marL="342900" indent="-342900">
                        <a:spcAft>
                          <a:spcPts val="1200"/>
                        </a:spcAft>
                        <a:buFont typeface="+mj-lt"/>
                        <a:buAutoNum type="arabicPeriod"/>
                      </a:pPr>
                      <a:r>
                        <a:rPr lang="en-US" sz="1600" b="1" dirty="0">
                          <a:solidFill>
                            <a:schemeClr val="bg2">
                              <a:lumMod val="50000"/>
                            </a:schemeClr>
                          </a:solidFill>
                        </a:rPr>
                        <a:t>5,000 ft</a:t>
                      </a:r>
                      <a:r>
                        <a:rPr lang="en-US" sz="1600" b="1" baseline="30000" dirty="0">
                          <a:solidFill>
                            <a:schemeClr val="bg2">
                              <a:lumMod val="50000"/>
                            </a:schemeClr>
                          </a:solidFill>
                        </a:rPr>
                        <a:t>2</a:t>
                      </a:r>
                      <a:r>
                        <a:rPr lang="en-US" sz="1600" b="1" dirty="0">
                          <a:solidFill>
                            <a:schemeClr val="bg2">
                              <a:lumMod val="50000"/>
                            </a:schemeClr>
                          </a:solidFill>
                        </a:rPr>
                        <a:t> exemption [SAME AS FOR FARMS].</a:t>
                      </a:r>
                    </a:p>
                    <a:p>
                      <a:pPr marL="800100" lvl="1" indent="-342900">
                        <a:spcAft>
                          <a:spcPts val="1200"/>
                        </a:spcAft>
                        <a:buFont typeface="Arial" pitchFamily="34" charset="0"/>
                        <a:buChar char="•"/>
                      </a:pPr>
                      <a:r>
                        <a:rPr lang="en-US" sz="1600" baseline="0" dirty="0">
                          <a:solidFill>
                            <a:schemeClr val="bg2">
                              <a:lumMod val="50000"/>
                            </a:schemeClr>
                          </a:solidFill>
                        </a:rPr>
                        <a:t>Pile height limits apply.</a:t>
                      </a:r>
                    </a:p>
                    <a:p>
                      <a:pPr marL="342900" indent="-342900">
                        <a:spcAft>
                          <a:spcPts val="1200"/>
                        </a:spcAft>
                        <a:buFont typeface="+mj-lt"/>
                        <a:buAutoNum type="arabicPeriod"/>
                      </a:pPr>
                      <a:r>
                        <a:rPr lang="en-US" sz="1600" b="1" dirty="0">
                          <a:solidFill>
                            <a:schemeClr val="bg2">
                              <a:lumMod val="50000"/>
                            </a:schemeClr>
                          </a:solidFill>
                        </a:rPr>
                        <a:t>Animal mortality composting at government-managed site.</a:t>
                      </a:r>
                    </a:p>
                    <a:p>
                      <a:pPr marL="795338" indent="-342900">
                        <a:spcAft>
                          <a:spcPts val="1200"/>
                        </a:spcAft>
                        <a:buFont typeface="Arial" pitchFamily="34" charset="0"/>
                        <a:buChar char="•"/>
                      </a:pPr>
                      <a:r>
                        <a:rPr lang="en-US" sz="1600" dirty="0">
                          <a:solidFill>
                            <a:schemeClr val="bg2">
                              <a:lumMod val="50000"/>
                            </a:schemeClr>
                          </a:solidFill>
                        </a:rPr>
                        <a:t>For roadway or other maintenance.</a:t>
                      </a:r>
                    </a:p>
                    <a:p>
                      <a:pPr marL="342900" indent="-342900">
                        <a:spcAft>
                          <a:spcPts val="1200"/>
                        </a:spcAft>
                        <a:buFont typeface="+mj-lt"/>
                        <a:buAutoNum type="arabicPeriod" startAt="4"/>
                      </a:pPr>
                      <a:r>
                        <a:rPr lang="en-US" sz="1600" b="1" dirty="0">
                          <a:solidFill>
                            <a:schemeClr val="bg2">
                              <a:lumMod val="50000"/>
                            </a:schemeClr>
                          </a:solidFill>
                        </a:rPr>
                        <a:t>Composting</a:t>
                      </a:r>
                      <a:r>
                        <a:rPr lang="en-US" sz="1600" b="1" baseline="0" dirty="0">
                          <a:solidFill>
                            <a:schemeClr val="bg2">
                              <a:lumMod val="50000"/>
                            </a:schemeClr>
                          </a:solidFill>
                        </a:rPr>
                        <a:t> at a solid waste acceptance facility (e.g. Landfill).</a:t>
                      </a:r>
                    </a:p>
                    <a:p>
                      <a:pPr marL="738188" indent="-342900">
                        <a:spcAft>
                          <a:spcPts val="1200"/>
                        </a:spcAft>
                        <a:buFont typeface="Arial" pitchFamily="34" charset="0"/>
                        <a:buChar char="•"/>
                      </a:pPr>
                      <a:r>
                        <a:rPr lang="en-US" sz="1600" b="0" baseline="0" dirty="0">
                          <a:solidFill>
                            <a:schemeClr val="bg2">
                              <a:lumMod val="50000"/>
                            </a:schemeClr>
                          </a:solidFill>
                        </a:rPr>
                        <a:t>Under Refuse Disposal Permit containing composting conditions.</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1"/>
                  </a:ext>
                </a:extLst>
              </a:tr>
            </a:tbl>
          </a:graphicData>
        </a:graphic>
      </p:graphicFrame>
      <p:sp>
        <p:nvSpPr>
          <p:cNvPr id="2" name="Footer Placeholder 1"/>
          <p:cNvSpPr>
            <a:spLocks noGrp="1"/>
          </p:cNvSpPr>
          <p:nvPr>
            <p:ph type="ftr" sz="quarter" idx="11"/>
          </p:nvPr>
        </p:nvSpPr>
        <p:spPr/>
        <p:txBody>
          <a:bodyPr/>
          <a:lstStyle/>
          <a:p>
            <a:r>
              <a:rPr lang="en-US"/>
              <a:t>HOWARD COUNTY GOVERNMENT, DEPARTMENT OF PLANNING AND ZONING</a:t>
            </a:r>
          </a:p>
        </p:txBody>
      </p:sp>
    </p:spTree>
    <p:extLst>
      <p:ext uri="{BB962C8B-B14F-4D97-AF65-F5344CB8AC3E}">
        <p14:creationId xmlns:p14="http://schemas.microsoft.com/office/powerpoint/2010/main" val="2203837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Exemptions from Permits</a:t>
            </a:r>
          </a:p>
        </p:txBody>
      </p:sp>
      <p:sp>
        <p:nvSpPr>
          <p:cNvPr id="3" name="Content Placeholder 2"/>
          <p:cNvSpPr>
            <a:spLocks noGrp="1"/>
          </p:cNvSpPr>
          <p:nvPr>
            <p:ph idx="1"/>
          </p:nvPr>
        </p:nvSpPr>
        <p:spPr/>
        <p:txBody>
          <a:bodyPr>
            <a:normAutofit/>
          </a:bodyPr>
          <a:lstStyle/>
          <a:p>
            <a:pPr>
              <a:spcBef>
                <a:spcPts val="600"/>
              </a:spcBef>
              <a:spcAft>
                <a:spcPts val="1200"/>
              </a:spcAft>
            </a:pPr>
            <a:r>
              <a:rPr lang="en-US" sz="2300" dirty="0"/>
              <a:t>Allowed by-right as accessory to principal farming operation</a:t>
            </a:r>
          </a:p>
          <a:p>
            <a:pPr lvl="1"/>
            <a:r>
              <a:rPr lang="en-US" sz="1800" dirty="0"/>
              <a:t>Area &lt;5,000 sf (50’ x 100’) – no permit.</a:t>
            </a:r>
          </a:p>
          <a:p>
            <a:pPr marL="0" indent="0">
              <a:buNone/>
            </a:pPr>
            <a:endParaRPr lang="en-US" sz="2300" dirty="0"/>
          </a:p>
          <a:p>
            <a:pPr lvl="1"/>
            <a:r>
              <a:rPr lang="en-US" sz="1800" dirty="0"/>
              <a:t>When all material is generated, composted, and used on farm – no permit.</a:t>
            </a:r>
          </a:p>
          <a:p>
            <a:pPr marL="0" indent="0">
              <a:buNone/>
            </a:pPr>
            <a:endParaRPr lang="en-US" sz="2300" dirty="0"/>
          </a:p>
          <a:p>
            <a:pPr lvl="1"/>
            <a:r>
              <a:rPr lang="en-US" sz="1800" dirty="0"/>
              <a:t>Farms where less than 40,000 sf is used “in support of composting” and where only vegetation and manure are composted and covered by a Nutrient Management Plan and other agricultural plans – no permit.</a:t>
            </a:r>
          </a:p>
        </p:txBody>
      </p:sp>
      <p:sp>
        <p:nvSpPr>
          <p:cNvPr id="4" name="Footer Placeholder 3"/>
          <p:cNvSpPr>
            <a:spLocks noGrp="1"/>
          </p:cNvSpPr>
          <p:nvPr>
            <p:ph type="ftr" sz="quarter" idx="11"/>
          </p:nvPr>
        </p:nvSpPr>
        <p:spPr/>
        <p:txBody>
          <a:bodyPr/>
          <a:lstStyle/>
          <a:p>
            <a:r>
              <a:rPr lang="en-US"/>
              <a:t>HOWARD COUNTY GOVERNMENT, DEPARTMENT OF PLANNING AND ZONING</a:t>
            </a:r>
          </a:p>
        </p:txBody>
      </p:sp>
    </p:spTree>
    <p:extLst>
      <p:ext uri="{BB962C8B-B14F-4D97-AF65-F5344CB8AC3E}">
        <p14:creationId xmlns:p14="http://schemas.microsoft.com/office/powerpoint/2010/main" val="308956815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OCO DPZ TRAINING">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HOCO DPZ TRAINING.potx</Template>
  <TotalTime>5016</TotalTime>
  <Words>2952</Words>
  <Application>Microsoft Office PowerPoint</Application>
  <PresentationFormat>On-screen Show (4:3)</PresentationFormat>
  <Paragraphs>378</Paragraphs>
  <Slides>26</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Georgia</vt:lpstr>
      <vt:lpstr>Times New Roman</vt:lpstr>
      <vt:lpstr>Wingdings</vt:lpstr>
      <vt:lpstr>Wingdings 2</vt:lpstr>
      <vt:lpstr>HOCO DPZ TRAINING</vt:lpstr>
      <vt:lpstr>Zoning Regulation  Amendments (ZRA)</vt:lpstr>
      <vt:lpstr>Background/History</vt:lpstr>
      <vt:lpstr>Background/History</vt:lpstr>
      <vt:lpstr>Background/History</vt:lpstr>
      <vt:lpstr>Background/History</vt:lpstr>
      <vt:lpstr>State Composting Regulations</vt:lpstr>
      <vt:lpstr>Summary of On-Farm Exemptions</vt:lpstr>
      <vt:lpstr>Summary of Other Exemptions</vt:lpstr>
      <vt:lpstr>Exemptions from Permits</vt:lpstr>
      <vt:lpstr>Feedstock Types</vt:lpstr>
      <vt:lpstr>Facility Tiers</vt:lpstr>
      <vt:lpstr>Regardless if permit required:</vt:lpstr>
      <vt:lpstr>Proposed Text Amendments</vt:lpstr>
      <vt:lpstr>Section 103.0 Proposed Definitions</vt:lpstr>
      <vt:lpstr>Sections 104.0 (RC), 105.0 (RR),  and 106.1 Preservation Easements </vt:lpstr>
      <vt:lpstr>Section 122.0 and 123.0 (M-1 and M-2)</vt:lpstr>
      <vt:lpstr> Section 104.0  Solid Waste (SW) Overlay</vt:lpstr>
      <vt:lpstr>      Section 128.0 Special Farm Permits</vt:lpstr>
      <vt:lpstr>Section 131.0 Conditional Uses</vt:lpstr>
      <vt:lpstr> Section 131.0 Composting Conditional Use</vt:lpstr>
      <vt:lpstr>Section 131.0 NWWRF Conditional Use</vt:lpstr>
      <vt:lpstr>Section 131.0- NWWRF on Ag Pres</vt:lpstr>
      <vt:lpstr>       Section 131.0 Conditional Use Criteria</vt:lpstr>
      <vt:lpstr>Section 131.0 Conditions</vt:lpstr>
      <vt:lpstr>Eligible Sites</vt:lpstr>
      <vt:lpstr>Recommendation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BOARD TRAINING</dc:title>
  <dc:creator>patrick gowan</dc:creator>
  <cp:lastModifiedBy>Boone, Julia</cp:lastModifiedBy>
  <cp:revision>182</cp:revision>
  <cp:lastPrinted>2017-05-25T18:34:31Z</cp:lastPrinted>
  <dcterms:created xsi:type="dcterms:W3CDTF">2017-02-19T15:57:43Z</dcterms:created>
  <dcterms:modified xsi:type="dcterms:W3CDTF">2018-01-17T21:27:56Z</dcterms:modified>
</cp:coreProperties>
</file>