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media/image2.jpg" ContentType="image/jpeg"/>
  <Override PartName="/ppt/media/image3.jpg" ContentType="image/jpeg"/>
  <Override PartName="/ppt/theme/theme4.xml" ContentType="application/vnd.openxmlformats-officedocument.theme+xml"/>
  <Override PartName="/ppt/media/image5.jpg" ContentType="image/jpeg"/>
  <Override PartName="/ppt/media/image6.jpg" ContentType="image/jpeg"/>
  <Override PartName="/ppt/media/image7.JPG" ContentType="image/jpeg"/>
  <Override PartName="/ppt/media/image9.jpg" ContentType="image/jpeg"/>
  <Override PartName="/ppt/media/image14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40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691" r:id="rId3"/>
  </p:sldMasterIdLst>
  <p:notesMasterIdLst>
    <p:notesMasterId r:id="rId46"/>
  </p:notesMasterIdLst>
  <p:sldIdLst>
    <p:sldId id="256" r:id="rId4"/>
    <p:sldId id="257" r:id="rId5"/>
    <p:sldId id="335" r:id="rId6"/>
    <p:sldId id="423" r:id="rId7"/>
    <p:sldId id="419" r:id="rId8"/>
    <p:sldId id="379" r:id="rId9"/>
    <p:sldId id="337" r:id="rId10"/>
    <p:sldId id="374" r:id="rId11"/>
    <p:sldId id="375" r:id="rId12"/>
    <p:sldId id="376" r:id="rId13"/>
    <p:sldId id="394" r:id="rId14"/>
    <p:sldId id="336" r:id="rId15"/>
    <p:sldId id="422" r:id="rId16"/>
    <p:sldId id="424" r:id="rId17"/>
    <p:sldId id="398" r:id="rId18"/>
    <p:sldId id="399" r:id="rId19"/>
    <p:sldId id="400" r:id="rId20"/>
    <p:sldId id="401" r:id="rId21"/>
    <p:sldId id="402" r:id="rId22"/>
    <p:sldId id="403" r:id="rId23"/>
    <p:sldId id="338" r:id="rId24"/>
    <p:sldId id="352" r:id="rId25"/>
    <p:sldId id="353" r:id="rId26"/>
    <p:sldId id="354" r:id="rId27"/>
    <p:sldId id="355" r:id="rId28"/>
    <p:sldId id="339" r:id="rId29"/>
    <p:sldId id="405" r:id="rId30"/>
    <p:sldId id="370" r:id="rId31"/>
    <p:sldId id="428" r:id="rId32"/>
    <p:sldId id="429" r:id="rId33"/>
    <p:sldId id="430" r:id="rId34"/>
    <p:sldId id="431" r:id="rId35"/>
    <p:sldId id="407" r:id="rId36"/>
    <p:sldId id="408" r:id="rId37"/>
    <p:sldId id="409" r:id="rId38"/>
    <p:sldId id="412" r:id="rId39"/>
    <p:sldId id="410" r:id="rId40"/>
    <p:sldId id="417" r:id="rId41"/>
    <p:sldId id="425" r:id="rId42"/>
    <p:sldId id="426" r:id="rId43"/>
    <p:sldId id="427" r:id="rId44"/>
    <p:sldId id="416" r:id="rId45"/>
  </p:sldIdLst>
  <p:sldSz cx="23831550" cy="1340485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DD6D77-E25E-4C53-A117-D2EB30F0B061}">
          <p14:sldIdLst>
            <p14:sldId id="256"/>
            <p14:sldId id="257"/>
            <p14:sldId id="335"/>
            <p14:sldId id="423"/>
            <p14:sldId id="419"/>
            <p14:sldId id="379"/>
            <p14:sldId id="337"/>
            <p14:sldId id="374"/>
            <p14:sldId id="375"/>
            <p14:sldId id="376"/>
            <p14:sldId id="394"/>
            <p14:sldId id="336"/>
          </p14:sldIdLst>
        </p14:section>
        <p14:section name="Untitled Section" id="{D05716E6-9876-4D8F-8749-93FFEE69FF71}">
          <p14:sldIdLst>
            <p14:sldId id="422"/>
            <p14:sldId id="424"/>
            <p14:sldId id="398"/>
            <p14:sldId id="399"/>
            <p14:sldId id="400"/>
            <p14:sldId id="401"/>
            <p14:sldId id="402"/>
            <p14:sldId id="403"/>
            <p14:sldId id="338"/>
            <p14:sldId id="352"/>
            <p14:sldId id="353"/>
            <p14:sldId id="354"/>
            <p14:sldId id="355"/>
            <p14:sldId id="339"/>
            <p14:sldId id="405"/>
            <p14:sldId id="370"/>
            <p14:sldId id="428"/>
            <p14:sldId id="429"/>
            <p14:sldId id="430"/>
            <p14:sldId id="431"/>
            <p14:sldId id="407"/>
            <p14:sldId id="408"/>
            <p14:sldId id="409"/>
            <p14:sldId id="412"/>
            <p14:sldId id="410"/>
            <p14:sldId id="417"/>
            <p14:sldId id="425"/>
            <p14:sldId id="426"/>
            <p14:sldId id="427"/>
            <p14:sldId id="4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5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'Connor, Kristin" initials="OK" lastIdx="32" clrIdx="0">
    <p:extLst>
      <p:ext uri="{19B8F6BF-5375-455C-9EA6-DF929625EA0E}">
        <p15:presenceInfo xmlns:p15="http://schemas.microsoft.com/office/powerpoint/2012/main" userId="S-1-5-21-3672687663-3638795481-1323459059-24956" providerId="AD"/>
      </p:ext>
    </p:extLst>
  </p:cmAuthor>
  <p:cmAuthor id="2" name="DelMonico, Jeffrey" initials="DJ" lastIdx="8" clrIdx="1">
    <p:extLst>
      <p:ext uri="{19B8F6BF-5375-455C-9EA6-DF929625EA0E}">
        <p15:presenceInfo xmlns:p15="http://schemas.microsoft.com/office/powerpoint/2012/main" userId="S-1-5-21-3672687663-3638795481-1323459059-347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BD46"/>
    <a:srgbClr val="E5E795"/>
    <a:srgbClr val="F3F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>
      <p:cViewPr varScale="1">
        <p:scale>
          <a:sx n="63" d="100"/>
          <a:sy n="63" d="100"/>
        </p:scale>
        <p:origin x="138" y="210"/>
      </p:cViewPr>
      <p:guideLst>
        <p:guide orient="horz" pos="2880"/>
        <p:guide pos="25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636" cy="351184"/>
          </a:xfrm>
          <a:prstGeom prst="rect">
            <a:avLst/>
          </a:prstGeom>
        </p:spPr>
        <p:txBody>
          <a:bodyPr vert="horz" lIns="44487" tIns="22243" rIns="44487" bIns="22243" rtlCol="0"/>
          <a:lstStyle>
            <a:lvl1pPr algn="l">
              <a:defRPr sz="6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562" y="0"/>
            <a:ext cx="4028636" cy="351184"/>
          </a:xfrm>
          <a:prstGeom prst="rect">
            <a:avLst/>
          </a:prstGeom>
        </p:spPr>
        <p:txBody>
          <a:bodyPr vert="horz" lIns="44487" tIns="22243" rIns="44487" bIns="22243" rtlCol="0"/>
          <a:lstStyle>
            <a:lvl1pPr algn="r">
              <a:defRPr sz="600"/>
            </a:lvl1pPr>
          </a:lstStyle>
          <a:p>
            <a:fld id="{20C99122-5B63-4301-A54B-D94F51A4D203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4487" tIns="22243" rIns="44487" bIns="2224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348" y="3374025"/>
            <a:ext cx="7437707" cy="2760491"/>
          </a:xfrm>
          <a:prstGeom prst="rect">
            <a:avLst/>
          </a:prstGeom>
        </p:spPr>
        <p:txBody>
          <a:bodyPr vert="horz" lIns="44487" tIns="22243" rIns="44487" bIns="2224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216"/>
            <a:ext cx="4028636" cy="351184"/>
          </a:xfrm>
          <a:prstGeom prst="rect">
            <a:avLst/>
          </a:prstGeom>
        </p:spPr>
        <p:txBody>
          <a:bodyPr vert="horz" lIns="44487" tIns="22243" rIns="44487" bIns="22243" rtlCol="0" anchor="b"/>
          <a:lstStyle>
            <a:lvl1pPr algn="l">
              <a:defRPr sz="6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562" y="6659216"/>
            <a:ext cx="4028636" cy="351184"/>
          </a:xfrm>
          <a:prstGeom prst="rect">
            <a:avLst/>
          </a:prstGeom>
        </p:spPr>
        <p:txBody>
          <a:bodyPr vert="horz" lIns="44487" tIns="22243" rIns="44487" bIns="22243" rtlCol="0" anchor="b"/>
          <a:lstStyle>
            <a:lvl1pPr algn="r">
              <a:defRPr sz="600"/>
            </a:lvl1pPr>
          </a:lstStyle>
          <a:p>
            <a:fld id="{6D4BD4B2-EF50-4DE4-AD03-6854585DBE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98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513" y="608013"/>
            <a:ext cx="2914650" cy="1639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4873">
              <a:defRPr/>
            </a:pPr>
            <a:fld id="{5AAFFD5D-5F30-42A9-9AE3-7BF1336639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44873"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9766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513" y="608013"/>
            <a:ext cx="2914650" cy="1639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4873">
              <a:defRPr/>
            </a:pPr>
            <a:fld id="{5AAFFD5D-5F30-42A9-9AE3-7BF1336639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44873">
                <a:defRPr/>
              </a:pPr>
              <a:t>25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9504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48">
              <a:defRPr/>
            </a:pPr>
            <a:fld id="{658D2E4C-30B2-4501-AA00-6208920ECA8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248">
                <a:defRPr/>
              </a:pPr>
              <a:t>35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8142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48">
              <a:defRPr/>
            </a:pPr>
            <a:fld id="{658D2E4C-30B2-4501-AA00-6208920ECA81}" type="slidenum">
              <a:rPr lang="en-US" sz="1200">
                <a:solidFill>
                  <a:srgbClr val="3D372E"/>
                </a:solidFill>
                <a:latin typeface="Century Schoolbook" panose="02040604050505020304"/>
              </a:rPr>
              <a:pPr defTabSz="914248">
                <a:defRPr/>
              </a:pPr>
              <a:t>37</a:t>
            </a:fld>
            <a:endParaRPr lang="en-US" sz="1200" dirty="0">
              <a:solidFill>
                <a:srgbClr val="3D372E"/>
              </a:solidFill>
              <a:latin typeface="Century Schoolbook" panose="02040604050505020304"/>
            </a:endParaRPr>
          </a:p>
        </p:txBody>
      </p:sp>
    </p:spTree>
    <p:extLst>
      <p:ext uri="{BB962C8B-B14F-4D97-AF65-F5344CB8AC3E}">
        <p14:creationId xmlns:p14="http://schemas.microsoft.com/office/powerpoint/2010/main" val="2164880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513" y="608013"/>
            <a:ext cx="2914650" cy="1639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4873">
              <a:defRPr/>
            </a:pPr>
            <a:fld id="{5AAFFD5D-5F30-42A9-9AE3-7BF1336639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44873">
                <a:defRPr/>
              </a:pPr>
              <a:t>16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0752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513" y="608013"/>
            <a:ext cx="2914650" cy="1639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4873">
              <a:defRPr/>
            </a:pPr>
            <a:fld id="{5AAFFD5D-5F30-42A9-9AE3-7BF1336639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44873">
                <a:defRPr/>
              </a:pPr>
              <a:t>17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5254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513" y="608013"/>
            <a:ext cx="2914650" cy="1639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4873">
              <a:defRPr/>
            </a:pPr>
            <a:fld id="{5AAFFD5D-5F30-42A9-9AE3-7BF1336639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44873">
                <a:defRPr/>
              </a:pPr>
              <a:t>18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95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513" y="608013"/>
            <a:ext cx="2914650" cy="1639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4873">
              <a:defRPr/>
            </a:pPr>
            <a:fld id="{5AAFFD5D-5F30-42A9-9AE3-7BF1336639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44873">
                <a:defRPr/>
              </a:pPr>
              <a:t>19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5619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513" y="608013"/>
            <a:ext cx="2914650" cy="1639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4873">
              <a:defRPr/>
            </a:pPr>
            <a:fld id="{5AAFFD5D-5F30-42A9-9AE3-7BF1336639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44873">
                <a:defRPr/>
              </a:pPr>
              <a:t>20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1511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513" y="608013"/>
            <a:ext cx="2914650" cy="1639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4873">
              <a:defRPr/>
            </a:pPr>
            <a:fld id="{5AAFFD5D-5F30-42A9-9AE3-7BF1336639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44873">
                <a:defRPr/>
              </a:pPr>
              <a:t>22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01883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513" y="608013"/>
            <a:ext cx="2914650" cy="1639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4873">
              <a:defRPr/>
            </a:pPr>
            <a:fld id="{5AAFFD5D-5F30-42A9-9AE3-7BF1336639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44873">
                <a:defRPr/>
              </a:pPr>
              <a:t>23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4417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513" y="608013"/>
            <a:ext cx="2914650" cy="1639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4873">
              <a:defRPr/>
            </a:pPr>
            <a:fld id="{5AAFFD5D-5F30-42A9-9AE3-7BF1336639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44873">
                <a:defRPr/>
              </a:pPr>
              <a:t>24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0395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787366" y="4155503"/>
            <a:ext cx="20256819" cy="484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574733" y="7506716"/>
            <a:ext cx="1668208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26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15055">
              <a:spcBef>
                <a:spcPts val="107"/>
              </a:spcBef>
            </a:pPr>
            <a:r>
              <a:rPr lang="en-US" spc="47" dirty="0"/>
              <a:t>MEETING</a:t>
            </a:r>
          </a:p>
          <a:p>
            <a:pPr marL="15055" marR="6022">
              <a:lnSpc>
                <a:spcPct val="102899"/>
              </a:lnSpc>
            </a:pPr>
            <a:r>
              <a:rPr lang="en-US" b="0" spc="41" dirty="0">
                <a:solidFill>
                  <a:srgbClr val="929599"/>
                </a:solidFill>
              </a:rPr>
              <a:t>COUNTY </a:t>
            </a:r>
            <a:r>
              <a:rPr lang="en-US" b="0" spc="18" dirty="0">
                <a:solidFill>
                  <a:srgbClr val="929599"/>
                </a:solidFill>
              </a:rPr>
              <a:t>UPDATE  </a:t>
            </a:r>
            <a:r>
              <a:rPr lang="en-US" b="0" spc="41" dirty="0">
                <a:solidFill>
                  <a:srgbClr val="929599"/>
                </a:solidFill>
              </a:rPr>
              <a:t>APRIL </a:t>
            </a:r>
            <a:r>
              <a:rPr lang="en-US" b="0" spc="30" dirty="0">
                <a:solidFill>
                  <a:srgbClr val="929599"/>
                </a:solidFill>
              </a:rPr>
              <a:t>30,</a:t>
            </a:r>
            <a:r>
              <a:rPr lang="en-US" b="0" spc="77" dirty="0">
                <a:solidFill>
                  <a:srgbClr val="929599"/>
                </a:solidFill>
              </a:rPr>
              <a:t> </a:t>
            </a:r>
            <a:r>
              <a:rPr lang="en-US" b="0" spc="47" dirty="0">
                <a:solidFill>
                  <a:srgbClr val="929599"/>
                </a:solidFill>
              </a:rPr>
              <a:t>2019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26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30109">
              <a:spcBef>
                <a:spcPts val="107"/>
              </a:spcBef>
            </a:pPr>
            <a:r>
              <a:rPr lang="en-US" spc="47" dirty="0"/>
              <a:t>EXHIBIT</a:t>
            </a:r>
          </a:p>
          <a:p>
            <a:pPr marL="30109">
              <a:spcBef>
                <a:spcPts val="36"/>
              </a:spcBef>
            </a:pPr>
            <a:fld id="{81D60167-4931-47E6-BA6A-407CBD079E47}" type="slidenum">
              <a:rPr b="0" spc="18" smtClean="0">
                <a:solidFill>
                  <a:srgbClr val="929599"/>
                </a:solidFill>
              </a:rPr>
              <a:pPr marL="30109">
                <a:spcBef>
                  <a:spcPts val="36"/>
                </a:spcBef>
              </a:pPr>
              <a:t>‹#›</a:t>
            </a:fld>
            <a:endParaRPr b="0" spc="18" dirty="0">
              <a:solidFill>
                <a:srgbClr val="929599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8419" y="3568421"/>
            <a:ext cx="10128409" cy="85052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64722" y="3568421"/>
            <a:ext cx="10128409" cy="85052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5FC4-02A0-4269-8C06-5DED5AB7AEE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B8A9-4B3D-49EF-BE48-1B838E5B6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808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523" y="713685"/>
            <a:ext cx="20554712" cy="25909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1524" y="3286051"/>
            <a:ext cx="10081862" cy="1610443"/>
          </a:xfrm>
        </p:spPr>
        <p:txBody>
          <a:bodyPr anchor="b"/>
          <a:lstStyle>
            <a:lvl1pPr marL="0" indent="0">
              <a:buNone/>
              <a:defRPr sz="4691" b="1"/>
            </a:lvl1pPr>
            <a:lvl2pPr marL="893643" indent="0">
              <a:buNone/>
              <a:defRPr sz="3909" b="1"/>
            </a:lvl2pPr>
            <a:lvl3pPr marL="1787286" indent="0">
              <a:buNone/>
              <a:defRPr sz="3518" b="1"/>
            </a:lvl3pPr>
            <a:lvl4pPr marL="2680929" indent="0">
              <a:buNone/>
              <a:defRPr sz="3127" b="1"/>
            </a:lvl4pPr>
            <a:lvl5pPr marL="3574572" indent="0">
              <a:buNone/>
              <a:defRPr sz="3127" b="1"/>
            </a:lvl5pPr>
            <a:lvl6pPr marL="4468216" indent="0">
              <a:buNone/>
              <a:defRPr sz="3127" b="1"/>
            </a:lvl6pPr>
            <a:lvl7pPr marL="5361859" indent="0">
              <a:buNone/>
              <a:defRPr sz="3127" b="1"/>
            </a:lvl7pPr>
            <a:lvl8pPr marL="6255502" indent="0">
              <a:buNone/>
              <a:defRPr sz="3127" b="1"/>
            </a:lvl8pPr>
            <a:lvl9pPr marL="7149145" indent="0">
              <a:buNone/>
              <a:defRPr sz="312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1524" y="4896494"/>
            <a:ext cx="10081862" cy="72020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064722" y="3286051"/>
            <a:ext cx="10131513" cy="1610443"/>
          </a:xfrm>
        </p:spPr>
        <p:txBody>
          <a:bodyPr anchor="b"/>
          <a:lstStyle>
            <a:lvl1pPr marL="0" indent="0">
              <a:buNone/>
              <a:defRPr sz="4691" b="1"/>
            </a:lvl1pPr>
            <a:lvl2pPr marL="893643" indent="0">
              <a:buNone/>
              <a:defRPr sz="3909" b="1"/>
            </a:lvl2pPr>
            <a:lvl3pPr marL="1787286" indent="0">
              <a:buNone/>
              <a:defRPr sz="3518" b="1"/>
            </a:lvl3pPr>
            <a:lvl4pPr marL="2680929" indent="0">
              <a:buNone/>
              <a:defRPr sz="3127" b="1"/>
            </a:lvl4pPr>
            <a:lvl5pPr marL="3574572" indent="0">
              <a:buNone/>
              <a:defRPr sz="3127" b="1"/>
            </a:lvl5pPr>
            <a:lvl6pPr marL="4468216" indent="0">
              <a:buNone/>
              <a:defRPr sz="3127" b="1"/>
            </a:lvl6pPr>
            <a:lvl7pPr marL="5361859" indent="0">
              <a:buNone/>
              <a:defRPr sz="3127" b="1"/>
            </a:lvl7pPr>
            <a:lvl8pPr marL="6255502" indent="0">
              <a:buNone/>
              <a:defRPr sz="3127" b="1"/>
            </a:lvl8pPr>
            <a:lvl9pPr marL="7149145" indent="0">
              <a:buNone/>
              <a:defRPr sz="312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064722" y="4896494"/>
            <a:ext cx="10131513" cy="72020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5FC4-02A0-4269-8C06-5DED5AB7AEE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B8A9-4B3D-49EF-BE48-1B838E5B6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314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5FC4-02A0-4269-8C06-5DED5AB7AEE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B8A9-4B3D-49EF-BE48-1B838E5B6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27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5FC4-02A0-4269-8C06-5DED5AB7AEE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B8A9-4B3D-49EF-BE48-1B838E5B6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11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524" y="893657"/>
            <a:ext cx="7686295" cy="3127798"/>
          </a:xfrm>
        </p:spPr>
        <p:txBody>
          <a:bodyPr anchor="b"/>
          <a:lstStyle>
            <a:lvl1pPr>
              <a:defRPr sz="625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1513" y="1930051"/>
            <a:ext cx="12064722" cy="9526132"/>
          </a:xfrm>
        </p:spPr>
        <p:txBody>
          <a:bodyPr/>
          <a:lstStyle>
            <a:lvl1pPr>
              <a:defRPr sz="6255"/>
            </a:lvl1pPr>
            <a:lvl2pPr>
              <a:defRPr sz="5473"/>
            </a:lvl2pPr>
            <a:lvl3pPr>
              <a:defRPr sz="4691"/>
            </a:lvl3pPr>
            <a:lvl4pPr>
              <a:defRPr sz="3909"/>
            </a:lvl4pPr>
            <a:lvl5pPr>
              <a:defRPr sz="3909"/>
            </a:lvl5pPr>
            <a:lvl6pPr>
              <a:defRPr sz="3909"/>
            </a:lvl6pPr>
            <a:lvl7pPr>
              <a:defRPr sz="3909"/>
            </a:lvl7pPr>
            <a:lvl8pPr>
              <a:defRPr sz="3909"/>
            </a:lvl8pPr>
            <a:lvl9pPr>
              <a:defRPr sz="390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1524" y="4021455"/>
            <a:ext cx="7686295" cy="7450243"/>
          </a:xfrm>
        </p:spPr>
        <p:txBody>
          <a:bodyPr/>
          <a:lstStyle>
            <a:lvl1pPr marL="0" indent="0">
              <a:buNone/>
              <a:defRPr sz="3127"/>
            </a:lvl1pPr>
            <a:lvl2pPr marL="893643" indent="0">
              <a:buNone/>
              <a:defRPr sz="2736"/>
            </a:lvl2pPr>
            <a:lvl3pPr marL="1787286" indent="0">
              <a:buNone/>
              <a:defRPr sz="2346"/>
            </a:lvl3pPr>
            <a:lvl4pPr marL="2680929" indent="0">
              <a:buNone/>
              <a:defRPr sz="1955"/>
            </a:lvl4pPr>
            <a:lvl5pPr marL="3574572" indent="0">
              <a:buNone/>
              <a:defRPr sz="1955"/>
            </a:lvl5pPr>
            <a:lvl6pPr marL="4468216" indent="0">
              <a:buNone/>
              <a:defRPr sz="1955"/>
            </a:lvl6pPr>
            <a:lvl7pPr marL="5361859" indent="0">
              <a:buNone/>
              <a:defRPr sz="1955"/>
            </a:lvl7pPr>
            <a:lvl8pPr marL="6255502" indent="0">
              <a:buNone/>
              <a:defRPr sz="1955"/>
            </a:lvl8pPr>
            <a:lvl9pPr marL="7149145" indent="0">
              <a:buNone/>
              <a:defRPr sz="195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5FC4-02A0-4269-8C06-5DED5AB7AEE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B8A9-4B3D-49EF-BE48-1B838E5B6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200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524" y="893657"/>
            <a:ext cx="7686295" cy="3127798"/>
          </a:xfrm>
        </p:spPr>
        <p:txBody>
          <a:bodyPr anchor="b"/>
          <a:lstStyle>
            <a:lvl1pPr>
              <a:defRPr sz="625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31513" y="1930051"/>
            <a:ext cx="12064722" cy="9526132"/>
          </a:xfrm>
        </p:spPr>
        <p:txBody>
          <a:bodyPr anchor="t"/>
          <a:lstStyle>
            <a:lvl1pPr marL="0" indent="0">
              <a:buNone/>
              <a:defRPr sz="6255"/>
            </a:lvl1pPr>
            <a:lvl2pPr marL="893643" indent="0">
              <a:buNone/>
              <a:defRPr sz="5473"/>
            </a:lvl2pPr>
            <a:lvl3pPr marL="1787286" indent="0">
              <a:buNone/>
              <a:defRPr sz="4691"/>
            </a:lvl3pPr>
            <a:lvl4pPr marL="2680929" indent="0">
              <a:buNone/>
              <a:defRPr sz="3909"/>
            </a:lvl4pPr>
            <a:lvl5pPr marL="3574572" indent="0">
              <a:buNone/>
              <a:defRPr sz="3909"/>
            </a:lvl5pPr>
            <a:lvl6pPr marL="4468216" indent="0">
              <a:buNone/>
              <a:defRPr sz="3909"/>
            </a:lvl6pPr>
            <a:lvl7pPr marL="5361859" indent="0">
              <a:buNone/>
              <a:defRPr sz="3909"/>
            </a:lvl7pPr>
            <a:lvl8pPr marL="6255502" indent="0">
              <a:buNone/>
              <a:defRPr sz="3909"/>
            </a:lvl8pPr>
            <a:lvl9pPr marL="7149145" indent="0">
              <a:buNone/>
              <a:defRPr sz="3909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1524" y="4021455"/>
            <a:ext cx="7686295" cy="7450243"/>
          </a:xfrm>
        </p:spPr>
        <p:txBody>
          <a:bodyPr/>
          <a:lstStyle>
            <a:lvl1pPr marL="0" indent="0">
              <a:buNone/>
              <a:defRPr sz="3127"/>
            </a:lvl1pPr>
            <a:lvl2pPr marL="893643" indent="0">
              <a:buNone/>
              <a:defRPr sz="2736"/>
            </a:lvl2pPr>
            <a:lvl3pPr marL="1787286" indent="0">
              <a:buNone/>
              <a:defRPr sz="2346"/>
            </a:lvl3pPr>
            <a:lvl4pPr marL="2680929" indent="0">
              <a:buNone/>
              <a:defRPr sz="1955"/>
            </a:lvl4pPr>
            <a:lvl5pPr marL="3574572" indent="0">
              <a:buNone/>
              <a:defRPr sz="1955"/>
            </a:lvl5pPr>
            <a:lvl6pPr marL="4468216" indent="0">
              <a:buNone/>
              <a:defRPr sz="1955"/>
            </a:lvl6pPr>
            <a:lvl7pPr marL="5361859" indent="0">
              <a:buNone/>
              <a:defRPr sz="1955"/>
            </a:lvl7pPr>
            <a:lvl8pPr marL="6255502" indent="0">
              <a:buNone/>
              <a:defRPr sz="1955"/>
            </a:lvl8pPr>
            <a:lvl9pPr marL="7149145" indent="0">
              <a:buNone/>
              <a:defRPr sz="195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5FC4-02A0-4269-8C06-5DED5AB7AEE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B8A9-4B3D-49EF-BE48-1B838E5B6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921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5FC4-02A0-4269-8C06-5DED5AB7AEE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B8A9-4B3D-49EF-BE48-1B838E5B6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869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054453" y="713684"/>
            <a:ext cx="5138678" cy="1135999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38419" y="713684"/>
            <a:ext cx="15118140" cy="1135999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5FC4-02A0-4269-8C06-5DED5AB7AEE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B8A9-4B3D-49EF-BE48-1B838E5B6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273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/>
        </p:nvSpPr>
        <p:spPr bwMode="invGray">
          <a:xfrm>
            <a:off x="0" y="7694784"/>
            <a:ext cx="23831550" cy="4110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18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421" y="8042910"/>
            <a:ext cx="20554708" cy="2264333"/>
          </a:xfrm>
        </p:spPr>
        <p:txBody>
          <a:bodyPr anchor="b">
            <a:normAutofit/>
          </a:bodyPr>
          <a:lstStyle>
            <a:lvl1pPr algn="l">
              <a:defRPr sz="10164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421" y="10434145"/>
            <a:ext cx="20554708" cy="92812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4691">
                <a:solidFill>
                  <a:schemeClr val="accent1"/>
                </a:solidFill>
              </a:defRPr>
            </a:lvl1pPr>
            <a:lvl2pPr marL="893643" indent="0" algn="ctr">
              <a:buNone/>
              <a:defRPr sz="3909"/>
            </a:lvl2pPr>
            <a:lvl3pPr marL="1787286" indent="0" algn="ctr">
              <a:buNone/>
              <a:defRPr sz="3518"/>
            </a:lvl3pPr>
            <a:lvl4pPr marL="2680929" indent="0" algn="ctr">
              <a:buNone/>
              <a:defRPr sz="3127"/>
            </a:lvl4pPr>
            <a:lvl5pPr marL="3574572" indent="0" algn="ctr">
              <a:buNone/>
              <a:defRPr sz="3127"/>
            </a:lvl5pPr>
            <a:lvl6pPr marL="4468216" indent="0" algn="ctr">
              <a:buNone/>
              <a:defRPr sz="3127"/>
            </a:lvl6pPr>
            <a:lvl7pPr marL="5361859" indent="0" algn="ctr">
              <a:buNone/>
              <a:defRPr sz="3127"/>
            </a:lvl7pPr>
            <a:lvl8pPr marL="6255502" indent="0" algn="ctr">
              <a:buNone/>
              <a:defRPr sz="3127"/>
            </a:lvl8pPr>
            <a:lvl9pPr marL="7149145" indent="0" algn="ctr">
              <a:buNone/>
              <a:defRPr sz="3127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6502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16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5938" y="179034"/>
            <a:ext cx="23199671" cy="574644"/>
          </a:xfrm>
        </p:spPr>
        <p:txBody>
          <a:bodyPr lIns="0" tIns="0" rIns="0" bIns="0"/>
          <a:lstStyle>
            <a:lvl1pPr>
              <a:defRPr sz="3734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26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15055">
              <a:spcBef>
                <a:spcPts val="107"/>
              </a:spcBef>
            </a:pPr>
            <a:r>
              <a:rPr lang="en-US" spc="47" dirty="0"/>
              <a:t>MEETING</a:t>
            </a:r>
          </a:p>
          <a:p>
            <a:pPr marL="15055" marR="6022">
              <a:lnSpc>
                <a:spcPct val="102899"/>
              </a:lnSpc>
            </a:pPr>
            <a:r>
              <a:rPr lang="en-US" b="0" spc="41" dirty="0">
                <a:solidFill>
                  <a:srgbClr val="929599"/>
                </a:solidFill>
              </a:rPr>
              <a:t>COUNTY </a:t>
            </a:r>
            <a:r>
              <a:rPr lang="en-US" b="0" spc="18" dirty="0">
                <a:solidFill>
                  <a:srgbClr val="929599"/>
                </a:solidFill>
              </a:rPr>
              <a:t>UPDATE  </a:t>
            </a:r>
            <a:r>
              <a:rPr lang="en-US" b="0" spc="41" dirty="0">
                <a:solidFill>
                  <a:srgbClr val="929599"/>
                </a:solidFill>
              </a:rPr>
              <a:t>APRIL </a:t>
            </a:r>
            <a:r>
              <a:rPr lang="en-US" b="0" spc="30" dirty="0">
                <a:solidFill>
                  <a:srgbClr val="929599"/>
                </a:solidFill>
              </a:rPr>
              <a:t>30,</a:t>
            </a:r>
            <a:r>
              <a:rPr lang="en-US" b="0" spc="77" dirty="0">
                <a:solidFill>
                  <a:srgbClr val="929599"/>
                </a:solidFill>
              </a:rPr>
              <a:t> </a:t>
            </a:r>
            <a:r>
              <a:rPr lang="en-US" b="0" spc="47" dirty="0">
                <a:solidFill>
                  <a:srgbClr val="929599"/>
                </a:solidFill>
              </a:rPr>
              <a:t>2019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26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30109">
              <a:spcBef>
                <a:spcPts val="107"/>
              </a:spcBef>
            </a:pPr>
            <a:r>
              <a:rPr lang="en-US" spc="47" dirty="0"/>
              <a:t>EXHIBIT</a:t>
            </a:r>
          </a:p>
          <a:p>
            <a:pPr marL="30109">
              <a:spcBef>
                <a:spcPts val="36"/>
              </a:spcBef>
            </a:pPr>
            <a:fld id="{81D60167-4931-47E6-BA6A-407CBD079E47}" type="slidenum">
              <a:rPr b="0" spc="18" smtClean="0">
                <a:solidFill>
                  <a:srgbClr val="929599"/>
                </a:solidFill>
              </a:rPr>
              <a:pPr marL="30109">
                <a:spcBef>
                  <a:spcPts val="36"/>
                </a:spcBef>
              </a:pPr>
              <a:t>‹#›</a:t>
            </a:fld>
            <a:endParaRPr b="0" spc="18" dirty="0">
              <a:solidFill>
                <a:srgbClr val="929599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6404539"/>
            <a:ext cx="23831550" cy="54010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1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377" y="6702426"/>
            <a:ext cx="18767346" cy="3593624"/>
          </a:xfrm>
        </p:spPr>
        <p:txBody>
          <a:bodyPr anchor="b">
            <a:normAutofit/>
          </a:bodyPr>
          <a:lstStyle>
            <a:lvl1pPr>
              <a:defRPr sz="10164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4377" y="10437910"/>
            <a:ext cx="18767346" cy="92940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691">
                <a:solidFill>
                  <a:schemeClr val="bg1"/>
                </a:solidFill>
              </a:defRPr>
            </a:lvl1pPr>
            <a:lvl2pPr marL="893643" indent="0">
              <a:buNone/>
              <a:defRPr sz="3909"/>
            </a:lvl2pPr>
            <a:lvl3pPr marL="1787286" indent="0">
              <a:buNone/>
              <a:defRPr sz="3518"/>
            </a:lvl3pPr>
            <a:lvl4pPr marL="2680929" indent="0">
              <a:buNone/>
              <a:defRPr sz="3127"/>
            </a:lvl4pPr>
            <a:lvl5pPr marL="3574572" indent="0">
              <a:buNone/>
              <a:defRPr sz="3127"/>
            </a:lvl5pPr>
            <a:lvl6pPr marL="4468216" indent="0">
              <a:buNone/>
              <a:defRPr sz="3127"/>
            </a:lvl6pPr>
            <a:lvl7pPr marL="5361859" indent="0">
              <a:buNone/>
              <a:defRPr sz="3127"/>
            </a:lvl7pPr>
            <a:lvl8pPr marL="6255502" indent="0">
              <a:buNone/>
              <a:defRPr sz="3127"/>
            </a:lvl8pPr>
            <a:lvl9pPr marL="7149145" indent="0">
              <a:buNone/>
              <a:defRPr sz="3127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3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419" y="713686"/>
            <a:ext cx="20554712" cy="22384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8419" y="3568421"/>
            <a:ext cx="9830514" cy="8505254"/>
          </a:xfrm>
        </p:spPr>
        <p:txBody>
          <a:bodyPr>
            <a:normAutofit/>
          </a:bodyPr>
          <a:lstStyle>
            <a:lvl1pPr>
              <a:defRPr sz="3909"/>
            </a:lvl1pPr>
            <a:lvl2pPr>
              <a:defRPr sz="3518"/>
            </a:lvl2pPr>
            <a:lvl3pPr>
              <a:defRPr sz="3127"/>
            </a:lvl3pPr>
            <a:lvl4pPr>
              <a:defRPr sz="2736"/>
            </a:lvl4pPr>
            <a:lvl5pPr>
              <a:defRPr sz="2736"/>
            </a:lvl5pPr>
            <a:lvl6pPr>
              <a:defRPr sz="3518"/>
            </a:lvl6pPr>
            <a:lvl7pPr>
              <a:defRPr sz="3518"/>
            </a:lvl7pPr>
            <a:lvl8pPr>
              <a:defRPr sz="3518"/>
            </a:lvl8pPr>
            <a:lvl9pPr>
              <a:defRPr sz="351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62617" y="3568421"/>
            <a:ext cx="9830514" cy="8505254"/>
          </a:xfrm>
        </p:spPr>
        <p:txBody>
          <a:bodyPr>
            <a:normAutofit/>
          </a:bodyPr>
          <a:lstStyle>
            <a:lvl1pPr>
              <a:defRPr sz="3909"/>
            </a:lvl1pPr>
            <a:lvl2pPr>
              <a:defRPr sz="3518"/>
            </a:lvl2pPr>
            <a:lvl3pPr>
              <a:defRPr sz="3127"/>
            </a:lvl3pPr>
            <a:lvl4pPr>
              <a:defRPr sz="2736"/>
            </a:lvl4pPr>
            <a:lvl5pPr>
              <a:defRPr sz="2736"/>
            </a:lvl5pPr>
            <a:lvl6pPr>
              <a:defRPr sz="3518"/>
            </a:lvl6pPr>
            <a:lvl7pPr>
              <a:defRPr sz="3518"/>
            </a:lvl7pPr>
            <a:lvl8pPr>
              <a:defRPr sz="3518"/>
            </a:lvl8pPr>
            <a:lvl9pPr>
              <a:defRPr sz="351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45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1523" y="3574627"/>
            <a:ext cx="9830514" cy="1340485"/>
          </a:xfrm>
        </p:spPr>
        <p:txBody>
          <a:bodyPr anchor="ctr">
            <a:normAutofit/>
          </a:bodyPr>
          <a:lstStyle>
            <a:lvl1pPr marL="0" indent="0">
              <a:spcBef>
                <a:spcPts val="1955"/>
              </a:spcBef>
              <a:buNone/>
              <a:defRPr sz="3909" b="1"/>
            </a:lvl1pPr>
            <a:lvl2pPr marL="893643" indent="0">
              <a:buNone/>
              <a:defRPr sz="3909" b="1"/>
            </a:lvl2pPr>
            <a:lvl3pPr marL="1787286" indent="0">
              <a:buNone/>
              <a:defRPr sz="3518" b="1"/>
            </a:lvl3pPr>
            <a:lvl4pPr marL="2680929" indent="0">
              <a:buNone/>
              <a:defRPr sz="3127" b="1"/>
            </a:lvl4pPr>
            <a:lvl5pPr marL="3574572" indent="0">
              <a:buNone/>
              <a:defRPr sz="3127" b="1"/>
            </a:lvl5pPr>
            <a:lvl6pPr marL="4468216" indent="0">
              <a:buNone/>
              <a:defRPr sz="3127" b="1"/>
            </a:lvl6pPr>
            <a:lvl7pPr marL="5361859" indent="0">
              <a:buNone/>
              <a:defRPr sz="3127" b="1"/>
            </a:lvl7pPr>
            <a:lvl8pPr marL="6255502" indent="0">
              <a:buNone/>
              <a:defRPr sz="3127" b="1"/>
            </a:lvl8pPr>
            <a:lvl9pPr marL="7149145" indent="0">
              <a:buNone/>
              <a:defRPr sz="312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1523" y="4915113"/>
            <a:ext cx="9830514" cy="7183387"/>
          </a:xfrm>
        </p:spPr>
        <p:txBody>
          <a:bodyPr>
            <a:normAutofit/>
          </a:bodyPr>
          <a:lstStyle>
            <a:lvl1pPr>
              <a:defRPr sz="3909"/>
            </a:lvl1pPr>
            <a:lvl2pPr>
              <a:defRPr sz="3518"/>
            </a:lvl2pPr>
            <a:lvl3pPr>
              <a:defRPr sz="3127"/>
            </a:lvl3pPr>
            <a:lvl4pPr>
              <a:defRPr sz="2736"/>
            </a:lvl4pPr>
            <a:lvl5pPr>
              <a:defRPr sz="2736"/>
            </a:lvl5pPr>
            <a:lvl6pPr>
              <a:defRPr sz="3127"/>
            </a:lvl6pPr>
            <a:lvl7pPr>
              <a:defRPr sz="3127"/>
            </a:lvl7pPr>
            <a:lvl8pPr>
              <a:defRPr sz="3127"/>
            </a:lvl8pPr>
            <a:lvl9pPr>
              <a:defRPr sz="31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65721" y="3574627"/>
            <a:ext cx="9830514" cy="1340485"/>
          </a:xfrm>
        </p:spPr>
        <p:txBody>
          <a:bodyPr anchor="ctr">
            <a:normAutofit/>
          </a:bodyPr>
          <a:lstStyle>
            <a:lvl1pPr marL="0" indent="0">
              <a:spcBef>
                <a:spcPts val="1955"/>
              </a:spcBef>
              <a:buNone/>
              <a:defRPr sz="3909" b="1"/>
            </a:lvl1pPr>
            <a:lvl2pPr marL="893643" indent="0">
              <a:buNone/>
              <a:defRPr sz="3909" b="1"/>
            </a:lvl2pPr>
            <a:lvl3pPr marL="1787286" indent="0">
              <a:buNone/>
              <a:defRPr sz="3518" b="1"/>
            </a:lvl3pPr>
            <a:lvl4pPr marL="2680929" indent="0">
              <a:buNone/>
              <a:defRPr sz="3127" b="1"/>
            </a:lvl4pPr>
            <a:lvl5pPr marL="3574572" indent="0">
              <a:buNone/>
              <a:defRPr sz="3127" b="1"/>
            </a:lvl5pPr>
            <a:lvl6pPr marL="4468216" indent="0">
              <a:buNone/>
              <a:defRPr sz="3127" b="1"/>
            </a:lvl6pPr>
            <a:lvl7pPr marL="5361859" indent="0">
              <a:buNone/>
              <a:defRPr sz="3127" b="1"/>
            </a:lvl7pPr>
            <a:lvl8pPr marL="6255502" indent="0">
              <a:buNone/>
              <a:defRPr sz="3127" b="1"/>
            </a:lvl8pPr>
            <a:lvl9pPr marL="7149145" indent="0">
              <a:buNone/>
              <a:defRPr sz="312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65721" y="4915113"/>
            <a:ext cx="9830514" cy="7183387"/>
          </a:xfrm>
        </p:spPr>
        <p:txBody>
          <a:bodyPr>
            <a:normAutofit/>
          </a:bodyPr>
          <a:lstStyle>
            <a:lvl1pPr>
              <a:defRPr sz="3909"/>
            </a:lvl1pPr>
            <a:lvl2pPr>
              <a:defRPr sz="3518"/>
            </a:lvl2pPr>
            <a:lvl3pPr>
              <a:defRPr sz="3127"/>
            </a:lvl3pPr>
            <a:lvl4pPr>
              <a:defRPr sz="2736"/>
            </a:lvl4pPr>
            <a:lvl5pPr>
              <a:defRPr sz="2736"/>
            </a:lvl5pPr>
            <a:lvl6pPr>
              <a:defRPr sz="3127"/>
            </a:lvl6pPr>
            <a:lvl7pPr>
              <a:defRPr sz="3127"/>
            </a:lvl7pPr>
            <a:lvl8pPr>
              <a:defRPr sz="3127"/>
            </a:lvl8pPr>
            <a:lvl9pPr>
              <a:defRPr sz="31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90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59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5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0508" y="2978856"/>
            <a:ext cx="6702623" cy="3723569"/>
          </a:xfrm>
        </p:spPr>
        <p:txBody>
          <a:bodyPr anchor="b">
            <a:normAutofit/>
          </a:bodyPr>
          <a:lstStyle>
            <a:lvl1pPr>
              <a:defRPr sz="664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419" y="1340485"/>
            <a:ext cx="12511564" cy="10277052"/>
          </a:xfrm>
        </p:spPr>
        <p:txBody>
          <a:bodyPr>
            <a:normAutofit/>
          </a:bodyPr>
          <a:lstStyle>
            <a:lvl1pPr>
              <a:defRPr sz="3909"/>
            </a:lvl1pPr>
            <a:lvl2pPr>
              <a:defRPr sz="3518"/>
            </a:lvl2pPr>
            <a:lvl3pPr>
              <a:defRPr sz="3127"/>
            </a:lvl3pPr>
            <a:lvl4pPr>
              <a:defRPr sz="2736"/>
            </a:lvl4pPr>
            <a:lvl5pPr>
              <a:defRPr sz="2736"/>
            </a:lvl5pPr>
            <a:lvl6pPr>
              <a:defRPr sz="3909"/>
            </a:lvl6pPr>
            <a:lvl7pPr>
              <a:defRPr sz="3909"/>
            </a:lvl7pPr>
            <a:lvl8pPr>
              <a:defRPr sz="3909"/>
            </a:lvl8pPr>
            <a:lvl9pPr>
              <a:defRPr sz="390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490508" y="7000310"/>
            <a:ext cx="6702623" cy="3574627"/>
          </a:xfrm>
        </p:spPr>
        <p:txBody>
          <a:bodyPr/>
          <a:lstStyle>
            <a:lvl1pPr marL="0" indent="0">
              <a:spcBef>
                <a:spcPts val="1955"/>
              </a:spcBef>
              <a:buNone/>
              <a:defRPr sz="3127"/>
            </a:lvl1pPr>
            <a:lvl2pPr marL="893643" indent="0">
              <a:buNone/>
              <a:defRPr sz="2736"/>
            </a:lvl2pPr>
            <a:lvl3pPr marL="1787286" indent="0">
              <a:buNone/>
              <a:defRPr sz="2346"/>
            </a:lvl3pPr>
            <a:lvl4pPr marL="2680929" indent="0">
              <a:buNone/>
              <a:defRPr sz="1955"/>
            </a:lvl4pPr>
            <a:lvl5pPr marL="3574572" indent="0">
              <a:buNone/>
              <a:defRPr sz="1955"/>
            </a:lvl5pPr>
            <a:lvl6pPr marL="4468216" indent="0">
              <a:buNone/>
              <a:defRPr sz="1955"/>
            </a:lvl6pPr>
            <a:lvl7pPr marL="5361859" indent="0">
              <a:buNone/>
              <a:defRPr sz="1955"/>
            </a:lvl7pPr>
            <a:lvl8pPr marL="6255502" indent="0">
              <a:buNone/>
              <a:defRPr sz="1955"/>
            </a:lvl8pPr>
            <a:lvl9pPr marL="7149145" indent="0">
              <a:buNone/>
              <a:defRPr sz="195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94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0508" y="2984813"/>
            <a:ext cx="6702623" cy="3717612"/>
          </a:xfrm>
        </p:spPr>
        <p:txBody>
          <a:bodyPr anchor="b">
            <a:normAutofit/>
          </a:bodyPr>
          <a:lstStyle>
            <a:lvl1pPr>
              <a:defRPr sz="664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638415" y="1340485"/>
            <a:ext cx="12511564" cy="10277052"/>
          </a:xfrm>
        </p:spPr>
        <p:txBody>
          <a:bodyPr/>
          <a:lstStyle>
            <a:lvl1pPr marL="0" indent="0" algn="ctr">
              <a:buNone/>
              <a:defRPr sz="6255"/>
            </a:lvl1pPr>
            <a:lvl2pPr marL="893643" indent="0">
              <a:buNone/>
              <a:defRPr sz="5473"/>
            </a:lvl2pPr>
            <a:lvl3pPr marL="1787286" indent="0">
              <a:buNone/>
              <a:defRPr sz="4691"/>
            </a:lvl3pPr>
            <a:lvl4pPr marL="2680929" indent="0">
              <a:buNone/>
              <a:defRPr sz="3909"/>
            </a:lvl4pPr>
            <a:lvl5pPr marL="3574572" indent="0">
              <a:buNone/>
              <a:defRPr sz="3909"/>
            </a:lvl5pPr>
            <a:lvl6pPr marL="4468216" indent="0">
              <a:buNone/>
              <a:defRPr sz="3909"/>
            </a:lvl6pPr>
            <a:lvl7pPr marL="5361859" indent="0">
              <a:buNone/>
              <a:defRPr sz="3909"/>
            </a:lvl7pPr>
            <a:lvl8pPr marL="6255502" indent="0">
              <a:buNone/>
              <a:defRPr sz="3909"/>
            </a:lvl8pPr>
            <a:lvl9pPr marL="7149145" indent="0">
              <a:buNone/>
              <a:defRPr sz="3909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490509" y="7000310"/>
            <a:ext cx="6702621" cy="3574627"/>
          </a:xfrm>
        </p:spPr>
        <p:txBody>
          <a:bodyPr/>
          <a:lstStyle>
            <a:lvl1pPr marL="0" indent="0">
              <a:spcBef>
                <a:spcPts val="1955"/>
              </a:spcBef>
              <a:buNone/>
              <a:defRPr sz="3127"/>
            </a:lvl1pPr>
            <a:lvl2pPr marL="893643" indent="0">
              <a:buNone/>
              <a:defRPr sz="2736"/>
            </a:lvl2pPr>
            <a:lvl3pPr marL="1787286" indent="0">
              <a:buNone/>
              <a:defRPr sz="2346"/>
            </a:lvl3pPr>
            <a:lvl4pPr marL="2680929" indent="0">
              <a:buNone/>
              <a:defRPr sz="1955"/>
            </a:lvl4pPr>
            <a:lvl5pPr marL="3574572" indent="0">
              <a:buNone/>
              <a:defRPr sz="1955"/>
            </a:lvl5pPr>
            <a:lvl6pPr marL="4468216" indent="0">
              <a:buNone/>
              <a:defRPr sz="1955"/>
            </a:lvl6pPr>
            <a:lvl7pPr marL="5361859" indent="0">
              <a:buNone/>
              <a:defRPr sz="1955"/>
            </a:lvl7pPr>
            <a:lvl8pPr marL="6255502" indent="0">
              <a:buNone/>
              <a:defRPr sz="1955"/>
            </a:lvl8pPr>
            <a:lvl9pPr marL="7149145" indent="0">
              <a:buNone/>
              <a:defRPr sz="195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2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041966" y="713684"/>
            <a:ext cx="3127891" cy="11359991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38419" y="713684"/>
            <a:ext cx="16682085" cy="1135999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a_Title with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9AE06B2-5DE0-4B87-9767-9F325737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B358-B01D-4168-81FB-D14F83EADC48}" type="datetime1">
              <a:rPr lang="en-US" smtClean="0"/>
              <a:t>6/26/2019</a:t>
            </a:fld>
            <a:r>
              <a:rPr lang="en-US" dirty="0"/>
              <a:t>   //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D33484-6B18-47DC-AFC1-E6B01C12E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4802822-62F5-4BCD-9751-77C4DB366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310205-AAB7-4E16-A122-32256DB72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F40AE-BAEB-4B99-8737-AFBDA558A1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7785" y="3673922"/>
            <a:ext cx="21467013" cy="7971543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6355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30994" y="820220"/>
            <a:ext cx="11254122" cy="4083685"/>
          </a:xfrm>
          <a:custGeom>
            <a:avLst/>
            <a:gdLst/>
            <a:ahLst/>
            <a:cxnLst/>
            <a:rect l="l" t="t" r="r" b="b"/>
            <a:pathLst>
              <a:path w="9493885" h="4083685">
                <a:moveTo>
                  <a:pt x="0" y="4083645"/>
                </a:moveTo>
                <a:lnTo>
                  <a:pt x="9493602" y="4083645"/>
                </a:lnTo>
                <a:lnTo>
                  <a:pt x="9493602" y="0"/>
                </a:lnTo>
                <a:lnTo>
                  <a:pt x="0" y="0"/>
                </a:lnTo>
                <a:lnTo>
                  <a:pt x="0" y="4083645"/>
                </a:lnTo>
                <a:close/>
              </a:path>
            </a:pathLst>
          </a:custGeom>
          <a:solidFill>
            <a:srgbClr val="6BBD46"/>
          </a:solidFill>
        </p:spPr>
        <p:txBody>
          <a:bodyPr wrap="square" lIns="0" tIns="0" rIns="0" bIns="0" rtlCol="0"/>
          <a:lstStyle/>
          <a:p>
            <a:endParaRPr sz="2134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5938" y="179034"/>
            <a:ext cx="23199671" cy="574644"/>
          </a:xfrm>
        </p:spPr>
        <p:txBody>
          <a:bodyPr lIns="0" tIns="0" rIns="0" bIns="0"/>
          <a:lstStyle>
            <a:lvl1pPr>
              <a:defRPr sz="3734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191577" y="3083116"/>
            <a:ext cx="1036672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273248" y="3083116"/>
            <a:ext cx="1036672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26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15055">
              <a:spcBef>
                <a:spcPts val="107"/>
              </a:spcBef>
            </a:pPr>
            <a:r>
              <a:rPr lang="en-US" spc="47" dirty="0"/>
              <a:t>MEETING</a:t>
            </a:r>
          </a:p>
          <a:p>
            <a:pPr marL="15055" marR="6022">
              <a:lnSpc>
                <a:spcPct val="102899"/>
              </a:lnSpc>
            </a:pPr>
            <a:r>
              <a:rPr lang="en-US" b="0" spc="41" dirty="0">
                <a:solidFill>
                  <a:srgbClr val="929599"/>
                </a:solidFill>
              </a:rPr>
              <a:t>COUNTY </a:t>
            </a:r>
            <a:r>
              <a:rPr lang="en-US" b="0" spc="18" dirty="0">
                <a:solidFill>
                  <a:srgbClr val="929599"/>
                </a:solidFill>
              </a:rPr>
              <a:t>UPDATE  </a:t>
            </a:r>
            <a:r>
              <a:rPr lang="en-US" b="0" spc="41" dirty="0">
                <a:solidFill>
                  <a:srgbClr val="929599"/>
                </a:solidFill>
              </a:rPr>
              <a:t>APRIL </a:t>
            </a:r>
            <a:r>
              <a:rPr lang="en-US" b="0" spc="30" dirty="0">
                <a:solidFill>
                  <a:srgbClr val="929599"/>
                </a:solidFill>
              </a:rPr>
              <a:t>30,</a:t>
            </a:r>
            <a:r>
              <a:rPr lang="en-US" b="0" spc="77" dirty="0">
                <a:solidFill>
                  <a:srgbClr val="929599"/>
                </a:solidFill>
              </a:rPr>
              <a:t> </a:t>
            </a:r>
            <a:r>
              <a:rPr lang="en-US" b="0" spc="47" dirty="0">
                <a:solidFill>
                  <a:srgbClr val="929599"/>
                </a:solidFill>
              </a:rPr>
              <a:t>2019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6/26/2019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26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30109">
              <a:spcBef>
                <a:spcPts val="107"/>
              </a:spcBef>
            </a:pPr>
            <a:r>
              <a:rPr lang="en-US" spc="47" dirty="0"/>
              <a:t>EXHIBIT</a:t>
            </a:r>
          </a:p>
          <a:p>
            <a:pPr marL="30109">
              <a:spcBef>
                <a:spcPts val="36"/>
              </a:spcBef>
            </a:pPr>
            <a:fld id="{81D60167-4931-47E6-BA6A-407CBD079E47}" type="slidenum">
              <a:rPr b="0" spc="18" smtClean="0">
                <a:solidFill>
                  <a:srgbClr val="929599"/>
                </a:solidFill>
              </a:rPr>
              <a:pPr marL="30109">
                <a:spcBef>
                  <a:spcPts val="36"/>
                </a:spcBef>
              </a:pPr>
              <a:t>‹#›</a:t>
            </a:fld>
            <a:endParaRPr b="0" spc="18" dirty="0">
              <a:solidFill>
                <a:srgbClr val="92959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5938" y="179034"/>
            <a:ext cx="23199671" cy="574644"/>
          </a:xfrm>
        </p:spPr>
        <p:txBody>
          <a:bodyPr lIns="0" tIns="0" rIns="0" bIns="0"/>
          <a:lstStyle>
            <a:lvl1pPr>
              <a:defRPr sz="3734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26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15055">
              <a:spcBef>
                <a:spcPts val="107"/>
              </a:spcBef>
            </a:pPr>
            <a:r>
              <a:rPr lang="en-US" spc="47" dirty="0"/>
              <a:t>MEETING</a:t>
            </a:r>
          </a:p>
          <a:p>
            <a:pPr marL="15055" marR="6022">
              <a:lnSpc>
                <a:spcPct val="102899"/>
              </a:lnSpc>
            </a:pPr>
            <a:r>
              <a:rPr lang="en-US" b="0" spc="41" dirty="0">
                <a:solidFill>
                  <a:srgbClr val="929599"/>
                </a:solidFill>
              </a:rPr>
              <a:t>COUNTY </a:t>
            </a:r>
            <a:r>
              <a:rPr lang="en-US" b="0" spc="18" dirty="0">
                <a:solidFill>
                  <a:srgbClr val="929599"/>
                </a:solidFill>
              </a:rPr>
              <a:t>UPDATE  </a:t>
            </a:r>
            <a:r>
              <a:rPr lang="en-US" b="0" spc="41" dirty="0">
                <a:solidFill>
                  <a:srgbClr val="929599"/>
                </a:solidFill>
              </a:rPr>
              <a:t>APRIL </a:t>
            </a:r>
            <a:r>
              <a:rPr lang="en-US" b="0" spc="30" dirty="0">
                <a:solidFill>
                  <a:srgbClr val="929599"/>
                </a:solidFill>
              </a:rPr>
              <a:t>30,</a:t>
            </a:r>
            <a:r>
              <a:rPr lang="en-US" b="0" spc="77" dirty="0">
                <a:solidFill>
                  <a:srgbClr val="929599"/>
                </a:solidFill>
              </a:rPr>
              <a:t> </a:t>
            </a:r>
            <a:r>
              <a:rPr lang="en-US" b="0" spc="47" dirty="0">
                <a:solidFill>
                  <a:srgbClr val="929599"/>
                </a:solidFill>
              </a:rPr>
              <a:t>2019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6/26/2019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26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30109">
              <a:spcBef>
                <a:spcPts val="107"/>
              </a:spcBef>
            </a:pPr>
            <a:r>
              <a:rPr lang="en-US" spc="47" dirty="0"/>
              <a:t>EXHIBIT</a:t>
            </a:r>
          </a:p>
          <a:p>
            <a:pPr marL="30109">
              <a:spcBef>
                <a:spcPts val="36"/>
              </a:spcBef>
            </a:pPr>
            <a:fld id="{81D60167-4931-47E6-BA6A-407CBD079E47}" type="slidenum">
              <a:rPr b="0" spc="18" smtClean="0">
                <a:solidFill>
                  <a:srgbClr val="929599"/>
                </a:solidFill>
              </a:rPr>
              <a:pPr marL="30109">
                <a:spcBef>
                  <a:spcPts val="36"/>
                </a:spcBef>
              </a:pPr>
              <a:t>‹#›</a:t>
            </a:fld>
            <a:endParaRPr b="0" spc="18" dirty="0">
              <a:solidFill>
                <a:srgbClr val="929599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0"/>
            <a:ext cx="23831549" cy="11413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34" dirty="0"/>
          </a:p>
        </p:txBody>
      </p:sp>
      <p:sp>
        <p:nvSpPr>
          <p:cNvPr id="17" name="bk object 17"/>
          <p:cNvSpPr/>
          <p:nvPr/>
        </p:nvSpPr>
        <p:spPr>
          <a:xfrm>
            <a:off x="0" y="10732658"/>
            <a:ext cx="23831550" cy="2670175"/>
          </a:xfrm>
          <a:custGeom>
            <a:avLst/>
            <a:gdLst/>
            <a:ahLst/>
            <a:cxnLst/>
            <a:rect l="l" t="t" r="r" b="b"/>
            <a:pathLst>
              <a:path w="20104100" h="2670175">
                <a:moveTo>
                  <a:pt x="0" y="2670075"/>
                </a:moveTo>
                <a:lnTo>
                  <a:pt x="20104099" y="2670075"/>
                </a:lnTo>
                <a:lnTo>
                  <a:pt x="20104099" y="0"/>
                </a:lnTo>
                <a:lnTo>
                  <a:pt x="0" y="0"/>
                </a:lnTo>
                <a:lnTo>
                  <a:pt x="0" y="2670075"/>
                </a:lnTo>
                <a:close/>
              </a:path>
            </a:pathLst>
          </a:custGeom>
          <a:solidFill>
            <a:srgbClr val="68BC45"/>
          </a:solidFill>
        </p:spPr>
        <p:txBody>
          <a:bodyPr wrap="square" lIns="0" tIns="0" rIns="0" bIns="0" rtlCol="0"/>
          <a:lstStyle/>
          <a:p>
            <a:endParaRPr sz="2134"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26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15055">
              <a:spcBef>
                <a:spcPts val="107"/>
              </a:spcBef>
            </a:pPr>
            <a:r>
              <a:rPr lang="en-US" spc="47" dirty="0"/>
              <a:t>MEETING</a:t>
            </a:r>
          </a:p>
          <a:p>
            <a:pPr marL="15055" marR="6022">
              <a:lnSpc>
                <a:spcPct val="102899"/>
              </a:lnSpc>
            </a:pPr>
            <a:r>
              <a:rPr lang="en-US" b="0" spc="41" dirty="0">
                <a:solidFill>
                  <a:srgbClr val="929599"/>
                </a:solidFill>
              </a:rPr>
              <a:t>COUNTY </a:t>
            </a:r>
            <a:r>
              <a:rPr lang="en-US" b="0" spc="18" dirty="0">
                <a:solidFill>
                  <a:srgbClr val="929599"/>
                </a:solidFill>
              </a:rPr>
              <a:t>UPDATE  </a:t>
            </a:r>
            <a:r>
              <a:rPr lang="en-US" b="0" spc="41" dirty="0">
                <a:solidFill>
                  <a:srgbClr val="929599"/>
                </a:solidFill>
              </a:rPr>
              <a:t>APRIL </a:t>
            </a:r>
            <a:r>
              <a:rPr lang="en-US" b="0" spc="30" dirty="0">
                <a:solidFill>
                  <a:srgbClr val="929599"/>
                </a:solidFill>
              </a:rPr>
              <a:t>30,</a:t>
            </a:r>
            <a:r>
              <a:rPr lang="en-US" b="0" spc="77" dirty="0">
                <a:solidFill>
                  <a:srgbClr val="929599"/>
                </a:solidFill>
              </a:rPr>
              <a:t> </a:t>
            </a:r>
            <a:r>
              <a:rPr lang="en-US" b="0" spc="47" dirty="0">
                <a:solidFill>
                  <a:srgbClr val="929599"/>
                </a:solidFill>
              </a:rPr>
              <a:t>2019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6/26/2019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26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30109">
              <a:spcBef>
                <a:spcPts val="107"/>
              </a:spcBef>
            </a:pPr>
            <a:r>
              <a:rPr lang="en-US" spc="47" dirty="0"/>
              <a:t>EXHIBIT</a:t>
            </a:r>
          </a:p>
          <a:p>
            <a:pPr marL="30109">
              <a:spcBef>
                <a:spcPts val="36"/>
              </a:spcBef>
            </a:pPr>
            <a:fld id="{81D60167-4931-47E6-BA6A-407CBD079E47}" type="slidenum">
              <a:rPr b="0" spc="18" smtClean="0">
                <a:solidFill>
                  <a:srgbClr val="929599"/>
                </a:solidFill>
              </a:rPr>
              <a:pPr marL="30109">
                <a:spcBef>
                  <a:spcPts val="36"/>
                </a:spcBef>
              </a:pPr>
              <a:t>‹#›</a:t>
            </a:fld>
            <a:endParaRPr b="0" spc="18" dirty="0">
              <a:solidFill>
                <a:srgbClr val="929599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a_Title with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9AE06B2-5DE0-4B87-9767-9F325737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B358-B01D-4168-81FB-D14F83EADC48}" type="datetime1">
              <a:rPr lang="en-US" smtClean="0"/>
              <a:t>6/26/2019</a:t>
            </a:fld>
            <a:r>
              <a:rPr lang="en-US" dirty="0"/>
              <a:t>   //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D33484-6B18-47DC-AFC1-E6B01C12E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43991" y="12666628"/>
            <a:ext cx="1323306" cy="173253"/>
          </a:xfrm>
        </p:spPr>
        <p:txBody>
          <a:bodyPr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4802822-62F5-4BCD-9751-77C4DB366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6061" y="12666628"/>
            <a:ext cx="657137" cy="173253"/>
          </a:xfr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310205-AAB7-4E16-A122-32256DB72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F40AE-BAEB-4B99-8737-AFBDA558A1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7785" y="3673922"/>
            <a:ext cx="21467013" cy="830997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3662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8944" y="2193804"/>
            <a:ext cx="17873663" cy="4666874"/>
          </a:xfrm>
        </p:spPr>
        <p:txBody>
          <a:bodyPr anchor="b"/>
          <a:lstStyle>
            <a:lvl1pPr algn="ctr">
              <a:defRPr sz="1172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8944" y="7040650"/>
            <a:ext cx="17873663" cy="3236401"/>
          </a:xfrm>
        </p:spPr>
        <p:txBody>
          <a:bodyPr/>
          <a:lstStyle>
            <a:lvl1pPr marL="0" indent="0" algn="ctr">
              <a:buNone/>
              <a:defRPr sz="4691"/>
            </a:lvl1pPr>
            <a:lvl2pPr marL="893643" indent="0" algn="ctr">
              <a:buNone/>
              <a:defRPr sz="3909"/>
            </a:lvl2pPr>
            <a:lvl3pPr marL="1787286" indent="0" algn="ctr">
              <a:buNone/>
              <a:defRPr sz="3518"/>
            </a:lvl3pPr>
            <a:lvl4pPr marL="2680929" indent="0" algn="ctr">
              <a:buNone/>
              <a:defRPr sz="3127"/>
            </a:lvl4pPr>
            <a:lvl5pPr marL="3574572" indent="0" algn="ctr">
              <a:buNone/>
              <a:defRPr sz="3127"/>
            </a:lvl5pPr>
            <a:lvl6pPr marL="4468216" indent="0" algn="ctr">
              <a:buNone/>
              <a:defRPr sz="3127"/>
            </a:lvl6pPr>
            <a:lvl7pPr marL="5361859" indent="0" algn="ctr">
              <a:buNone/>
              <a:defRPr sz="3127"/>
            </a:lvl7pPr>
            <a:lvl8pPr marL="6255502" indent="0" algn="ctr">
              <a:buNone/>
              <a:defRPr sz="3127"/>
            </a:lvl8pPr>
            <a:lvl9pPr marL="7149145" indent="0" algn="ctr">
              <a:buNone/>
              <a:defRPr sz="312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5FC4-02A0-4269-8C06-5DED5AB7AEE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B8A9-4B3D-49EF-BE48-1B838E5B6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7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5FC4-02A0-4269-8C06-5DED5AB7AEE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B8A9-4B3D-49EF-BE48-1B838E5B6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4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6007" y="3341906"/>
            <a:ext cx="20554712" cy="5576044"/>
          </a:xfrm>
        </p:spPr>
        <p:txBody>
          <a:bodyPr anchor="b"/>
          <a:lstStyle>
            <a:lvl1pPr>
              <a:defRPr sz="1172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6007" y="8970701"/>
            <a:ext cx="20554712" cy="2932310"/>
          </a:xfrm>
        </p:spPr>
        <p:txBody>
          <a:bodyPr/>
          <a:lstStyle>
            <a:lvl1pPr marL="0" indent="0">
              <a:buNone/>
              <a:defRPr sz="4691">
                <a:solidFill>
                  <a:schemeClr val="tx1">
                    <a:tint val="75000"/>
                  </a:schemeClr>
                </a:solidFill>
              </a:defRPr>
            </a:lvl1pPr>
            <a:lvl2pPr marL="893643" indent="0">
              <a:buNone/>
              <a:defRPr sz="3909">
                <a:solidFill>
                  <a:schemeClr val="tx1">
                    <a:tint val="75000"/>
                  </a:schemeClr>
                </a:solidFill>
              </a:defRPr>
            </a:lvl2pPr>
            <a:lvl3pPr marL="1787286" indent="0">
              <a:buNone/>
              <a:defRPr sz="3518">
                <a:solidFill>
                  <a:schemeClr val="tx1">
                    <a:tint val="75000"/>
                  </a:schemeClr>
                </a:solidFill>
              </a:defRPr>
            </a:lvl3pPr>
            <a:lvl4pPr marL="2680929" indent="0">
              <a:buNone/>
              <a:defRPr sz="3127">
                <a:solidFill>
                  <a:schemeClr val="tx1">
                    <a:tint val="75000"/>
                  </a:schemeClr>
                </a:solidFill>
              </a:defRPr>
            </a:lvl4pPr>
            <a:lvl5pPr marL="3574572" indent="0">
              <a:buNone/>
              <a:defRPr sz="3127">
                <a:solidFill>
                  <a:schemeClr val="tx1">
                    <a:tint val="75000"/>
                  </a:schemeClr>
                </a:solidFill>
              </a:defRPr>
            </a:lvl5pPr>
            <a:lvl6pPr marL="4468216" indent="0">
              <a:buNone/>
              <a:defRPr sz="3127">
                <a:solidFill>
                  <a:schemeClr val="tx1">
                    <a:tint val="75000"/>
                  </a:schemeClr>
                </a:solidFill>
              </a:defRPr>
            </a:lvl6pPr>
            <a:lvl7pPr marL="5361859" indent="0">
              <a:buNone/>
              <a:defRPr sz="3127">
                <a:solidFill>
                  <a:schemeClr val="tx1">
                    <a:tint val="75000"/>
                  </a:schemeClr>
                </a:solidFill>
              </a:defRPr>
            </a:lvl7pPr>
            <a:lvl8pPr marL="6255502" indent="0">
              <a:buNone/>
              <a:defRPr sz="3127">
                <a:solidFill>
                  <a:schemeClr val="tx1">
                    <a:tint val="75000"/>
                  </a:schemeClr>
                </a:solidFill>
              </a:defRPr>
            </a:lvl8pPr>
            <a:lvl9pPr marL="7149145" indent="0">
              <a:buNone/>
              <a:defRPr sz="312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5FC4-02A0-4269-8C06-5DED5AB7AEE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B8A9-4B3D-49EF-BE48-1B838E5B6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70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5938" y="179034"/>
            <a:ext cx="23199671" cy="484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91578" y="3083116"/>
            <a:ext cx="214483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8943991" y="12666628"/>
            <a:ext cx="1323306" cy="5184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26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15055">
              <a:spcBef>
                <a:spcPts val="107"/>
              </a:spcBef>
            </a:pPr>
            <a:r>
              <a:rPr lang="en-US" spc="47" dirty="0"/>
              <a:t>MEETING</a:t>
            </a:r>
          </a:p>
          <a:p>
            <a:pPr marL="15055" marR="6022">
              <a:lnSpc>
                <a:spcPct val="102899"/>
              </a:lnSpc>
            </a:pPr>
            <a:r>
              <a:rPr lang="en-US" b="0" spc="41" dirty="0">
                <a:solidFill>
                  <a:srgbClr val="929599"/>
                </a:solidFill>
              </a:rPr>
              <a:t>COUNTY </a:t>
            </a:r>
            <a:r>
              <a:rPr lang="en-US" b="0" spc="18" dirty="0">
                <a:solidFill>
                  <a:srgbClr val="929599"/>
                </a:solidFill>
              </a:rPr>
              <a:t>UPDATE  </a:t>
            </a:r>
            <a:r>
              <a:rPr lang="en-US" b="0" spc="41" dirty="0">
                <a:solidFill>
                  <a:srgbClr val="929599"/>
                </a:solidFill>
              </a:rPr>
              <a:t>APRIL </a:t>
            </a:r>
            <a:r>
              <a:rPr lang="en-US" b="0" spc="30" dirty="0">
                <a:solidFill>
                  <a:srgbClr val="929599"/>
                </a:solidFill>
              </a:rPr>
              <a:t>30,</a:t>
            </a:r>
            <a:r>
              <a:rPr lang="en-US" b="0" spc="77" dirty="0">
                <a:solidFill>
                  <a:srgbClr val="929599"/>
                </a:solidFill>
              </a:rPr>
              <a:t> </a:t>
            </a:r>
            <a:r>
              <a:rPr lang="en-US" b="0" spc="47" dirty="0">
                <a:solidFill>
                  <a:srgbClr val="929599"/>
                </a:solidFill>
              </a:rPr>
              <a:t>2019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91578" y="12466511"/>
            <a:ext cx="548125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2676061" y="12666628"/>
            <a:ext cx="657137" cy="346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26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30109">
              <a:spcBef>
                <a:spcPts val="107"/>
              </a:spcBef>
            </a:pPr>
            <a:r>
              <a:rPr lang="en-US" spc="47" dirty="0"/>
              <a:t>EXHIBIT</a:t>
            </a:r>
          </a:p>
          <a:p>
            <a:pPr marL="30109">
              <a:spcBef>
                <a:spcPts val="36"/>
              </a:spcBef>
            </a:pPr>
            <a:fld id="{81D60167-4931-47E6-BA6A-407CBD079E47}" type="slidenum">
              <a:rPr b="0" spc="18" smtClean="0">
                <a:solidFill>
                  <a:srgbClr val="929599"/>
                </a:solidFill>
              </a:rPr>
              <a:pPr marL="30109">
                <a:spcBef>
                  <a:spcPts val="36"/>
                </a:spcBef>
              </a:pPr>
              <a:t>‹#›</a:t>
            </a:fld>
            <a:endParaRPr b="0" spc="18" dirty="0">
              <a:solidFill>
                <a:srgbClr val="92959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0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41965">
        <a:defRPr>
          <a:latin typeface="+mn-lt"/>
          <a:ea typeface="+mn-ea"/>
          <a:cs typeface="+mn-cs"/>
        </a:defRPr>
      </a:lvl2pPr>
      <a:lvl3pPr marL="1083930">
        <a:defRPr>
          <a:latin typeface="+mn-lt"/>
          <a:ea typeface="+mn-ea"/>
          <a:cs typeface="+mn-cs"/>
        </a:defRPr>
      </a:lvl3pPr>
      <a:lvl4pPr marL="1625895">
        <a:defRPr>
          <a:latin typeface="+mn-lt"/>
          <a:ea typeface="+mn-ea"/>
          <a:cs typeface="+mn-cs"/>
        </a:defRPr>
      </a:lvl4pPr>
      <a:lvl5pPr marL="2167860">
        <a:defRPr>
          <a:latin typeface="+mn-lt"/>
          <a:ea typeface="+mn-ea"/>
          <a:cs typeface="+mn-cs"/>
        </a:defRPr>
      </a:lvl5pPr>
      <a:lvl6pPr marL="2709824">
        <a:defRPr>
          <a:latin typeface="+mn-lt"/>
          <a:ea typeface="+mn-ea"/>
          <a:cs typeface="+mn-cs"/>
        </a:defRPr>
      </a:lvl6pPr>
      <a:lvl7pPr marL="3251789">
        <a:defRPr>
          <a:latin typeface="+mn-lt"/>
          <a:ea typeface="+mn-ea"/>
          <a:cs typeface="+mn-cs"/>
        </a:defRPr>
      </a:lvl7pPr>
      <a:lvl8pPr marL="3793754">
        <a:defRPr>
          <a:latin typeface="+mn-lt"/>
          <a:ea typeface="+mn-ea"/>
          <a:cs typeface="+mn-cs"/>
        </a:defRPr>
      </a:lvl8pPr>
      <a:lvl9pPr marL="433571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41965">
        <a:defRPr>
          <a:latin typeface="+mn-lt"/>
          <a:ea typeface="+mn-ea"/>
          <a:cs typeface="+mn-cs"/>
        </a:defRPr>
      </a:lvl2pPr>
      <a:lvl3pPr marL="1083930">
        <a:defRPr>
          <a:latin typeface="+mn-lt"/>
          <a:ea typeface="+mn-ea"/>
          <a:cs typeface="+mn-cs"/>
        </a:defRPr>
      </a:lvl3pPr>
      <a:lvl4pPr marL="1625895">
        <a:defRPr>
          <a:latin typeface="+mn-lt"/>
          <a:ea typeface="+mn-ea"/>
          <a:cs typeface="+mn-cs"/>
        </a:defRPr>
      </a:lvl4pPr>
      <a:lvl5pPr marL="2167860">
        <a:defRPr>
          <a:latin typeface="+mn-lt"/>
          <a:ea typeface="+mn-ea"/>
          <a:cs typeface="+mn-cs"/>
        </a:defRPr>
      </a:lvl5pPr>
      <a:lvl6pPr marL="2709824">
        <a:defRPr>
          <a:latin typeface="+mn-lt"/>
          <a:ea typeface="+mn-ea"/>
          <a:cs typeface="+mn-cs"/>
        </a:defRPr>
      </a:lvl6pPr>
      <a:lvl7pPr marL="3251789">
        <a:defRPr>
          <a:latin typeface="+mn-lt"/>
          <a:ea typeface="+mn-ea"/>
          <a:cs typeface="+mn-cs"/>
        </a:defRPr>
      </a:lvl7pPr>
      <a:lvl8pPr marL="3793754">
        <a:defRPr>
          <a:latin typeface="+mn-lt"/>
          <a:ea typeface="+mn-ea"/>
          <a:cs typeface="+mn-cs"/>
        </a:defRPr>
      </a:lvl8pPr>
      <a:lvl9pPr marL="4335719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8419" y="713685"/>
            <a:ext cx="20554712" cy="2590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8419" y="3568421"/>
            <a:ext cx="20554712" cy="8505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38419" y="12424311"/>
            <a:ext cx="5362099" cy="713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894201" y="12424311"/>
            <a:ext cx="8043148" cy="713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5055">
              <a:spcBef>
                <a:spcPts val="107"/>
              </a:spcBef>
            </a:pPr>
            <a:r>
              <a:rPr lang="en-US" spc="47" dirty="0"/>
              <a:t>MEETING</a:t>
            </a:r>
          </a:p>
          <a:p>
            <a:pPr marL="15055" marR="6022">
              <a:lnSpc>
                <a:spcPct val="102899"/>
              </a:lnSpc>
            </a:pPr>
            <a:r>
              <a:rPr lang="en-US" b="0" spc="41" dirty="0">
                <a:solidFill>
                  <a:srgbClr val="929599"/>
                </a:solidFill>
              </a:rPr>
              <a:t>COUNTY </a:t>
            </a:r>
            <a:r>
              <a:rPr lang="en-US" b="0" spc="18" dirty="0">
                <a:solidFill>
                  <a:srgbClr val="929599"/>
                </a:solidFill>
              </a:rPr>
              <a:t>UPDATE  </a:t>
            </a:r>
            <a:r>
              <a:rPr lang="en-US" b="0" spc="41" dirty="0">
                <a:solidFill>
                  <a:srgbClr val="929599"/>
                </a:solidFill>
              </a:rPr>
              <a:t>APRIL </a:t>
            </a:r>
            <a:r>
              <a:rPr lang="en-US" b="0" spc="30" dirty="0">
                <a:solidFill>
                  <a:srgbClr val="929599"/>
                </a:solidFill>
              </a:rPr>
              <a:t>30,</a:t>
            </a:r>
            <a:r>
              <a:rPr lang="en-US" b="0" spc="77" dirty="0">
                <a:solidFill>
                  <a:srgbClr val="929599"/>
                </a:solidFill>
              </a:rPr>
              <a:t> </a:t>
            </a:r>
            <a:r>
              <a:rPr lang="en-US" b="0" spc="47" dirty="0">
                <a:solidFill>
                  <a:srgbClr val="929599"/>
                </a:solidFill>
              </a:rPr>
              <a:t>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831032" y="12424311"/>
            <a:ext cx="5362099" cy="713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0109">
              <a:spcBef>
                <a:spcPts val="107"/>
              </a:spcBef>
            </a:pPr>
            <a:r>
              <a:rPr lang="en-US" spc="47" dirty="0"/>
              <a:t>EXHIBIT</a:t>
            </a:r>
          </a:p>
          <a:p>
            <a:pPr marL="30109">
              <a:spcBef>
                <a:spcPts val="36"/>
              </a:spcBef>
            </a:pPr>
            <a:fld id="{81D60167-4931-47E6-BA6A-407CBD079E47}" type="slidenum">
              <a:rPr b="0" spc="18" smtClean="0">
                <a:solidFill>
                  <a:srgbClr val="929599"/>
                </a:solidFill>
              </a:rPr>
              <a:pPr marL="30109">
                <a:spcBef>
                  <a:spcPts val="36"/>
                </a:spcBef>
              </a:pPr>
              <a:t>‹#›</a:t>
            </a:fld>
            <a:endParaRPr b="0" spc="18" dirty="0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5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1787286" rtl="0" eaLnBrk="1" latinLnBrk="0" hangingPunct="1">
        <a:lnSpc>
          <a:spcPct val="90000"/>
        </a:lnSpc>
        <a:spcBef>
          <a:spcPct val="0"/>
        </a:spcBef>
        <a:buNone/>
        <a:defRPr sz="8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6822" indent="-446822" algn="l" defTabSz="1787286" rtl="0" eaLnBrk="1" latinLnBrk="0" hangingPunct="1">
        <a:lnSpc>
          <a:spcPct val="90000"/>
        </a:lnSpc>
        <a:spcBef>
          <a:spcPts val="1955"/>
        </a:spcBef>
        <a:buFont typeface="Arial" panose="020B0604020202020204" pitchFamily="34" charset="0"/>
        <a:buChar char="•"/>
        <a:defRPr sz="5473" kern="1200">
          <a:solidFill>
            <a:schemeClr val="tx1"/>
          </a:solidFill>
          <a:latin typeface="+mn-lt"/>
          <a:ea typeface="+mn-ea"/>
          <a:cs typeface="+mn-cs"/>
        </a:defRPr>
      </a:lvl1pPr>
      <a:lvl2pPr marL="1340465" indent="-446822" algn="l" defTabSz="1787286" rtl="0" eaLnBrk="1" latinLnBrk="0" hangingPunct="1">
        <a:lnSpc>
          <a:spcPct val="90000"/>
        </a:lnSpc>
        <a:spcBef>
          <a:spcPts val="977"/>
        </a:spcBef>
        <a:buFont typeface="Arial" panose="020B0604020202020204" pitchFamily="34" charset="0"/>
        <a:buChar char="•"/>
        <a:defRPr sz="4691" kern="1200">
          <a:solidFill>
            <a:schemeClr val="tx1"/>
          </a:solidFill>
          <a:latin typeface="+mn-lt"/>
          <a:ea typeface="+mn-ea"/>
          <a:cs typeface="+mn-cs"/>
        </a:defRPr>
      </a:lvl2pPr>
      <a:lvl3pPr marL="2234108" indent="-446822" algn="l" defTabSz="1787286" rtl="0" eaLnBrk="1" latinLnBrk="0" hangingPunct="1">
        <a:lnSpc>
          <a:spcPct val="90000"/>
        </a:lnSpc>
        <a:spcBef>
          <a:spcPts val="977"/>
        </a:spcBef>
        <a:buFont typeface="Arial" panose="020B0604020202020204" pitchFamily="34" charset="0"/>
        <a:buChar char="•"/>
        <a:defRPr sz="3909" kern="1200">
          <a:solidFill>
            <a:schemeClr val="tx1"/>
          </a:solidFill>
          <a:latin typeface="+mn-lt"/>
          <a:ea typeface="+mn-ea"/>
          <a:cs typeface="+mn-cs"/>
        </a:defRPr>
      </a:lvl3pPr>
      <a:lvl4pPr marL="3127751" indent="-446822" algn="l" defTabSz="1787286" rtl="0" eaLnBrk="1" latinLnBrk="0" hangingPunct="1">
        <a:lnSpc>
          <a:spcPct val="90000"/>
        </a:lnSpc>
        <a:spcBef>
          <a:spcPts val="977"/>
        </a:spcBef>
        <a:buFont typeface="Arial" panose="020B0604020202020204" pitchFamily="34" charset="0"/>
        <a:buChar char="•"/>
        <a:defRPr sz="3518" kern="1200">
          <a:solidFill>
            <a:schemeClr val="tx1"/>
          </a:solidFill>
          <a:latin typeface="+mn-lt"/>
          <a:ea typeface="+mn-ea"/>
          <a:cs typeface="+mn-cs"/>
        </a:defRPr>
      </a:lvl4pPr>
      <a:lvl5pPr marL="4021394" indent="-446822" algn="l" defTabSz="1787286" rtl="0" eaLnBrk="1" latinLnBrk="0" hangingPunct="1">
        <a:lnSpc>
          <a:spcPct val="90000"/>
        </a:lnSpc>
        <a:spcBef>
          <a:spcPts val="977"/>
        </a:spcBef>
        <a:buFont typeface="Arial" panose="020B0604020202020204" pitchFamily="34" charset="0"/>
        <a:buChar char="•"/>
        <a:defRPr sz="3518" kern="1200">
          <a:solidFill>
            <a:schemeClr val="tx1"/>
          </a:solidFill>
          <a:latin typeface="+mn-lt"/>
          <a:ea typeface="+mn-ea"/>
          <a:cs typeface="+mn-cs"/>
        </a:defRPr>
      </a:lvl5pPr>
      <a:lvl6pPr marL="4915037" indent="-446822" algn="l" defTabSz="1787286" rtl="0" eaLnBrk="1" latinLnBrk="0" hangingPunct="1">
        <a:lnSpc>
          <a:spcPct val="90000"/>
        </a:lnSpc>
        <a:spcBef>
          <a:spcPts val="977"/>
        </a:spcBef>
        <a:buFont typeface="Arial" panose="020B0604020202020204" pitchFamily="34" charset="0"/>
        <a:buChar char="•"/>
        <a:defRPr sz="3518" kern="1200">
          <a:solidFill>
            <a:schemeClr val="tx1"/>
          </a:solidFill>
          <a:latin typeface="+mn-lt"/>
          <a:ea typeface="+mn-ea"/>
          <a:cs typeface="+mn-cs"/>
        </a:defRPr>
      </a:lvl6pPr>
      <a:lvl7pPr marL="5808680" indent="-446822" algn="l" defTabSz="1787286" rtl="0" eaLnBrk="1" latinLnBrk="0" hangingPunct="1">
        <a:lnSpc>
          <a:spcPct val="90000"/>
        </a:lnSpc>
        <a:spcBef>
          <a:spcPts val="977"/>
        </a:spcBef>
        <a:buFont typeface="Arial" panose="020B0604020202020204" pitchFamily="34" charset="0"/>
        <a:buChar char="•"/>
        <a:defRPr sz="3518" kern="1200">
          <a:solidFill>
            <a:schemeClr val="tx1"/>
          </a:solidFill>
          <a:latin typeface="+mn-lt"/>
          <a:ea typeface="+mn-ea"/>
          <a:cs typeface="+mn-cs"/>
        </a:defRPr>
      </a:lvl7pPr>
      <a:lvl8pPr marL="6702323" indent="-446822" algn="l" defTabSz="1787286" rtl="0" eaLnBrk="1" latinLnBrk="0" hangingPunct="1">
        <a:lnSpc>
          <a:spcPct val="90000"/>
        </a:lnSpc>
        <a:spcBef>
          <a:spcPts val="977"/>
        </a:spcBef>
        <a:buFont typeface="Arial" panose="020B0604020202020204" pitchFamily="34" charset="0"/>
        <a:buChar char="•"/>
        <a:defRPr sz="3518" kern="1200">
          <a:solidFill>
            <a:schemeClr val="tx1"/>
          </a:solidFill>
          <a:latin typeface="+mn-lt"/>
          <a:ea typeface="+mn-ea"/>
          <a:cs typeface="+mn-cs"/>
        </a:defRPr>
      </a:lvl8pPr>
      <a:lvl9pPr marL="7595967" indent="-446822" algn="l" defTabSz="1787286" rtl="0" eaLnBrk="1" latinLnBrk="0" hangingPunct="1">
        <a:lnSpc>
          <a:spcPct val="90000"/>
        </a:lnSpc>
        <a:spcBef>
          <a:spcPts val="977"/>
        </a:spcBef>
        <a:buFont typeface="Arial" panose="020B0604020202020204" pitchFamily="34" charset="0"/>
        <a:buChar char="•"/>
        <a:defRPr sz="351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87286" rtl="0" eaLnBrk="1" latinLnBrk="0" hangingPunct="1">
        <a:defRPr sz="3518" kern="1200">
          <a:solidFill>
            <a:schemeClr val="tx1"/>
          </a:solidFill>
          <a:latin typeface="+mn-lt"/>
          <a:ea typeface="+mn-ea"/>
          <a:cs typeface="+mn-cs"/>
        </a:defRPr>
      </a:lvl1pPr>
      <a:lvl2pPr marL="893643" algn="l" defTabSz="1787286" rtl="0" eaLnBrk="1" latinLnBrk="0" hangingPunct="1">
        <a:defRPr sz="3518" kern="1200">
          <a:solidFill>
            <a:schemeClr val="tx1"/>
          </a:solidFill>
          <a:latin typeface="+mn-lt"/>
          <a:ea typeface="+mn-ea"/>
          <a:cs typeface="+mn-cs"/>
        </a:defRPr>
      </a:lvl2pPr>
      <a:lvl3pPr marL="1787286" algn="l" defTabSz="1787286" rtl="0" eaLnBrk="1" latinLnBrk="0" hangingPunct="1">
        <a:defRPr sz="3518" kern="1200">
          <a:solidFill>
            <a:schemeClr val="tx1"/>
          </a:solidFill>
          <a:latin typeface="+mn-lt"/>
          <a:ea typeface="+mn-ea"/>
          <a:cs typeface="+mn-cs"/>
        </a:defRPr>
      </a:lvl3pPr>
      <a:lvl4pPr marL="2680929" algn="l" defTabSz="1787286" rtl="0" eaLnBrk="1" latinLnBrk="0" hangingPunct="1">
        <a:defRPr sz="3518" kern="1200">
          <a:solidFill>
            <a:schemeClr val="tx1"/>
          </a:solidFill>
          <a:latin typeface="+mn-lt"/>
          <a:ea typeface="+mn-ea"/>
          <a:cs typeface="+mn-cs"/>
        </a:defRPr>
      </a:lvl4pPr>
      <a:lvl5pPr marL="3574572" algn="l" defTabSz="1787286" rtl="0" eaLnBrk="1" latinLnBrk="0" hangingPunct="1">
        <a:defRPr sz="3518" kern="1200">
          <a:solidFill>
            <a:schemeClr val="tx1"/>
          </a:solidFill>
          <a:latin typeface="+mn-lt"/>
          <a:ea typeface="+mn-ea"/>
          <a:cs typeface="+mn-cs"/>
        </a:defRPr>
      </a:lvl5pPr>
      <a:lvl6pPr marL="4468216" algn="l" defTabSz="1787286" rtl="0" eaLnBrk="1" latinLnBrk="0" hangingPunct="1">
        <a:defRPr sz="3518" kern="1200">
          <a:solidFill>
            <a:schemeClr val="tx1"/>
          </a:solidFill>
          <a:latin typeface="+mn-lt"/>
          <a:ea typeface="+mn-ea"/>
          <a:cs typeface="+mn-cs"/>
        </a:defRPr>
      </a:lvl6pPr>
      <a:lvl7pPr marL="5361859" algn="l" defTabSz="1787286" rtl="0" eaLnBrk="1" latinLnBrk="0" hangingPunct="1">
        <a:defRPr sz="3518" kern="1200">
          <a:solidFill>
            <a:schemeClr val="tx1"/>
          </a:solidFill>
          <a:latin typeface="+mn-lt"/>
          <a:ea typeface="+mn-ea"/>
          <a:cs typeface="+mn-cs"/>
        </a:defRPr>
      </a:lvl7pPr>
      <a:lvl8pPr marL="6255502" algn="l" defTabSz="1787286" rtl="0" eaLnBrk="1" latinLnBrk="0" hangingPunct="1">
        <a:defRPr sz="3518" kern="1200">
          <a:solidFill>
            <a:schemeClr val="tx1"/>
          </a:solidFill>
          <a:latin typeface="+mn-lt"/>
          <a:ea typeface="+mn-ea"/>
          <a:cs typeface="+mn-cs"/>
        </a:defRPr>
      </a:lvl8pPr>
      <a:lvl9pPr marL="7149145" algn="l" defTabSz="1787286" rtl="0" eaLnBrk="1" latinLnBrk="0" hangingPunct="1">
        <a:defRPr sz="35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invGray">
          <a:xfrm>
            <a:off x="1" y="12689923"/>
            <a:ext cx="23825344" cy="7149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18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8419" y="713686"/>
            <a:ext cx="20554712" cy="223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8419" y="3568421"/>
            <a:ext cx="20554712" cy="8505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44736" y="12802268"/>
            <a:ext cx="16501781" cy="448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5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18932984" y="12802268"/>
            <a:ext cx="3260145" cy="448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5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B0FE2824-C2A0-4931-BB32-60B24BDBB3CC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193130" y="12802268"/>
            <a:ext cx="872496" cy="448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5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6425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787286" rtl="0" eaLnBrk="1" latinLnBrk="0" hangingPunct="1">
        <a:lnSpc>
          <a:spcPct val="90000"/>
        </a:lnSpc>
        <a:spcBef>
          <a:spcPct val="0"/>
        </a:spcBef>
        <a:buNone/>
        <a:defRPr sz="6646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46822" indent="-446822" algn="l" defTabSz="1787286" rtl="0" eaLnBrk="1" latinLnBrk="0" hangingPunct="1">
        <a:lnSpc>
          <a:spcPct val="90000"/>
        </a:lnSpc>
        <a:spcBef>
          <a:spcPts val="3518"/>
        </a:spcBef>
        <a:buClr>
          <a:schemeClr val="accent1"/>
        </a:buClr>
        <a:buFont typeface="Arial" panose="020B0604020202020204" pitchFamily="34" charset="0"/>
        <a:buChar char="•"/>
        <a:defRPr sz="3909" kern="1200">
          <a:solidFill>
            <a:schemeClr val="tx1"/>
          </a:solidFill>
          <a:latin typeface="+mn-lt"/>
          <a:ea typeface="+mn-ea"/>
          <a:cs typeface="+mn-cs"/>
        </a:defRPr>
      </a:lvl1pPr>
      <a:lvl2pPr marL="893643" indent="-446822" algn="l" defTabSz="1787286" rtl="0" eaLnBrk="1" latinLnBrk="0" hangingPunct="1">
        <a:lnSpc>
          <a:spcPct val="90000"/>
        </a:lnSpc>
        <a:spcBef>
          <a:spcPts val="1955"/>
        </a:spcBef>
        <a:buClr>
          <a:schemeClr val="accent1"/>
        </a:buClr>
        <a:buFont typeface="Arial" panose="020B0604020202020204" pitchFamily="34" charset="0"/>
        <a:buChar char="•"/>
        <a:defRPr sz="3518" kern="1200">
          <a:solidFill>
            <a:schemeClr val="tx1"/>
          </a:solidFill>
          <a:latin typeface="+mn-lt"/>
          <a:ea typeface="+mn-ea"/>
          <a:cs typeface="+mn-cs"/>
        </a:defRPr>
      </a:lvl2pPr>
      <a:lvl3pPr marL="1340465" indent="-357457" algn="l" defTabSz="1787286" rtl="0" eaLnBrk="1" latinLnBrk="0" hangingPunct="1">
        <a:lnSpc>
          <a:spcPct val="90000"/>
        </a:lnSpc>
        <a:spcBef>
          <a:spcPts val="1564"/>
        </a:spcBef>
        <a:buClr>
          <a:schemeClr val="accent1"/>
        </a:buClr>
        <a:buFont typeface="Arial" panose="020B0604020202020204" pitchFamily="34" charset="0"/>
        <a:buChar char="•"/>
        <a:defRPr sz="3127" kern="1200">
          <a:solidFill>
            <a:schemeClr val="tx1"/>
          </a:solidFill>
          <a:latin typeface="+mn-lt"/>
          <a:ea typeface="+mn-ea"/>
          <a:cs typeface="+mn-cs"/>
        </a:defRPr>
      </a:lvl3pPr>
      <a:lvl4pPr marL="1787286" indent="-357457" algn="l" defTabSz="1787286" rtl="0" eaLnBrk="1" latinLnBrk="0" hangingPunct="1">
        <a:lnSpc>
          <a:spcPct val="90000"/>
        </a:lnSpc>
        <a:spcBef>
          <a:spcPts val="1564"/>
        </a:spcBef>
        <a:buClr>
          <a:schemeClr val="accent1"/>
        </a:buClr>
        <a:buFont typeface="Arial" panose="020B0604020202020204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4pPr>
      <a:lvl5pPr marL="2234108" indent="-357457" algn="l" defTabSz="1787286" rtl="0" eaLnBrk="1" latinLnBrk="0" hangingPunct="1">
        <a:lnSpc>
          <a:spcPct val="90000"/>
        </a:lnSpc>
        <a:spcBef>
          <a:spcPts val="1564"/>
        </a:spcBef>
        <a:buClr>
          <a:schemeClr val="accent1"/>
        </a:buClr>
        <a:buFont typeface="Arial" panose="020B0604020202020204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5pPr>
      <a:lvl6pPr marL="2680929" indent="-357457" algn="l" defTabSz="1787286" rtl="0" eaLnBrk="1" latinLnBrk="0" hangingPunct="1">
        <a:lnSpc>
          <a:spcPct val="90000"/>
        </a:lnSpc>
        <a:spcBef>
          <a:spcPts val="1564"/>
        </a:spcBef>
        <a:buClr>
          <a:schemeClr val="accent1"/>
        </a:buClr>
        <a:buFont typeface="Arial" panose="020B0604020202020204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6pPr>
      <a:lvl7pPr marL="3127751" indent="-357457" algn="l" defTabSz="1787286" rtl="0" eaLnBrk="1" latinLnBrk="0" hangingPunct="1">
        <a:lnSpc>
          <a:spcPct val="90000"/>
        </a:lnSpc>
        <a:spcBef>
          <a:spcPts val="1564"/>
        </a:spcBef>
        <a:buClr>
          <a:schemeClr val="accent1"/>
        </a:buClr>
        <a:buFont typeface="Arial" panose="020B0604020202020204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7pPr>
      <a:lvl8pPr marL="3574572" indent="-357457" algn="l" defTabSz="1787286" rtl="0" eaLnBrk="1" latinLnBrk="0" hangingPunct="1">
        <a:lnSpc>
          <a:spcPct val="90000"/>
        </a:lnSpc>
        <a:spcBef>
          <a:spcPts val="1564"/>
        </a:spcBef>
        <a:buClr>
          <a:schemeClr val="accent1"/>
        </a:buClr>
        <a:buFont typeface="Arial" panose="020B0604020202020204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8pPr>
      <a:lvl9pPr marL="4021394" indent="-357457" algn="l" defTabSz="1787286" rtl="0" eaLnBrk="1" latinLnBrk="0" hangingPunct="1">
        <a:lnSpc>
          <a:spcPct val="90000"/>
        </a:lnSpc>
        <a:spcBef>
          <a:spcPts val="1564"/>
        </a:spcBef>
        <a:buClr>
          <a:schemeClr val="accent1"/>
        </a:buClr>
        <a:buFont typeface="Arial" panose="020B0604020202020204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87286" rtl="0" eaLnBrk="1" latinLnBrk="0" hangingPunct="1">
        <a:defRPr sz="3518" kern="1200">
          <a:solidFill>
            <a:schemeClr val="tx1"/>
          </a:solidFill>
          <a:latin typeface="+mn-lt"/>
          <a:ea typeface="+mn-ea"/>
          <a:cs typeface="+mn-cs"/>
        </a:defRPr>
      </a:lvl1pPr>
      <a:lvl2pPr marL="893643" algn="l" defTabSz="1787286" rtl="0" eaLnBrk="1" latinLnBrk="0" hangingPunct="1">
        <a:defRPr sz="3518" kern="1200">
          <a:solidFill>
            <a:schemeClr val="tx1"/>
          </a:solidFill>
          <a:latin typeface="+mn-lt"/>
          <a:ea typeface="+mn-ea"/>
          <a:cs typeface="+mn-cs"/>
        </a:defRPr>
      </a:lvl2pPr>
      <a:lvl3pPr marL="1787286" algn="l" defTabSz="1787286" rtl="0" eaLnBrk="1" latinLnBrk="0" hangingPunct="1">
        <a:defRPr sz="3518" kern="1200">
          <a:solidFill>
            <a:schemeClr val="tx1"/>
          </a:solidFill>
          <a:latin typeface="+mn-lt"/>
          <a:ea typeface="+mn-ea"/>
          <a:cs typeface="+mn-cs"/>
        </a:defRPr>
      </a:lvl3pPr>
      <a:lvl4pPr marL="2680929" algn="l" defTabSz="1787286" rtl="0" eaLnBrk="1" latinLnBrk="0" hangingPunct="1">
        <a:defRPr sz="3518" kern="1200">
          <a:solidFill>
            <a:schemeClr val="tx1"/>
          </a:solidFill>
          <a:latin typeface="+mn-lt"/>
          <a:ea typeface="+mn-ea"/>
          <a:cs typeface="+mn-cs"/>
        </a:defRPr>
      </a:lvl4pPr>
      <a:lvl5pPr marL="3574572" algn="l" defTabSz="1787286" rtl="0" eaLnBrk="1" latinLnBrk="0" hangingPunct="1">
        <a:defRPr sz="3518" kern="1200">
          <a:solidFill>
            <a:schemeClr val="tx1"/>
          </a:solidFill>
          <a:latin typeface="+mn-lt"/>
          <a:ea typeface="+mn-ea"/>
          <a:cs typeface="+mn-cs"/>
        </a:defRPr>
      </a:lvl5pPr>
      <a:lvl6pPr marL="4468216" algn="l" defTabSz="1787286" rtl="0" eaLnBrk="1" latinLnBrk="0" hangingPunct="1">
        <a:defRPr sz="3518" kern="1200">
          <a:solidFill>
            <a:schemeClr val="tx1"/>
          </a:solidFill>
          <a:latin typeface="+mn-lt"/>
          <a:ea typeface="+mn-ea"/>
          <a:cs typeface="+mn-cs"/>
        </a:defRPr>
      </a:lvl6pPr>
      <a:lvl7pPr marL="5361859" algn="l" defTabSz="1787286" rtl="0" eaLnBrk="1" latinLnBrk="0" hangingPunct="1">
        <a:defRPr sz="3518" kern="1200">
          <a:solidFill>
            <a:schemeClr val="tx1"/>
          </a:solidFill>
          <a:latin typeface="+mn-lt"/>
          <a:ea typeface="+mn-ea"/>
          <a:cs typeface="+mn-cs"/>
        </a:defRPr>
      </a:lvl7pPr>
      <a:lvl8pPr marL="6255502" algn="l" defTabSz="1787286" rtl="0" eaLnBrk="1" latinLnBrk="0" hangingPunct="1">
        <a:defRPr sz="3518" kern="1200">
          <a:solidFill>
            <a:schemeClr val="tx1"/>
          </a:solidFill>
          <a:latin typeface="+mn-lt"/>
          <a:ea typeface="+mn-ea"/>
          <a:cs typeface="+mn-cs"/>
        </a:defRPr>
      </a:lvl8pPr>
      <a:lvl9pPr marL="7149145" algn="l" defTabSz="1787286" rtl="0" eaLnBrk="1" latinLnBrk="0" hangingPunct="1">
        <a:defRPr sz="35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29576" y="10969625"/>
            <a:ext cx="15508476" cy="1336076"/>
          </a:xfrm>
          <a:prstGeom prst="rect">
            <a:avLst/>
          </a:prstGeom>
        </p:spPr>
        <p:txBody>
          <a:bodyPr vert="horz" wrap="square" lIns="0" tIns="15055" rIns="0" bIns="0" rtlCol="0">
            <a:spAutoFit/>
          </a:bodyPr>
          <a:lstStyle/>
          <a:p>
            <a:pPr marL="8710580" algn="r">
              <a:lnSpc>
                <a:spcPts val="3887"/>
              </a:lnSpc>
              <a:spcBef>
                <a:spcPts val="119"/>
              </a:spcBef>
            </a:pPr>
            <a:r>
              <a:rPr lang="en-US" sz="3615" b="1" spc="-255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lang="en-US" sz="3615" b="1" spc="-255" dirty="0">
                <a:latin typeface="Verdana"/>
                <a:cs typeface="Verdana"/>
              </a:rPr>
              <a:t>PUBLIC BRIEFING</a:t>
            </a:r>
            <a:endParaRPr sz="3615" dirty="0">
              <a:latin typeface="Verdana"/>
              <a:cs typeface="Verdana"/>
            </a:endParaRPr>
          </a:p>
          <a:p>
            <a:pPr marL="15055" algn="r">
              <a:lnSpc>
                <a:spcPts val="6449"/>
              </a:lnSpc>
            </a:pPr>
            <a:r>
              <a:rPr sz="5749" b="1" spc="-415" dirty="0">
                <a:latin typeface="Verdana"/>
                <a:cs typeface="Verdana"/>
              </a:rPr>
              <a:t>ROUTE </a:t>
            </a:r>
            <a:r>
              <a:rPr sz="5749" b="1" spc="-119" dirty="0">
                <a:latin typeface="Verdana"/>
                <a:cs typeface="Verdana"/>
              </a:rPr>
              <a:t>1 </a:t>
            </a:r>
            <a:r>
              <a:rPr sz="5749" b="1" spc="-403" dirty="0">
                <a:latin typeface="Verdana"/>
                <a:cs typeface="Verdana"/>
              </a:rPr>
              <a:t>CORRIDOR </a:t>
            </a:r>
            <a:r>
              <a:rPr sz="5749" b="1" spc="-391" dirty="0">
                <a:latin typeface="Verdana"/>
                <a:cs typeface="Verdana"/>
              </a:rPr>
              <a:t>MASTER</a:t>
            </a:r>
            <a:r>
              <a:rPr sz="5749" b="1" spc="966" dirty="0">
                <a:latin typeface="Verdana"/>
                <a:cs typeface="Verdana"/>
              </a:rPr>
              <a:t> </a:t>
            </a:r>
            <a:r>
              <a:rPr sz="5749" b="1" spc="-225" dirty="0">
                <a:latin typeface="Verdana"/>
                <a:cs typeface="Verdana"/>
              </a:rPr>
              <a:t>PLAN</a:t>
            </a:r>
            <a:endParaRPr sz="5749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744671" y="11960225"/>
            <a:ext cx="9793380" cy="1236241"/>
          </a:xfrm>
          <a:prstGeom prst="rect">
            <a:avLst/>
          </a:prstGeom>
        </p:spPr>
        <p:txBody>
          <a:bodyPr vert="horz" wrap="square" lIns="0" tIns="262704" rIns="0" bIns="0" rtlCol="0">
            <a:spAutoFit/>
          </a:bodyPr>
          <a:lstStyle/>
          <a:p>
            <a:pPr marL="15055" algn="r">
              <a:spcBef>
                <a:spcPts val="2069"/>
              </a:spcBef>
            </a:pPr>
            <a:r>
              <a:rPr sz="3260" spc="-107" dirty="0">
                <a:latin typeface="Verdana"/>
                <a:cs typeface="Verdana"/>
              </a:rPr>
              <a:t>HOWARD </a:t>
            </a:r>
            <a:r>
              <a:rPr sz="3260" spc="-101" dirty="0">
                <a:latin typeface="Verdana"/>
                <a:cs typeface="Verdana"/>
              </a:rPr>
              <a:t>COUNTY,</a:t>
            </a:r>
            <a:r>
              <a:rPr sz="3260" spc="-284" dirty="0">
                <a:latin typeface="Verdana"/>
                <a:cs typeface="Verdana"/>
              </a:rPr>
              <a:t> </a:t>
            </a:r>
            <a:r>
              <a:rPr sz="3260" spc="-71" dirty="0">
                <a:latin typeface="Verdana"/>
                <a:cs typeface="Verdana"/>
              </a:rPr>
              <a:t>MD</a:t>
            </a:r>
            <a:endParaRPr sz="3260" dirty="0">
              <a:latin typeface="Verdana"/>
              <a:cs typeface="Verdana"/>
            </a:endParaRPr>
          </a:p>
          <a:p>
            <a:pPr marL="2651112" marR="6022" indent="797893" algn="r">
              <a:lnSpc>
                <a:spcPct val="104600"/>
              </a:lnSpc>
              <a:spcBef>
                <a:spcPts val="1221"/>
              </a:spcBef>
            </a:pPr>
            <a:r>
              <a:rPr lang="en-US" sz="2134" spc="-190" dirty="0">
                <a:latin typeface="Verdana"/>
                <a:cs typeface="Verdana"/>
              </a:rPr>
              <a:t>June  2019</a:t>
            </a:r>
            <a:endParaRPr sz="2134" dirty="0">
              <a:latin typeface="Verdana"/>
              <a:cs typeface="Verdana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88C8C716-02F7-4A2B-BAD2-0429FAF86D88}"/>
              </a:ext>
            </a:extLst>
          </p:cNvPr>
          <p:cNvSpPr/>
          <p:nvPr/>
        </p:nvSpPr>
        <p:spPr>
          <a:xfrm>
            <a:off x="615275" y="11426825"/>
            <a:ext cx="5297676" cy="13892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34" dirty="0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A2F7E828-0E1A-4AC5-A813-F2F7D33B1983}"/>
              </a:ext>
            </a:extLst>
          </p:cNvPr>
          <p:cNvSpPr txBox="1"/>
          <p:nvPr/>
        </p:nvSpPr>
        <p:spPr>
          <a:xfrm>
            <a:off x="4562475" y="193017"/>
            <a:ext cx="14706600" cy="1336076"/>
          </a:xfrm>
          <a:prstGeom prst="rect">
            <a:avLst/>
          </a:prstGeom>
        </p:spPr>
        <p:txBody>
          <a:bodyPr vert="horz" wrap="square" lIns="0" tIns="15055" rIns="0" bIns="0" rtlCol="0">
            <a:spAutoFit/>
          </a:bodyPr>
          <a:lstStyle/>
          <a:p>
            <a:pPr marL="8710580" marR="0" lvl="0" indent="0" algn="l" defTabSz="914400" rtl="0" eaLnBrk="1" fontAlgn="auto" latinLnBrk="0" hangingPunct="1">
              <a:lnSpc>
                <a:spcPts val="3887"/>
              </a:lnSpc>
              <a:spcBef>
                <a:spcPts val="1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15" b="1" i="0" u="none" strike="noStrike" kern="1200" cap="none" spc="-2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 </a:t>
            </a:r>
            <a:endParaRPr kumimoji="0" sz="361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5055" marR="0" lvl="0" indent="0" algn="l" defTabSz="914400" rtl="0" eaLnBrk="1" fontAlgn="auto" latinLnBrk="0" hangingPunct="1">
              <a:lnSpc>
                <a:spcPts val="6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749" b="1" i="1" spc="-415" dirty="0">
                <a:latin typeface="Verdana"/>
                <a:cs typeface="Verdana"/>
              </a:rPr>
              <a:t>“REDEVELOP, CONNECT, PRESERVE”</a:t>
            </a:r>
            <a:endParaRPr kumimoji="0" sz="5749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82B4B0-8465-4193-8E6C-3E1C51DFF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" y="200"/>
            <a:ext cx="23830139" cy="134044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A36CEC-2B52-46C7-A845-4CEEE8D7420D}"/>
              </a:ext>
            </a:extLst>
          </p:cNvPr>
          <p:cNvSpPr/>
          <p:nvPr/>
        </p:nvSpPr>
        <p:spPr>
          <a:xfrm rot="16200000">
            <a:off x="-5588045" y="5599043"/>
            <a:ext cx="13404651" cy="22065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9D3AAB-7B76-4A55-B8F4-42375B6EE1F9}"/>
              </a:ext>
            </a:extLst>
          </p:cNvPr>
          <p:cNvSpPr txBox="1">
            <a:spLocks/>
          </p:cNvSpPr>
          <p:nvPr/>
        </p:nvSpPr>
        <p:spPr>
          <a:xfrm rot="16200000">
            <a:off x="-5288873" y="4875795"/>
            <a:ext cx="12806303" cy="2590908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l" defTabSz="1787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/>
              <a:t>HOUSEHOLD INCOMES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978958-915B-466D-A29B-406C32B4F55D}"/>
              </a:ext>
            </a:extLst>
          </p:cNvPr>
          <p:cNvSpPr txBox="1"/>
          <p:nvPr/>
        </p:nvSpPr>
        <p:spPr>
          <a:xfrm>
            <a:off x="7681482" y="11229447"/>
            <a:ext cx="6156135" cy="1716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&lt;$35,000/yr: 1,028 (12.1%)</a:t>
            </a:r>
          </a:p>
          <a:p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&gt;$100,000/yr: 3,899 (45.9%)</a:t>
            </a:r>
          </a:p>
          <a:p>
            <a:r>
              <a:rPr lang="en-US" sz="3518" b="1" dirty="0">
                <a:solidFill>
                  <a:schemeClr val="accent2">
                    <a:lumMod val="75000"/>
                  </a:schemeClr>
                </a:solidFill>
              </a:rPr>
              <a:t>Median Income: $91,558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F60DA4-10C1-4CE5-96B9-54A3205EF3EE}"/>
              </a:ext>
            </a:extLst>
          </p:cNvPr>
          <p:cNvSpPr txBox="1"/>
          <p:nvPr/>
        </p:nvSpPr>
        <p:spPr>
          <a:xfrm>
            <a:off x="12457259" y="7222405"/>
            <a:ext cx="6156135" cy="1716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&lt;$35,000/yr: 565 (11.6%)</a:t>
            </a:r>
          </a:p>
          <a:p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&gt;$100,000/yr: 2,532 (52.0%)</a:t>
            </a:r>
          </a:p>
          <a:p>
            <a:r>
              <a:rPr lang="en-US" sz="3518" b="1" dirty="0">
                <a:solidFill>
                  <a:schemeClr val="accent2">
                    <a:lumMod val="75000"/>
                  </a:schemeClr>
                </a:solidFill>
              </a:rPr>
              <a:t>Median Income: $102,288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BEFBFC-4DE1-4F91-8B9A-D80AFF5F3630}"/>
              </a:ext>
            </a:extLst>
          </p:cNvPr>
          <p:cNvSpPr txBox="1"/>
          <p:nvPr/>
        </p:nvSpPr>
        <p:spPr>
          <a:xfrm>
            <a:off x="17664418" y="3542076"/>
            <a:ext cx="6156135" cy="1716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&lt;$35,000/yr: 821 (14.6%)</a:t>
            </a:r>
          </a:p>
          <a:p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&gt;$100,000/yr: 2,517 (44.8%)</a:t>
            </a:r>
          </a:p>
          <a:p>
            <a:r>
              <a:rPr lang="en-US" sz="3518" b="1" dirty="0">
                <a:solidFill>
                  <a:schemeClr val="accent2">
                    <a:lumMod val="75000"/>
                  </a:schemeClr>
                </a:solidFill>
              </a:rPr>
              <a:t>Median Income: $89,834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3041B9-D104-4EBF-BA19-70070DE3CB51}"/>
              </a:ext>
            </a:extLst>
          </p:cNvPr>
          <p:cNvSpPr txBox="1"/>
          <p:nvPr/>
        </p:nvSpPr>
        <p:spPr>
          <a:xfrm>
            <a:off x="2591619" y="370635"/>
            <a:ext cx="6752944" cy="249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9" b="1" dirty="0"/>
              <a:t>Route 1 Corridor</a:t>
            </a:r>
          </a:p>
          <a:p>
            <a:r>
              <a:rPr lang="en-US" sz="3909" b="1" dirty="0">
                <a:solidFill>
                  <a:schemeClr val="accent5">
                    <a:lumMod val="50000"/>
                  </a:schemeClr>
                </a:solidFill>
              </a:rPr>
              <a:t>&lt;$35,000/yr: 2,411 (12.7%)</a:t>
            </a:r>
          </a:p>
          <a:p>
            <a:r>
              <a:rPr lang="en-US" sz="3909" b="1" dirty="0">
                <a:solidFill>
                  <a:schemeClr val="accent5">
                    <a:lumMod val="50000"/>
                  </a:schemeClr>
                </a:solidFill>
              </a:rPr>
              <a:t>&gt;$100,000/yr: 8,960 (47.2%)</a:t>
            </a:r>
          </a:p>
          <a:p>
            <a:r>
              <a:rPr lang="en-US" sz="3909" b="1" dirty="0">
                <a:solidFill>
                  <a:schemeClr val="accent2">
                    <a:lumMod val="75000"/>
                  </a:schemeClr>
                </a:solidFill>
              </a:rPr>
              <a:t>Median: $94,141</a:t>
            </a:r>
          </a:p>
        </p:txBody>
      </p:sp>
      <p:pic>
        <p:nvPicPr>
          <p:cNvPr id="3078" name="Picture 6" descr="Related image">
            <a:extLst>
              <a:ext uri="{FF2B5EF4-FFF2-40B4-BE49-F238E27FC236}">
                <a16:creationId xmlns:a16="http://schemas.microsoft.com/office/drawing/2014/main" id="{7948431C-24EC-4BD8-912A-66D673BB3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0" y="370635"/>
            <a:ext cx="1993538" cy="199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ADAA2B9-2B5C-412B-8EE5-DA1C54FF19F5}"/>
              </a:ext>
            </a:extLst>
          </p:cNvPr>
          <p:cNvGrpSpPr/>
          <p:nvPr/>
        </p:nvGrpSpPr>
        <p:grpSpPr>
          <a:xfrm>
            <a:off x="2705614" y="3044825"/>
            <a:ext cx="7228961" cy="1716432"/>
            <a:chOff x="2927129" y="3541234"/>
            <a:chExt cx="7228961" cy="17164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E4FDA3-48DB-43E1-884D-DD3A3102E220}"/>
                </a:ext>
              </a:extLst>
            </p:cNvPr>
            <p:cNvSpPr txBox="1"/>
            <p:nvPr/>
          </p:nvSpPr>
          <p:spPr>
            <a:xfrm>
              <a:off x="4035023" y="3541234"/>
              <a:ext cx="6121067" cy="1716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18" b="1" dirty="0">
                  <a:solidFill>
                    <a:schemeClr val="accent5">
                      <a:lumMod val="50000"/>
                    </a:schemeClr>
                  </a:solidFill>
                </a:rPr>
                <a:t>2000-2010</a:t>
              </a:r>
              <a:r>
                <a:rPr lang="en-US" sz="3518" dirty="0"/>
                <a:t>      </a:t>
              </a:r>
            </a:p>
            <a:p>
              <a:endParaRPr lang="en-US" sz="3518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en-US" sz="3518" b="1" dirty="0">
                  <a:solidFill>
                    <a:schemeClr val="accent2">
                      <a:lumMod val="75000"/>
                    </a:schemeClr>
                  </a:solidFill>
                </a:rPr>
                <a:t>2010-2018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97E7A35-EB07-4D99-8E9B-227BF54D5447}"/>
                </a:ext>
              </a:extLst>
            </p:cNvPr>
            <p:cNvSpPr/>
            <p:nvPr/>
          </p:nvSpPr>
          <p:spPr>
            <a:xfrm>
              <a:off x="2927129" y="3699226"/>
              <a:ext cx="1034648" cy="41239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3AA186-13C3-4C35-BB27-545389EA8051}"/>
                </a:ext>
              </a:extLst>
            </p:cNvPr>
            <p:cNvSpPr/>
            <p:nvPr/>
          </p:nvSpPr>
          <p:spPr>
            <a:xfrm>
              <a:off x="2927129" y="4652835"/>
              <a:ext cx="1034648" cy="412399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19793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4E9E66-3C37-4D58-9951-556B8B26B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975" y="587007"/>
            <a:ext cx="9525000" cy="3696172"/>
          </a:xfrm>
        </p:spPr>
        <p:txBody>
          <a:bodyPr anchor="ctr">
            <a:noAutofit/>
          </a:bodyPr>
          <a:lstStyle/>
          <a:p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Warehouse/Distribution Sector (Rapid Growth)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chemeClr val="bg1"/>
                </a:solidFill>
              </a:rPr>
              <a:t>Rising fast since 2013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chemeClr val="bg1"/>
                </a:solidFill>
              </a:rPr>
              <a:t>Relatively high vacancy but slowly declining since 2013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chemeClr val="bg1"/>
                </a:solidFill>
              </a:rPr>
              <a:t>Asking &amp; effective rents rising slow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FDDE123-9ABC-4E73-9E15-B25E2538C667}"/>
              </a:ext>
            </a:extLst>
          </p:cNvPr>
          <p:cNvSpPr txBox="1">
            <a:spLocks/>
          </p:cNvSpPr>
          <p:nvPr/>
        </p:nvSpPr>
        <p:spPr>
          <a:xfrm>
            <a:off x="14887575" y="4547187"/>
            <a:ext cx="8698566" cy="3696172"/>
          </a:xfrm>
          <a:prstGeom prst="rect">
            <a:avLst/>
          </a:prstGeom>
        </p:spPr>
        <p:txBody>
          <a:bodyPr vert="horz" lIns="178731" tIns="89366" rIns="178731" bIns="89366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Office Sector (Higher Vacancy)</a:t>
            </a:r>
          </a:p>
          <a:p>
            <a:pPr marL="558527" indent="-558527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dirty="0">
                <a:solidFill>
                  <a:schemeClr val="bg1"/>
                </a:solidFill>
              </a:rPr>
              <a:t>Inventory first declined 2015-2016, then rising fast since 2017</a:t>
            </a:r>
          </a:p>
          <a:p>
            <a:pPr marL="558527" indent="-558527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dirty="0">
                <a:solidFill>
                  <a:schemeClr val="bg1"/>
                </a:solidFill>
              </a:rPr>
              <a:t>High vacancy rate though slowing stabilizing between 20%-25%</a:t>
            </a:r>
          </a:p>
          <a:p>
            <a:pPr marL="558527" indent="-558527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dirty="0">
                <a:solidFill>
                  <a:schemeClr val="bg1"/>
                </a:solidFill>
              </a:rPr>
              <a:t>Asking rent just slightly rose, and effective rent almost unchanged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CEC3C88-B8CF-45D2-A801-6D01E10DB7AC}"/>
              </a:ext>
            </a:extLst>
          </p:cNvPr>
          <p:cNvSpPr txBox="1">
            <a:spLocks/>
          </p:cNvSpPr>
          <p:nvPr/>
        </p:nvSpPr>
        <p:spPr>
          <a:xfrm>
            <a:off x="3453115" y="7914275"/>
            <a:ext cx="9829800" cy="4381291"/>
          </a:xfrm>
          <a:prstGeom prst="rect">
            <a:avLst/>
          </a:prstGeom>
        </p:spPr>
        <p:txBody>
          <a:bodyPr vert="horz" lIns="178731" tIns="89366" rIns="178731" bIns="89366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Retail Sector (Slow Growth Since 2016)</a:t>
            </a:r>
          </a:p>
          <a:p>
            <a:pPr marL="558527" indent="-558527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dirty="0">
                <a:solidFill>
                  <a:schemeClr val="bg1"/>
                </a:solidFill>
              </a:rPr>
              <a:t>Inventory stabilizes around 5.5 million SF after sharp rise 2013-2015</a:t>
            </a:r>
          </a:p>
          <a:p>
            <a:pPr marL="558527" indent="-558527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dirty="0">
                <a:solidFill>
                  <a:schemeClr val="bg1"/>
                </a:solidFill>
              </a:rPr>
              <a:t>Low vacancy fluctuating around 5%</a:t>
            </a:r>
          </a:p>
          <a:p>
            <a:pPr marL="558527" indent="-558527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dirty="0">
                <a:solidFill>
                  <a:schemeClr val="bg1"/>
                </a:solidFill>
              </a:rPr>
              <a:t>Asking &amp; effective rents slowly rising, with differences almost unchanged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A43B87-1319-46E5-80AC-1524BD60FC89}"/>
              </a:ext>
            </a:extLst>
          </p:cNvPr>
          <p:cNvSpPr/>
          <p:nvPr/>
        </p:nvSpPr>
        <p:spPr>
          <a:xfrm rot="16200000">
            <a:off x="-5588045" y="5599043"/>
            <a:ext cx="13404651" cy="22065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8511C-C151-48DC-BA42-FB54129C8C19}"/>
              </a:ext>
            </a:extLst>
          </p:cNvPr>
          <p:cNvSpPr txBox="1">
            <a:spLocks/>
          </p:cNvSpPr>
          <p:nvPr/>
        </p:nvSpPr>
        <p:spPr>
          <a:xfrm rot="16200000">
            <a:off x="-5288872" y="5099819"/>
            <a:ext cx="12806303" cy="2590908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l" defTabSz="1787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/>
              <a:t>MARKET PERFORMANCE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FCBDAF6-3D7F-4E03-AF3F-0A5A96B5239B}"/>
              </a:ext>
            </a:extLst>
          </p:cNvPr>
          <p:cNvSpPr txBox="1">
            <a:spLocks/>
          </p:cNvSpPr>
          <p:nvPr/>
        </p:nvSpPr>
        <p:spPr>
          <a:xfrm>
            <a:off x="15007756" y="301625"/>
            <a:ext cx="8578385" cy="359596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kern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Apartment Sector (Tightening Supply)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</a:rPr>
              <a:t>Growing Slowly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</a:rPr>
              <a:t>Low Vacancy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</a:rPr>
              <a:t>Asking &amp; effective rents rising steadily, with differences increasing</a:t>
            </a:r>
            <a:endParaRPr lang="en-US" sz="4000" b="1" kern="0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2F2E3C1-C0B9-4F32-BEBD-E2CDD75F436C}"/>
              </a:ext>
            </a:extLst>
          </p:cNvPr>
          <p:cNvSpPr txBox="1">
            <a:spLocks/>
          </p:cNvSpPr>
          <p:nvPr/>
        </p:nvSpPr>
        <p:spPr>
          <a:xfrm>
            <a:off x="3453115" y="3597378"/>
            <a:ext cx="8946125" cy="5127519"/>
          </a:xfrm>
          <a:prstGeom prst="rect">
            <a:avLst/>
          </a:prstGeom>
        </p:spPr>
        <p:txBody>
          <a:bodyPr vert="horz" lIns="178731" tIns="89366" rIns="178731" bIns="89366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Industrial Sector (Rapid Growth)</a:t>
            </a:r>
          </a:p>
          <a:p>
            <a:pPr marL="558527" indent="-558527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dirty="0">
                <a:solidFill>
                  <a:schemeClr val="bg1"/>
                </a:solidFill>
              </a:rPr>
              <a:t>Fast inventory growth</a:t>
            </a:r>
          </a:p>
          <a:p>
            <a:pPr marL="558527" indent="-558527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dirty="0">
                <a:solidFill>
                  <a:schemeClr val="bg1"/>
                </a:solidFill>
              </a:rPr>
              <a:t>Steadily declining vacancy rate</a:t>
            </a:r>
          </a:p>
          <a:p>
            <a:pPr marL="558527" indent="-558527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dirty="0">
                <a:solidFill>
                  <a:schemeClr val="bg1"/>
                </a:solidFill>
              </a:rPr>
              <a:t>Asking &amp; effective rents increasing slowly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3CD253-F769-406C-A94B-1781994BFF3D}"/>
              </a:ext>
            </a:extLst>
          </p:cNvPr>
          <p:cNvSpPr/>
          <p:nvPr/>
        </p:nvSpPr>
        <p:spPr>
          <a:xfrm>
            <a:off x="13430295" y="489773"/>
            <a:ext cx="133441" cy="1181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9489B45-227E-4024-BAC6-F471F11D0593}"/>
              </a:ext>
            </a:extLst>
          </p:cNvPr>
          <p:cNvSpPr/>
          <p:nvPr/>
        </p:nvSpPr>
        <p:spPr>
          <a:xfrm rot="10800000">
            <a:off x="2422057" y="1139825"/>
            <a:ext cx="735737" cy="29718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4AC124A0-E6A5-4939-A05B-B5EF6C6D33EF}"/>
              </a:ext>
            </a:extLst>
          </p:cNvPr>
          <p:cNvSpPr/>
          <p:nvPr/>
        </p:nvSpPr>
        <p:spPr>
          <a:xfrm rot="10800000">
            <a:off x="2465177" y="4511780"/>
            <a:ext cx="735737" cy="29718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2E4CD118-4B64-47AD-9CF5-338A6D941A18}"/>
              </a:ext>
            </a:extLst>
          </p:cNvPr>
          <p:cNvSpPr/>
          <p:nvPr/>
        </p:nvSpPr>
        <p:spPr>
          <a:xfrm rot="10800000">
            <a:off x="2460671" y="10436225"/>
            <a:ext cx="735737" cy="123936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348DDE9A-E048-4F1D-B795-66E5C336D9EF}"/>
              </a:ext>
            </a:extLst>
          </p:cNvPr>
          <p:cNvSpPr/>
          <p:nvPr/>
        </p:nvSpPr>
        <p:spPr>
          <a:xfrm>
            <a:off x="13941970" y="7404847"/>
            <a:ext cx="735737" cy="83851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1F10D9D-3B83-4CF8-8025-E1699B34F86D}"/>
              </a:ext>
            </a:extLst>
          </p:cNvPr>
          <p:cNvSpPr/>
          <p:nvPr/>
        </p:nvSpPr>
        <p:spPr>
          <a:xfrm rot="10800000">
            <a:off x="13973837" y="1597025"/>
            <a:ext cx="735737" cy="174195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710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10375" y="11122025"/>
            <a:ext cx="15477485" cy="1336076"/>
          </a:xfrm>
          <a:prstGeom prst="rect">
            <a:avLst/>
          </a:prstGeom>
        </p:spPr>
        <p:txBody>
          <a:bodyPr vert="horz" wrap="square" lIns="0" tIns="15055" rIns="0" bIns="0" rtlCol="0">
            <a:spAutoFit/>
          </a:bodyPr>
          <a:lstStyle/>
          <a:p>
            <a:pPr marL="8710580" marR="0" lvl="0" indent="0" algn="l" defTabSz="914400" rtl="0" eaLnBrk="1" fontAlgn="auto" latinLnBrk="0" hangingPunct="1">
              <a:lnSpc>
                <a:spcPts val="3887"/>
              </a:lnSpc>
              <a:spcBef>
                <a:spcPts val="1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15" b="1" i="0" u="none" strike="noStrike" kern="1200" cap="none" spc="-2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 </a:t>
            </a:r>
            <a:endParaRPr kumimoji="0" sz="361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5055" marR="0" lvl="0" indent="0" algn="ctr" defTabSz="914400" rtl="0" eaLnBrk="1" fontAlgn="auto" latinLnBrk="0" hangingPunct="1">
              <a:lnSpc>
                <a:spcPts val="6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749" b="1" spc="-415" dirty="0">
                <a:latin typeface="Verdana"/>
                <a:cs typeface="Verdana"/>
              </a:rPr>
              <a:t>ROUTE 1 CHARACTER AREA CONCEPTS</a:t>
            </a:r>
            <a:endParaRPr kumimoji="0" sz="5749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88C8C716-02F7-4A2B-BAD2-0429FAF86D88}"/>
              </a:ext>
            </a:extLst>
          </p:cNvPr>
          <p:cNvSpPr/>
          <p:nvPr/>
        </p:nvSpPr>
        <p:spPr>
          <a:xfrm>
            <a:off x="293499" y="11426038"/>
            <a:ext cx="5297676" cy="13892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2605F1-A568-44A7-9E9B-D492CFB3C38E}"/>
              </a:ext>
            </a:extLst>
          </p:cNvPr>
          <p:cNvSpPr/>
          <p:nvPr/>
        </p:nvSpPr>
        <p:spPr>
          <a:xfrm>
            <a:off x="0" y="0"/>
            <a:ext cx="23831550" cy="10741025"/>
          </a:xfrm>
          <a:prstGeom prst="rect">
            <a:avLst/>
          </a:prstGeom>
          <a:solidFill>
            <a:srgbClr val="92D05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331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A0BF680-3751-4695-8976-D221742BD78D}"/>
              </a:ext>
            </a:extLst>
          </p:cNvPr>
          <p:cNvSpPr/>
          <p:nvPr/>
        </p:nvSpPr>
        <p:spPr>
          <a:xfrm>
            <a:off x="714375" y="701100"/>
            <a:ext cx="10814167" cy="66349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17F701-19CE-4CE0-BD65-DCB7A4371B7C}"/>
              </a:ext>
            </a:extLst>
          </p:cNvPr>
          <p:cNvGrpSpPr/>
          <p:nvPr/>
        </p:nvGrpSpPr>
        <p:grpSpPr>
          <a:xfrm>
            <a:off x="866775" y="701100"/>
            <a:ext cx="21922122" cy="12002649"/>
            <a:chOff x="1704975" y="677069"/>
            <a:chExt cx="21922122" cy="12002649"/>
          </a:xfrm>
        </p:grpSpPr>
        <p:sp>
          <p:nvSpPr>
            <p:cNvPr id="14" name="object 2">
              <a:extLst>
                <a:ext uri="{FF2B5EF4-FFF2-40B4-BE49-F238E27FC236}">
                  <a16:creationId xmlns:a16="http://schemas.microsoft.com/office/drawing/2014/main" id="{E9A32810-7B6A-4943-87A4-0A726F393B17}"/>
                </a:ext>
              </a:extLst>
            </p:cNvPr>
            <p:cNvSpPr txBox="1"/>
            <p:nvPr/>
          </p:nvSpPr>
          <p:spPr>
            <a:xfrm>
              <a:off x="2146500" y="1204830"/>
              <a:ext cx="14646075" cy="5661884"/>
            </a:xfrm>
            <a:prstGeom prst="rect">
              <a:avLst/>
            </a:prstGeom>
          </p:spPr>
          <p:txBody>
            <a:bodyPr vert="horz" wrap="square" lIns="0" tIns="19571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5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438" b="1" i="0" u="none" strike="noStrike" kern="1200" cap="none" spc="24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CORRIDOR-WIDE</a:t>
              </a:r>
              <a:r>
                <a:rPr kumimoji="0" sz="3438" b="1" i="0" u="none" strike="noStrike" kern="1200" cap="none" spc="-445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3438" b="1" i="0" u="none" strike="noStrike" kern="1200" cap="none" spc="24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THEMES</a:t>
              </a:r>
              <a:endParaRPr kumimoji="0" sz="3438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457200" marR="4837037" lvl="0" indent="-457200" algn="l" defTabSz="914400" rtl="0" eaLnBrk="1" fontAlgn="auto" latinLnBrk="0" hangingPunct="1">
                <a:lnSpc>
                  <a:spcPct val="137200"/>
                </a:lnSpc>
                <a:spcBef>
                  <a:spcPts val="1814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661649" algn="l"/>
                </a:tabLst>
                <a:defRPr/>
              </a:pPr>
              <a:r>
                <a:rPr kumimoji="0" sz="2726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ROUTE </a:t>
              </a:r>
              <a:r>
                <a:rPr kumimoji="0" sz="2726" b="1" i="0" u="none" strike="noStrike" kern="1200" cap="none" spc="12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1</a:t>
              </a:r>
              <a:r>
                <a:rPr kumimoji="0" sz="2726" b="1" i="0" u="none" strike="noStrike" kern="1200" cap="none" spc="-101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726" b="1" i="0" u="none" strike="noStrike" kern="1200" cap="none" spc="12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“NEIGHBORHOODS”</a:t>
              </a:r>
              <a:endParaRPr kumimoji="0" lang="en-US" sz="2726" b="1" i="0" u="none" strike="noStrike" kern="1200" cap="none" spc="12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457200" marR="4837037" lvl="0" indent="-457200" algn="l" defTabSz="914400" rtl="0" eaLnBrk="1" fontAlgn="auto" latinLnBrk="0" hangingPunct="1">
                <a:lnSpc>
                  <a:spcPct val="137200"/>
                </a:lnSpc>
                <a:spcBef>
                  <a:spcPts val="1814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661649" algn="l"/>
                </a:tabLst>
                <a:defRPr/>
              </a:pPr>
              <a:r>
                <a:rPr kumimoji="0" sz="2726" b="1" i="0" u="none" strike="noStrike" kern="1200" cap="none" spc="12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CLUSTER FUTURE </a:t>
              </a:r>
              <a:r>
                <a:rPr kumimoji="0" sz="2726" b="1" i="0" u="none" strike="noStrike" kern="1200" cap="none" spc="-6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GRO</a:t>
              </a:r>
              <a:r>
                <a:rPr kumimoji="0" lang="en-US" sz="2726" b="1" i="0" u="none" strike="noStrike" kern="1200" cap="none" spc="-6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WTH</a:t>
              </a:r>
            </a:p>
            <a:p>
              <a:pPr marL="457200" marR="4837037" lvl="0" indent="-457200" algn="l" defTabSz="914400" rtl="0" eaLnBrk="1" fontAlgn="auto" latinLnBrk="0" hangingPunct="1">
                <a:lnSpc>
                  <a:spcPct val="137200"/>
                </a:lnSpc>
                <a:spcBef>
                  <a:spcPts val="1814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661649" algn="l"/>
                </a:tabLst>
                <a:defRPr/>
              </a:pPr>
              <a:r>
                <a:rPr kumimoji="0" sz="2726" b="1" i="0" u="none" strike="noStrike" kern="1200" cap="none" spc="-3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MULTIMODAL</a:t>
              </a:r>
              <a:r>
                <a:rPr kumimoji="0" sz="2726" b="1" i="0" u="none" strike="noStrike" kern="1200" cap="none" spc="-24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726" b="1" i="0" u="none" strike="noStrike" kern="1200" cap="none" spc="12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CONNECTIVITY</a:t>
              </a:r>
              <a:endParaRPr kumimoji="0" lang="en-US" sz="2726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457200" marR="4837037" lvl="0" indent="-457200" algn="l" defTabSz="914400" rtl="0" eaLnBrk="1" fontAlgn="auto" latinLnBrk="0" hangingPunct="1">
                <a:lnSpc>
                  <a:spcPct val="137200"/>
                </a:lnSpc>
                <a:spcBef>
                  <a:spcPts val="1814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661649" algn="l"/>
                </a:tabLst>
                <a:defRPr/>
              </a:pPr>
              <a:r>
                <a:rPr kumimoji="0" sz="2726" b="1" i="0" u="none" strike="noStrike" kern="1200" cap="none" spc="12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CONTEXT </a:t>
              </a:r>
              <a:r>
                <a:rPr kumimoji="0" sz="2726" b="1" i="0" u="none" strike="noStrike" kern="1200" cap="none" spc="-53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COMPATIBLE</a:t>
              </a:r>
              <a:r>
                <a:rPr kumimoji="0" lang="en-US" sz="2726" b="1" i="0" u="none" strike="noStrike" kern="1200" cap="none" spc="-53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726" b="1" i="0" u="none" strike="noStrike" kern="1200" cap="none" spc="-24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LOCATIONS </a:t>
              </a:r>
              <a:r>
                <a:rPr kumimoji="0" sz="2726" b="1" i="0" u="none" strike="noStrike" kern="1200" cap="none" spc="12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FOR RESIDENTIAL,  COMMERCIAL AND INDUSTRIAL LAND</a:t>
              </a:r>
              <a:r>
                <a:rPr kumimoji="0" sz="2726" b="1" i="0" u="none" strike="noStrike" kern="1200" cap="none" spc="-12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726" b="1" i="0" u="none" strike="noStrike" kern="1200" cap="none" spc="12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USES</a:t>
              </a:r>
              <a:endParaRPr kumimoji="0" lang="en-US" sz="2726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457200" marR="4837037" lvl="0" indent="-457200" algn="l" defTabSz="914400" rtl="0" eaLnBrk="1" fontAlgn="auto" latinLnBrk="0" hangingPunct="1">
                <a:lnSpc>
                  <a:spcPct val="137200"/>
                </a:lnSpc>
                <a:spcBef>
                  <a:spcPts val="1814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661649" algn="l"/>
                </a:tabLst>
                <a:defRPr/>
              </a:pPr>
              <a:r>
                <a:rPr kumimoji="0" sz="2726" b="1" i="0" u="none" strike="noStrike" kern="1200" cap="none" spc="-18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ENVIRONMENTAL </a:t>
              </a:r>
              <a:r>
                <a:rPr kumimoji="0" sz="2726" b="1" i="0" u="none" strike="noStrike" kern="1200" cap="none" spc="12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AREA </a:t>
              </a:r>
              <a:r>
                <a:rPr kumimoji="0" sz="2726" b="1" i="0" u="none" strike="noStrike" kern="1200" cap="none" spc="-47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CONSERVATION</a:t>
              </a:r>
              <a:r>
                <a:rPr kumimoji="0" sz="2726" b="1" i="0" u="none" strike="noStrike" kern="1200" cap="none" spc="6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/</a:t>
              </a:r>
              <a:r>
                <a:rPr kumimoji="0" sz="2726" b="1" i="0" u="none" strike="noStrike" kern="1200" cap="none" spc="12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rPr>
                <a:t>ENHANCEMENT</a:t>
              </a:r>
              <a:endParaRPr kumimoji="0" sz="2726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object 3">
              <a:extLst>
                <a:ext uri="{FF2B5EF4-FFF2-40B4-BE49-F238E27FC236}">
                  <a16:creationId xmlns:a16="http://schemas.microsoft.com/office/drawing/2014/main" id="{2A746A77-6F38-4065-B57A-77708E336C11}"/>
                </a:ext>
              </a:extLst>
            </p:cNvPr>
            <p:cNvSpPr/>
            <p:nvPr/>
          </p:nvSpPr>
          <p:spPr>
            <a:xfrm>
              <a:off x="1704975" y="7312025"/>
              <a:ext cx="10661767" cy="3165245"/>
            </a:xfrm>
            <a:custGeom>
              <a:avLst/>
              <a:gdLst/>
              <a:ahLst/>
              <a:cxnLst/>
              <a:rect l="l" t="t" r="r" b="b"/>
              <a:pathLst>
                <a:path w="9493885" h="2670175">
                  <a:moveTo>
                    <a:pt x="0" y="2670075"/>
                  </a:moveTo>
                  <a:lnTo>
                    <a:pt x="9493602" y="2670075"/>
                  </a:lnTo>
                  <a:lnTo>
                    <a:pt x="9493602" y="0"/>
                  </a:lnTo>
                  <a:lnTo>
                    <a:pt x="0" y="0"/>
                  </a:lnTo>
                  <a:lnTo>
                    <a:pt x="0" y="2670075"/>
                  </a:lnTo>
                  <a:close/>
                </a:path>
              </a:pathLst>
            </a:custGeom>
            <a:solidFill>
              <a:srgbClr val="656668">
                <a:alpha val="5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58BFF299-F552-47BA-A312-FA9BD3447331}"/>
                </a:ext>
              </a:extLst>
            </p:cNvPr>
            <p:cNvSpPr txBox="1"/>
            <p:nvPr/>
          </p:nvSpPr>
          <p:spPr>
            <a:xfrm>
              <a:off x="2151793" y="7464425"/>
              <a:ext cx="8447485" cy="2499736"/>
            </a:xfrm>
            <a:prstGeom prst="rect">
              <a:avLst/>
            </a:prstGeom>
          </p:spPr>
          <p:txBody>
            <a:bodyPr vert="horz" wrap="square" lIns="0" tIns="19571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5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438" b="1" i="0" u="none" strike="noStrike" kern="1200" cap="none" spc="-2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APPROACH</a:t>
              </a:r>
              <a:endParaRPr kumimoji="0" sz="34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3029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661649" algn="l"/>
                </a:tabLst>
                <a:defRPr/>
              </a:pPr>
              <a:r>
                <a:rPr kumimoji="0" lang="en-US" sz="2726" b="1" i="0" u="none" strike="noStrike" kern="1200" cap="none" spc="29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Arial"/>
                </a:rPr>
                <a:t> </a:t>
              </a:r>
              <a:r>
                <a:rPr kumimoji="0" sz="2726" b="1" i="0" u="none" strike="noStrike" kern="1200" cap="none" spc="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CHARACTER </a:t>
              </a:r>
              <a:r>
                <a:rPr kumimoji="0" sz="2726" b="1" i="0" u="none" strike="noStrike" kern="1200" cap="none" spc="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OF THE AREA</a:t>
              </a:r>
              <a:r>
                <a:rPr kumimoji="0" sz="2726" b="1" i="0" u="none" strike="noStrike" kern="1200" cap="none" spc="-17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726" b="1" i="0" u="none" strike="noStrike" kern="1200" cap="none" spc="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(PLACEMAKING)</a:t>
              </a:r>
              <a:endParaRPr kumimoji="0" lang="en-US" sz="272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121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661649" algn="l"/>
                </a:tabLst>
                <a:defRPr/>
              </a:pPr>
              <a:r>
                <a:rPr kumimoji="0" lang="en-US" sz="2726" b="1" i="0" u="none" strike="noStrike" kern="1200" cap="none" spc="29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	</a:t>
              </a:r>
              <a:r>
                <a:rPr kumimoji="0" lang="en-US" sz="2726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POTENTIAL </a:t>
              </a:r>
              <a:r>
                <a:rPr kumimoji="0" lang="en-US" sz="2726" b="1" i="0" u="none" strike="noStrike" kern="1200" cap="none" spc="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LAND</a:t>
              </a:r>
              <a:r>
                <a:rPr kumimoji="0" lang="en-US" sz="2726" b="1" i="0" u="none" strike="noStrike" kern="1200" cap="none" spc="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2726" b="1" i="0" u="none" strike="noStrike" kern="1200" cap="none" spc="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USES</a:t>
              </a:r>
              <a:endParaRPr kumimoji="0" lang="en-US" sz="272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1221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661649" algn="l"/>
                </a:tabLst>
                <a:defRPr/>
              </a:pPr>
              <a:r>
                <a:rPr kumimoji="0" sz="2726" b="1" i="0" u="none" strike="noStrike" kern="1200" cap="none" spc="29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	</a:t>
              </a:r>
              <a:r>
                <a:rPr kumimoji="0" sz="2726" b="1" i="0" u="none" strike="noStrike" kern="1200" cap="none" spc="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CONNECTIVITY</a:t>
              </a:r>
              <a:endParaRPr kumimoji="0" lang="en-US" sz="2726" b="1" i="0" u="none" strike="noStrike" kern="1200" cap="none" spc="1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666DEC2F-D75F-4EC9-B857-B7C73301D618}"/>
                </a:ext>
              </a:extLst>
            </p:cNvPr>
            <p:cNvSpPr txBox="1"/>
            <p:nvPr/>
          </p:nvSpPr>
          <p:spPr>
            <a:xfrm>
              <a:off x="12470619" y="677069"/>
              <a:ext cx="10917162" cy="4901264"/>
            </a:xfrm>
            <a:prstGeom prst="rect">
              <a:avLst/>
            </a:prstGeom>
          </p:spPr>
          <p:txBody>
            <a:bodyPr vert="horz" wrap="square" lIns="0" tIns="88823" rIns="0" bIns="0" rtlCol="0">
              <a:spAutoFit/>
            </a:bodyPr>
            <a:lstStyle/>
            <a:p>
              <a:pPr marL="15055" marR="575838" lvl="0" indent="0" algn="l" defTabSz="914400" rtl="0" eaLnBrk="1" fontAlgn="auto" latinLnBrk="0" hangingPunct="1">
                <a:lnSpc>
                  <a:spcPts val="3615"/>
                </a:lnSpc>
                <a:spcBef>
                  <a:spcPts val="69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CRITERIA </a:t>
              </a:r>
              <a:r>
                <a:rPr kumimoji="0" sz="2800" b="1" i="0" u="none" strike="noStrike" kern="1200" cap="none" spc="2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FOR </a:t>
              </a:r>
              <a:r>
                <a:rPr kumimoji="0" sz="2800" b="1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DESIGNATING</a:t>
              </a:r>
              <a:r>
                <a:rPr kumimoji="0" sz="2800" b="1" i="0" u="none" strike="noStrike" kern="1200" cap="none" spc="-89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1200" cap="none" spc="-89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CHARACTER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SITES/AREAS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505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19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676703" algn="l"/>
                </a:tabLst>
                <a:defRPr/>
              </a:pPr>
              <a:r>
                <a:rPr kumimoji="0" lang="en-US" sz="3200" b="1" i="0" u="none" strike="noStrike" kern="1200" cap="none" spc="367" normalizeH="0" baseline="0" noProof="0" dirty="0">
                  <a:ln>
                    <a:noFill/>
                  </a:ln>
                  <a:solidFill>
                    <a:srgbClr val="79C253"/>
                  </a:solidFill>
                  <a:effectLst/>
                  <a:uLnTx/>
                  <a:uFillTx/>
                  <a:latin typeface="Arial Black"/>
                  <a:ea typeface="+mn-ea"/>
                  <a:cs typeface="Arial"/>
                </a:rPr>
                <a:t>	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RED</a:t>
              </a:r>
              <a:r>
                <a:rPr kumimoji="0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EVELOP</a:t>
              </a:r>
              <a:endPara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133903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1338352" algn="l"/>
                </a:tabLst>
                <a:defRPr/>
              </a:pPr>
              <a:r>
                <a:rPr kumimoji="0" sz="2800" b="1" i="0" u="none" strike="noStrike" kern="1200" cap="none" spc="27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	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CLUSTER OF</a:t>
              </a:r>
              <a:r>
                <a:rPr kumimoji="0" sz="2800" b="1" i="0" u="none" strike="noStrike" kern="1200" cap="none" spc="-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800" b="1" i="0" u="none" strike="noStrike" kern="1200" cap="none" spc="-2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PARCELS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133903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1338352" algn="l"/>
                </a:tabLst>
                <a:defRPr/>
              </a:pPr>
              <a:r>
                <a:rPr kumimoji="0" sz="2800" b="1" i="0" u="none" strike="noStrike" kern="1200" cap="none" spc="27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	</a:t>
              </a:r>
              <a:r>
                <a:rPr kumimoji="0" sz="2800" b="1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VACANT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AND </a:t>
              </a:r>
              <a:r>
                <a:rPr kumimoji="0" sz="2800" b="1" i="0" u="none" strike="noStrike" kern="1200" cap="none" spc="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UNDERUTILIZED</a:t>
              </a:r>
              <a:r>
                <a:rPr kumimoji="0" sz="2800" b="1" i="0" u="none" strike="noStrike" kern="1200" cap="none" spc="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800" b="1" i="0" u="none" strike="noStrike" kern="1200" cap="none" spc="-2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PARCELS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133903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1338352" algn="l"/>
                </a:tabLst>
                <a:defRPr/>
              </a:pPr>
              <a:r>
                <a:rPr kumimoji="0" sz="2800" b="1" i="0" u="none" strike="noStrike" kern="1200" cap="none" spc="27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	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ALONG </a:t>
              </a:r>
              <a:r>
                <a:rPr kumimoji="0" sz="2800" b="1" i="0" u="none" strike="noStrike" kern="1200" cap="none" spc="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ROUTE </a:t>
              </a:r>
              <a:r>
                <a:rPr kumimoji="0" sz="2800" b="1" i="0" u="none" strike="noStrike" kern="1200" cap="none" spc="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</a:t>
              </a:r>
              <a:r>
                <a:rPr kumimoji="0" sz="2800" b="1" i="0" u="none" strike="noStrike" kern="1200" cap="none" spc="-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800" b="1" i="0" u="none" strike="noStrike" kern="1200" cap="none" spc="-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FRONTAGE</a:t>
              </a:r>
              <a:endParaRPr kumimoji="0" lang="en-US" sz="2800" b="1" i="0" u="none" strike="noStrike" kern="1200" cap="none" spc="-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133903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1338352" algn="l"/>
                </a:tabLst>
                <a:defRPr/>
              </a:pPr>
              <a:r>
                <a:rPr kumimoji="0" lang="en-US" sz="2800" b="1" i="0" u="none" strike="noStrike" kern="1200" cap="none" spc="-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 PROXIMITY TO NEW PUBLIC/PRIVATE INVESTMENT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338352" marR="6022" lvl="0" indent="-662402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1338352" algn="l"/>
                </a:tabLst>
                <a:defRPr/>
              </a:pPr>
              <a:r>
                <a:rPr kumimoji="0" sz="2800" b="1" i="0" u="none" strike="noStrike" kern="1200" cap="none" spc="27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	</a:t>
              </a:r>
              <a:r>
                <a:rPr kumimoji="0" sz="2800" b="1" i="0" u="none" strike="noStrike" kern="1200" cap="none" spc="-2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PARCELS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WITH </a:t>
              </a:r>
              <a:r>
                <a:rPr kumimoji="0" sz="2800" b="1" i="0" u="none" strike="noStrike" kern="1200" cap="none" spc="-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APPROPRIATE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DEPTH FOR PLANNED</a:t>
              </a:r>
              <a:r>
                <a:rPr kumimoji="0" sz="2800" b="1" i="0" u="none" strike="noStrike" kern="1200" cap="none" spc="-119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UNIT  DEVELOPMENT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133903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1338352" algn="l"/>
                </a:tabLst>
                <a:defRPr/>
              </a:pPr>
              <a:r>
                <a:rPr kumimoji="0" sz="2800" b="1" i="0" u="none" strike="noStrike" kern="1200" cap="none" spc="27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	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REDEVELOPMENT TIMING</a:t>
              </a:r>
              <a:r>
                <a:rPr kumimoji="0" sz="2800" b="1" i="0" u="none" strike="noStrike" kern="1200" cap="none" spc="-13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800" b="1" i="0" u="none" strike="noStrike" kern="1200" cap="none" spc="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(SHORT/MEDIUM/LONG)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133903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1338352" algn="l"/>
                </a:tabLst>
                <a:defRPr/>
              </a:pPr>
              <a:r>
                <a:rPr kumimoji="0" sz="2800" b="1" i="0" u="none" strike="noStrike" kern="1200" cap="none" spc="27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	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COMMUNITY</a:t>
              </a:r>
              <a:r>
                <a: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800" b="1" i="0" u="none" strike="noStrike" kern="1200" cap="none" spc="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FEEDBACK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B061E756-F129-46CE-BAAC-465E0CDC29BC}"/>
                </a:ext>
              </a:extLst>
            </p:cNvPr>
            <p:cNvSpPr txBox="1"/>
            <p:nvPr/>
          </p:nvSpPr>
          <p:spPr>
            <a:xfrm>
              <a:off x="12470620" y="5635625"/>
              <a:ext cx="2965018" cy="571508"/>
            </a:xfrm>
            <a:prstGeom prst="rect">
              <a:avLst/>
            </a:prstGeom>
          </p:spPr>
          <p:txBody>
            <a:bodyPr vert="horz" wrap="square" lIns="0" tIns="15055" rIns="0" bIns="0" rtlCol="0">
              <a:spAutoFit/>
            </a:bodyPr>
            <a:lstStyle/>
            <a:p>
              <a:pPr marL="1505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9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676703" algn="l"/>
                </a:tabLst>
                <a:defRPr/>
              </a:pPr>
              <a:r>
                <a:rPr kumimoji="0" lang="en-US" sz="3615" b="1" i="0" u="none" strike="noStrike" kern="1200" cap="none" spc="367" normalizeH="0" baseline="0" noProof="0" dirty="0">
                  <a:ln>
                    <a:noFill/>
                  </a:ln>
                  <a:solidFill>
                    <a:srgbClr val="79C253"/>
                  </a:solidFill>
                  <a:effectLst/>
                  <a:uLnTx/>
                  <a:uFillTx/>
                  <a:latin typeface="Arial Black"/>
                  <a:ea typeface="+mn-ea"/>
                  <a:cs typeface="Arial"/>
                </a:rPr>
                <a:t>	</a:t>
              </a:r>
              <a:r>
                <a:rPr kumimoji="0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CONNECT</a:t>
              </a:r>
              <a:endPara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AC9E1735-80A2-40C4-9818-995CDD5B1349}"/>
                </a:ext>
              </a:extLst>
            </p:cNvPr>
            <p:cNvSpPr txBox="1"/>
            <p:nvPr/>
          </p:nvSpPr>
          <p:spPr>
            <a:xfrm>
              <a:off x="13132607" y="6169025"/>
              <a:ext cx="10155131" cy="2333055"/>
            </a:xfrm>
            <a:prstGeom prst="rect">
              <a:avLst/>
            </a:prstGeom>
          </p:spPr>
          <p:txBody>
            <a:bodyPr vert="horz" wrap="square" lIns="0" tIns="176892" rIns="0" bIns="0" rtlCol="0">
              <a:spAutoFit/>
            </a:bodyPr>
            <a:lstStyle/>
            <a:p>
              <a:pPr marL="472255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676703" algn="l"/>
                </a:tabLst>
                <a:defRPr/>
              </a:pPr>
              <a:r>
                <a:rPr kumimoji="0" sz="2800" b="1" i="0" u="none" strike="noStrike" kern="1200" cap="none" spc="27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	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ADJOINING EXISTING</a:t>
              </a:r>
              <a:r>
                <a:rPr kumimoji="0" sz="2800" b="1" i="0" u="none" strike="noStrike" kern="1200" cap="none" spc="-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DEVELOPMENT</a:t>
              </a:r>
              <a:r>
                <a:rPr kumimoji="0" lang="en-US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/COMMUNITIES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472255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676703" algn="l"/>
                </a:tabLst>
                <a:defRPr/>
              </a:pPr>
              <a:r>
                <a:rPr kumimoji="0" sz="2800" b="1" i="0" u="none" strike="noStrike" kern="1200" cap="none" spc="27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	</a:t>
              </a:r>
              <a:r>
                <a:rPr kumimoji="0" sz="2800" b="1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BOTH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SIDES OF </a:t>
              </a:r>
              <a:r>
                <a:rPr kumimoji="0" sz="2800" b="1" i="0" u="none" strike="noStrike" kern="1200" cap="none" spc="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ROUTE</a:t>
              </a:r>
              <a:r>
                <a:rPr kumimoji="0" sz="2800" b="1" i="0" u="none" strike="noStrike" kern="1200" cap="none" spc="-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800" b="1" i="0" u="none" strike="noStrike" kern="1200" cap="none" spc="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472255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676703" algn="l"/>
                </a:tabLst>
                <a:defRPr/>
              </a:pPr>
              <a:r>
                <a:rPr kumimoji="0" sz="2800" b="1" i="0" u="none" strike="noStrike" kern="1200" cap="none" spc="27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	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EXTENSION OF EXISTING STREET</a:t>
              </a:r>
              <a:r>
                <a:rPr kumimoji="0" sz="2800" b="1" i="0" u="none" strike="noStrike" kern="1200" cap="none" spc="-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GRID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471501" marR="6022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676703" algn="l"/>
                </a:tabLst>
                <a:defRPr/>
              </a:pPr>
              <a:r>
                <a:rPr kumimoji="0" lang="en-US" sz="2800" b="1" i="0" u="none" strike="noStrike" kern="1200" cap="none" spc="-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	</a:t>
              </a:r>
              <a:r>
                <a:rPr kumimoji="0" sz="2800" b="1" i="0" u="none" strike="noStrike" kern="1200" cap="none" spc="-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MULTIMODAL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CONNECTIONS </a:t>
              </a:r>
              <a:r>
                <a: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(SIDEWALKS, </a:t>
              </a:r>
              <a:r>
                <a:rPr kumimoji="0" sz="2800" b="1" i="0" u="none" strike="noStrike" kern="1200" cap="none" spc="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TRAILS,</a:t>
              </a:r>
              <a:r>
                <a:rPr kumimoji="0" sz="2800" b="1" i="0" u="none" strike="noStrike" kern="1200" cap="none" spc="-12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1200" cap="none" spc="-12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	</a:t>
              </a:r>
              <a:r>
                <a:rPr kumimoji="0" sz="2800" b="1" i="0" u="none" strike="noStrike" kern="1200" cap="none" spc="-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MULTI-USE  </a:t>
              </a:r>
              <a:r>
                <a:rPr kumimoji="0" sz="2800" b="1" i="0" u="none" strike="noStrike" kern="1200" cap="none" spc="-89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PATHS,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BIKE </a:t>
              </a:r>
              <a:r>
                <a:rPr kumimoji="0" sz="2800" b="1" i="0" u="none" strike="noStrike" kern="1200" cap="none" spc="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LANES/TRACKS,</a:t>
              </a:r>
              <a:r>
                <a:rPr kumimoji="0" sz="2800" b="1" i="0" u="none" strike="noStrike" kern="1200" cap="none" spc="8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ETC.)</a:t>
              </a:r>
            </a:p>
          </p:txBody>
        </p:sp>
        <p:sp>
          <p:nvSpPr>
            <p:cNvPr id="20" name="object 9">
              <a:extLst>
                <a:ext uri="{FF2B5EF4-FFF2-40B4-BE49-F238E27FC236}">
                  <a16:creationId xmlns:a16="http://schemas.microsoft.com/office/drawing/2014/main" id="{C69D5C48-66B4-4DEF-9F5A-DDD5C4BD88DB}"/>
                </a:ext>
              </a:extLst>
            </p:cNvPr>
            <p:cNvSpPr txBox="1"/>
            <p:nvPr/>
          </p:nvSpPr>
          <p:spPr>
            <a:xfrm>
              <a:off x="12366742" y="8556557"/>
              <a:ext cx="3172773" cy="571508"/>
            </a:xfrm>
            <a:prstGeom prst="rect">
              <a:avLst/>
            </a:prstGeom>
          </p:spPr>
          <p:txBody>
            <a:bodyPr vert="horz" wrap="square" lIns="0" tIns="15055" rIns="0" bIns="0" rtlCol="0">
              <a:spAutoFit/>
            </a:bodyPr>
            <a:lstStyle/>
            <a:p>
              <a:pPr marL="1505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9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676703" algn="l"/>
                </a:tabLst>
                <a:defRPr/>
              </a:pPr>
              <a:r>
                <a:rPr kumimoji="0" lang="en-US" sz="3615" b="1" i="0" u="none" strike="noStrike" kern="1200" cap="none" spc="367" normalizeH="0" baseline="0" noProof="0" dirty="0">
                  <a:ln>
                    <a:noFill/>
                  </a:ln>
                  <a:solidFill>
                    <a:srgbClr val="79C253"/>
                  </a:solidFill>
                  <a:effectLst/>
                  <a:uLnTx/>
                  <a:uFillTx/>
                  <a:latin typeface="Arial Black"/>
                  <a:ea typeface="+mn-ea"/>
                  <a:cs typeface="Arial"/>
                </a:rPr>
                <a:t>	</a:t>
              </a:r>
              <a:r>
                <a:rPr kumimoji="0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PRESE</a:t>
              </a:r>
              <a:r>
                <a:rPr kumimoji="0" sz="3200" b="1" i="0" u="none" strike="noStrike" kern="1200" cap="none" spc="-18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</a:t>
              </a:r>
              <a:r>
                <a:rPr kumimoji="0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VE</a:t>
              </a:r>
              <a:endPara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199C792B-59F0-4F89-AAAB-27FD60572B12}"/>
                </a:ext>
              </a:extLst>
            </p:cNvPr>
            <p:cNvSpPr txBox="1"/>
            <p:nvPr/>
          </p:nvSpPr>
          <p:spPr>
            <a:xfrm>
              <a:off x="13142132" y="9198417"/>
              <a:ext cx="10484965" cy="3481301"/>
            </a:xfrm>
            <a:prstGeom prst="rect">
              <a:avLst/>
            </a:prstGeom>
          </p:spPr>
          <p:txBody>
            <a:bodyPr vert="horz" wrap="square" lIns="0" tIns="33873" rIns="0" bIns="0" rtlCol="0">
              <a:spAutoFit/>
            </a:bodyPr>
            <a:lstStyle/>
            <a:p>
              <a:pPr marL="676703" marR="6022" lvl="0" indent="-662402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676703" algn="l"/>
                </a:tabLst>
                <a:defRPr/>
              </a:pPr>
              <a:r>
                <a:rPr kumimoji="0" sz="2800" b="1" i="0" u="none" strike="noStrike" kern="1200" cap="none" spc="-2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NATURAL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RESOURCE AREAS (STREAM </a:t>
              </a:r>
              <a:r>
                <a:rPr kumimoji="0" sz="2800" b="1" i="0" u="none" strike="noStrike" kern="1200" cap="none" spc="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CORRIDORS,  FLOODPLAINS,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STEEP </a:t>
              </a:r>
              <a:r>
                <a:rPr kumimoji="0" sz="2800" b="1" i="0" u="none" strike="noStrike" kern="1200" cap="none" spc="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SLOPES, </a:t>
              </a:r>
              <a:r>
                <a:rPr kumimoji="0" sz="2800" b="1" i="0" u="none" strike="noStrike" kern="1200" cap="none" spc="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WETLANDS,</a:t>
              </a:r>
              <a:r>
                <a:rPr kumimoji="0" sz="2800" b="1" i="0" u="none" strike="noStrike" kern="1200" cap="none" spc="-207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800" b="1" i="0" u="none" strike="noStrike" kern="1200" cap="none" spc="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WOODED/ 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FORESTED</a:t>
              </a:r>
              <a:r>
                <a: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AREAS)</a:t>
              </a:r>
              <a:endParaRPr kumimoji="0" lang="en-US" sz="2800" b="1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676703" marR="6022" lvl="0" indent="-662402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676703" algn="l"/>
                </a:tabLst>
                <a:defRPr/>
              </a:pPr>
              <a:r>
                <a:rPr kumimoji="0" lang="en-US" sz="2800" b="1" i="0" u="none" strike="noStrike" kern="1200" cap="none" spc="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AREA ADJACENT TO NATURAL AREAS FOR EXPANSION</a:t>
              </a:r>
              <a:endParaRPr kumimoji="0" lang="en-US" sz="2800" b="1" i="0" u="none" strike="noStrike" kern="1200" cap="none" spc="2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"/>
              </a:endParaRPr>
            </a:p>
            <a:p>
              <a:pPr marL="676703" marR="6022" lvl="0" indent="-662402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676703" algn="l"/>
                </a:tabLst>
                <a:defRPr/>
              </a:pP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GREEN </a:t>
              </a:r>
              <a:r>
                <a:rPr kumimoji="0" sz="2800" b="1" i="0" u="none" strike="noStrike" kern="1200" cap="none" spc="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BUFFERS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AND THRESHOLDS ALONG </a:t>
              </a:r>
              <a:r>
                <a:rPr kumimoji="0" sz="2800" b="1" i="0" u="none" strike="noStrike" kern="1200" cap="none" spc="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ROUTE</a:t>
              </a:r>
              <a:r>
                <a:rPr kumimoji="0" sz="2800" b="1" i="0" u="none" strike="noStrike" kern="1200" cap="none" spc="-14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800" b="1" i="0" u="none" strike="noStrike" kern="1200" cap="none" spc="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</a:t>
              </a:r>
              <a:endParaRPr kumimoji="0" lang="en-US" sz="2800" b="1" i="0" u="none" strike="noStrike" kern="1200" cap="none" spc="1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472255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676703" algn="l"/>
                </a:tabLst>
                <a:defRPr/>
              </a:pPr>
              <a:r>
                <a:rPr kumimoji="0" sz="2800" b="1" i="0" u="none" strike="noStrike" kern="1200" cap="none" spc="27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	</a:t>
              </a:r>
              <a:r>
                <a:rPr kumimoji="0" sz="2800" b="1" i="0" u="none" strike="noStrike" kern="1200" cap="none" spc="-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PARKS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472255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676703" algn="l"/>
                </a:tabLst>
                <a:defRPr/>
              </a:pPr>
              <a:r>
                <a:rPr kumimoji="0" lang="en-US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EXISTING RESIDENTIAL</a:t>
              </a:r>
              <a:r>
                <a:rPr kumimoji="0" sz="2800" b="1" i="0" u="none" strike="noStrike" kern="1200" cap="none" spc="-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COMMUNITIES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472255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676703" algn="l"/>
                </a:tabLst>
                <a:defRPr/>
              </a:pPr>
              <a:r>
                <a:rPr kumimoji="0" lang="en-US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COMMUNITY </a:t>
              </a:r>
              <a:r>
                <a:rPr kumimoji="0" sz="2800" b="1" i="0" u="none" strike="noStrike" kern="1200" cap="none" spc="-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FACILITIES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AND</a:t>
              </a:r>
              <a:r>
                <a:rPr kumimoji="0" sz="2800" b="1" i="0" u="none" strike="noStrike" kern="1200" cap="none" spc="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800" b="1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LANDMARKS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310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47EA74-AD80-41D4-8E7A-BF1B7B0980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20995" r="1439" b="6686"/>
          <a:stretch/>
        </p:blipFill>
        <p:spPr>
          <a:xfrm>
            <a:off x="-86211" y="1063625"/>
            <a:ext cx="23873385" cy="12443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DBDC00-DB22-4EDC-A8CD-70C5C3A374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29"/>
          <a:stretch/>
        </p:blipFill>
        <p:spPr>
          <a:xfrm>
            <a:off x="-22225" y="0"/>
            <a:ext cx="2374541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90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24C46-813A-4B96-B2D0-3A9D91621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7272" y="682625"/>
            <a:ext cx="13011596" cy="12366624"/>
          </a:xfrm>
        </p:spPr>
        <p:txBody>
          <a:bodyPr>
            <a:normAutofit/>
          </a:bodyPr>
          <a:lstStyle/>
          <a:p>
            <a:pPr marL="893679" lvl="1" indent="0">
              <a:spcBef>
                <a:spcPct val="0"/>
              </a:spcBef>
              <a:buNone/>
            </a:pPr>
            <a:r>
              <a:rPr lang="en-US" sz="7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Preliminary Considerations</a:t>
            </a:r>
          </a:p>
          <a:p>
            <a:pPr marL="893679" lvl="1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Mixed use &amp; entertainment</a:t>
            </a:r>
          </a:p>
          <a:p>
            <a:pPr marL="1579479" lvl="1" indent="-685800"/>
            <a:r>
              <a:rPr lang="en-US" sz="3600" dirty="0">
                <a:solidFill>
                  <a:schemeClr val="bg1"/>
                </a:solidFill>
              </a:rPr>
              <a:t>Focal point at the south side of the corridor</a:t>
            </a:r>
          </a:p>
          <a:p>
            <a:pPr marL="1579479" lvl="1" indent="-685800"/>
            <a:r>
              <a:rPr lang="en-US" sz="3600" dirty="0">
                <a:solidFill>
                  <a:schemeClr val="bg1"/>
                </a:solidFill>
              </a:rPr>
              <a:t>Build on the planned development of Laurel Park  with entertainment oriented mix of uses</a:t>
            </a:r>
          </a:p>
          <a:p>
            <a:pPr marL="893679" lvl="1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Commercial</a:t>
            </a:r>
          </a:p>
          <a:p>
            <a:pPr marL="1579479" lvl="1" indent="-685800"/>
            <a:r>
              <a:rPr lang="en-US" sz="3600" dirty="0">
                <a:solidFill>
                  <a:schemeClr val="bg1"/>
                </a:solidFill>
              </a:rPr>
              <a:t>Main street character</a:t>
            </a:r>
          </a:p>
          <a:p>
            <a:pPr marL="893679" lvl="1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Residential</a:t>
            </a:r>
          </a:p>
          <a:p>
            <a:pPr marL="1579479" lvl="1" indent="-685800"/>
            <a:r>
              <a:rPr lang="en-US" sz="3600" dirty="0">
                <a:solidFill>
                  <a:schemeClr val="bg1"/>
                </a:solidFill>
              </a:rPr>
              <a:t>Medium to high density along route 1</a:t>
            </a:r>
          </a:p>
          <a:p>
            <a:pPr marL="893679" lvl="1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Laurel Park development</a:t>
            </a:r>
          </a:p>
          <a:p>
            <a:pPr marL="1579479" lvl="1" indent="-685800"/>
            <a:r>
              <a:rPr lang="en-US" sz="3600" dirty="0">
                <a:solidFill>
                  <a:schemeClr val="bg1"/>
                </a:solidFill>
              </a:rPr>
              <a:t>Planned transit-oriented development</a:t>
            </a:r>
          </a:p>
          <a:p>
            <a:pPr marL="1579479" lvl="1" indent="-685800"/>
            <a:r>
              <a:rPr lang="en-US" sz="3600" dirty="0">
                <a:solidFill>
                  <a:schemeClr val="bg1"/>
                </a:solidFill>
              </a:rPr>
              <a:t>Utilize the planned street grids for opportunity  parcel development</a:t>
            </a:r>
          </a:p>
          <a:p>
            <a:pPr marL="893679" lvl="1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Gateway to Howard County</a:t>
            </a:r>
          </a:p>
          <a:p>
            <a:pPr marL="1579479" lvl="1" indent="-685800"/>
            <a:r>
              <a:rPr lang="en-US" sz="3600" dirty="0">
                <a:solidFill>
                  <a:schemeClr val="bg1"/>
                </a:solidFill>
              </a:rPr>
              <a:t>Wayfinding signage, public art, gateway sculptural  elements, public plazas, framed by buildings, etc.</a:t>
            </a:r>
          </a:p>
          <a:p>
            <a:pPr marL="893679" lvl="1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Enhanced Streetscape</a:t>
            </a:r>
          </a:p>
          <a:p>
            <a:pPr marL="1579479" lvl="1" indent="-685800"/>
            <a:r>
              <a:rPr lang="en-US" sz="3600" dirty="0">
                <a:solidFill>
                  <a:schemeClr val="bg1"/>
                </a:solidFill>
              </a:rPr>
              <a:t>To activate streetscape areas adjoining potential  mixed-use, entertainment and transit-oriented core  along route 1.</a:t>
            </a:r>
          </a:p>
          <a:p>
            <a:pPr marL="1579479" lvl="1" indent="-685800"/>
            <a:endParaRPr lang="en-US" sz="3600" dirty="0">
              <a:solidFill>
                <a:schemeClr val="bg1"/>
              </a:solidFill>
            </a:endParaRPr>
          </a:p>
          <a:p>
            <a:pPr marL="1579479" lvl="1" indent="-685800"/>
            <a:endParaRPr lang="en-US" dirty="0">
              <a:solidFill>
                <a:schemeClr val="bg1"/>
              </a:solidFill>
            </a:endParaRPr>
          </a:p>
          <a:p>
            <a:pPr marL="893679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1579479" lvl="1" indent="-685800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7F0FA8-4C5F-4CA4-909C-8CB3BE319AFF}"/>
              </a:ext>
            </a:extLst>
          </p:cNvPr>
          <p:cNvSpPr/>
          <p:nvPr/>
        </p:nvSpPr>
        <p:spPr>
          <a:xfrm rot="16200000">
            <a:off x="-5588468" y="5599111"/>
            <a:ext cx="13404853" cy="22066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414AA6-B20A-4C35-8BB0-0B9F70045D22}"/>
              </a:ext>
            </a:extLst>
          </p:cNvPr>
          <p:cNvSpPr txBox="1">
            <a:spLocks/>
          </p:cNvSpPr>
          <p:nvPr/>
        </p:nvSpPr>
        <p:spPr>
          <a:xfrm rot="16200000">
            <a:off x="-3834147" y="5500628"/>
            <a:ext cx="9896356" cy="2590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87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CHARACTER AREA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EC9075-1DA0-4BBD-B5BA-2C3A587E4C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44653" r="76574" b="24325"/>
          <a:stretch/>
        </p:blipFill>
        <p:spPr>
          <a:xfrm>
            <a:off x="15801975" y="501650"/>
            <a:ext cx="7634865" cy="12366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8DB6FC-BB5E-45F7-90C2-0F1A87AB0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2586" y="5816973"/>
            <a:ext cx="7601808" cy="1735977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algn="ctr"/>
            <a:br>
              <a:rPr lang="en-US" sz="6000" b="1" dirty="0"/>
            </a:br>
            <a:br>
              <a:rPr lang="en-US" sz="6000" b="1" dirty="0"/>
            </a:br>
            <a:r>
              <a:rPr lang="en-US" sz="6000" b="1" dirty="0"/>
              <a:t>County Line to </a:t>
            </a:r>
            <a:br>
              <a:rPr lang="en-US" sz="6000" b="1" dirty="0"/>
            </a:br>
            <a:r>
              <a:rPr lang="en-US" sz="6000" b="1" dirty="0"/>
              <a:t>Whiskey Bottom  </a:t>
            </a:r>
            <a:br>
              <a:rPr lang="en-US" sz="6000" b="1" dirty="0"/>
            </a:br>
            <a:br>
              <a:rPr lang="en-US" sz="6000" b="1" dirty="0"/>
            </a:b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952767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DB6FC-BB5E-45F7-90C2-0F1A87AB0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019" y="530225"/>
            <a:ext cx="12774992" cy="2590985"/>
          </a:xfrm>
        </p:spPr>
        <p:txBody>
          <a:bodyPr>
            <a:normAutofit fontScale="90000"/>
          </a:bodyPr>
          <a:lstStyle/>
          <a:p>
            <a:br>
              <a:rPr lang="en-US" sz="8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br>
              <a:rPr lang="en-US" sz="8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endParaRPr lang="en-US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24C46-813A-4B96-B2D0-3A9D91621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375" y="-155575"/>
            <a:ext cx="12938596" cy="12877800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en-US" b="1" dirty="0">
              <a:solidFill>
                <a:schemeClr val="bg1"/>
              </a:solidFill>
            </a:endParaRPr>
          </a:p>
          <a:p>
            <a:pPr marL="893679" lvl="1" indent="0">
              <a:buNone/>
            </a:pPr>
            <a:r>
              <a:rPr lang="en-US" sz="7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Preliminary Considerations</a:t>
            </a:r>
          </a:p>
          <a:p>
            <a:pPr marL="893679" lvl="1" indent="0">
              <a:buNone/>
            </a:pPr>
            <a:r>
              <a:rPr lang="en-US" dirty="0">
                <a:solidFill>
                  <a:schemeClr val="bg1"/>
                </a:solidFill>
              </a:rPr>
              <a:t>Mixed-Use Town Center </a:t>
            </a:r>
          </a:p>
          <a:p>
            <a:pPr marL="1579479" lvl="1" indent="-685800"/>
            <a:r>
              <a:rPr lang="en-US" dirty="0">
                <a:solidFill>
                  <a:schemeClr val="bg1"/>
                </a:solidFill>
              </a:rPr>
              <a:t>Corridor shopping and services </a:t>
            </a:r>
          </a:p>
          <a:p>
            <a:pPr marL="1579479" lvl="1" indent="-685800"/>
            <a:r>
              <a:rPr lang="en-US" dirty="0">
                <a:solidFill>
                  <a:schemeClr val="bg1"/>
                </a:solidFill>
              </a:rPr>
              <a:t>Connect to Savage Mill trail and residential  neighborhoods</a:t>
            </a:r>
          </a:p>
          <a:p>
            <a:pPr marL="893679" lvl="1" indent="0">
              <a:buNone/>
            </a:pPr>
            <a:r>
              <a:rPr lang="en-US" dirty="0">
                <a:solidFill>
                  <a:schemeClr val="bg1"/>
                </a:solidFill>
              </a:rPr>
              <a:t>Grocery</a:t>
            </a:r>
          </a:p>
          <a:p>
            <a:pPr marL="1579479" lvl="1" indent="-685800"/>
            <a:r>
              <a:rPr lang="en-US" dirty="0">
                <a:solidFill>
                  <a:schemeClr val="bg1"/>
                </a:solidFill>
              </a:rPr>
              <a:t>Food anchor for the surrounding residential  neighborhood</a:t>
            </a:r>
          </a:p>
          <a:p>
            <a:pPr marL="893679" lvl="1" indent="0">
              <a:buNone/>
            </a:pPr>
            <a:r>
              <a:rPr lang="en-US" dirty="0">
                <a:solidFill>
                  <a:schemeClr val="bg1"/>
                </a:solidFill>
              </a:rPr>
              <a:t>Light industrial/commercial</a:t>
            </a:r>
          </a:p>
          <a:p>
            <a:pPr marL="1579479" lvl="1" indent="-685800"/>
            <a:r>
              <a:rPr lang="en-US" dirty="0">
                <a:solidFill>
                  <a:schemeClr val="bg1"/>
                </a:solidFill>
              </a:rPr>
              <a:t>Context compatible light industrial development</a:t>
            </a:r>
          </a:p>
          <a:p>
            <a:pPr marL="893679" lvl="1" indent="0">
              <a:buNone/>
            </a:pPr>
            <a:r>
              <a:rPr lang="en-US" dirty="0">
                <a:solidFill>
                  <a:schemeClr val="bg1"/>
                </a:solidFill>
              </a:rPr>
              <a:t>Public Realm</a:t>
            </a:r>
          </a:p>
          <a:p>
            <a:pPr marL="1579479" lvl="1" indent="-685800"/>
            <a:r>
              <a:rPr lang="en-US" dirty="0">
                <a:solidFill>
                  <a:schemeClr val="bg1"/>
                </a:solidFill>
              </a:rPr>
              <a:t>Wayfinding signage, public art, gateway sculptural  elements, public plazas, framed by buildings, etc.</a:t>
            </a:r>
          </a:p>
          <a:p>
            <a:pPr marL="893679" lvl="1" indent="0">
              <a:buNone/>
            </a:pPr>
            <a:r>
              <a:rPr lang="en-US" dirty="0">
                <a:solidFill>
                  <a:schemeClr val="bg1"/>
                </a:solidFill>
              </a:rPr>
              <a:t>Nature</a:t>
            </a:r>
          </a:p>
          <a:p>
            <a:pPr marL="1579479" lvl="1" indent="-685800"/>
            <a:r>
              <a:rPr lang="en-US" dirty="0">
                <a:solidFill>
                  <a:schemeClr val="bg1"/>
                </a:solidFill>
              </a:rPr>
              <a:t>Connect to surrounding natural resources (trails, multi-use paths, etc.)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7F0FA8-4C5F-4CA4-909C-8CB3BE319AFF}"/>
              </a:ext>
            </a:extLst>
          </p:cNvPr>
          <p:cNvSpPr/>
          <p:nvPr/>
        </p:nvSpPr>
        <p:spPr>
          <a:xfrm rot="16200000">
            <a:off x="-5646738" y="5602286"/>
            <a:ext cx="13404853" cy="22066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414AA6-B20A-4C35-8BB0-0B9F70045D22}"/>
              </a:ext>
            </a:extLst>
          </p:cNvPr>
          <p:cNvSpPr txBox="1">
            <a:spLocks/>
          </p:cNvSpPr>
          <p:nvPr/>
        </p:nvSpPr>
        <p:spPr>
          <a:xfrm rot="16200000">
            <a:off x="-3801885" y="5097311"/>
            <a:ext cx="9896356" cy="2590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87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CHARACTER AREA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85F8CA-8C54-4910-99FC-864B6E573C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43223" r="66506" b="24814"/>
          <a:stretch/>
        </p:blipFill>
        <p:spPr>
          <a:xfrm>
            <a:off x="16358190" y="451707"/>
            <a:ext cx="7010399" cy="122394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F555F0-4F7A-4140-9105-78BA7B99650B}"/>
              </a:ext>
            </a:extLst>
          </p:cNvPr>
          <p:cNvSpPr txBox="1">
            <a:spLocks/>
          </p:cNvSpPr>
          <p:nvPr/>
        </p:nvSpPr>
        <p:spPr>
          <a:xfrm>
            <a:off x="16358190" y="6781798"/>
            <a:ext cx="7010399" cy="17359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1787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6000" b="1" dirty="0"/>
            </a:br>
            <a:br>
              <a:rPr lang="en-US" sz="6000" b="1" dirty="0"/>
            </a:br>
            <a:r>
              <a:rPr lang="en-US" sz="6000" b="1" dirty="0"/>
              <a:t>Hammond Branch to Gorman Road</a:t>
            </a:r>
            <a:br>
              <a:rPr lang="en-US" sz="6000" b="1" dirty="0"/>
            </a:br>
            <a:br>
              <a:rPr lang="en-US" sz="6000" b="1" dirty="0"/>
            </a:b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588499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24C46-813A-4B96-B2D0-3A9D91621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175" y="606425"/>
            <a:ext cx="11734800" cy="12420600"/>
          </a:xfrm>
        </p:spPr>
        <p:txBody>
          <a:bodyPr>
            <a:normAutofit fontScale="92500" lnSpcReduction="10000"/>
          </a:bodyPr>
          <a:lstStyle/>
          <a:p>
            <a:pPr marL="893679" lvl="1" indent="0">
              <a:buNone/>
            </a:pPr>
            <a:r>
              <a:rPr lang="en-US" sz="7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Preliminary Considerations</a:t>
            </a:r>
          </a:p>
          <a:p>
            <a:pPr marL="893679" lvl="1" indent="0">
              <a:buNone/>
            </a:pPr>
            <a:r>
              <a:rPr lang="en-US" sz="4100" dirty="0">
                <a:solidFill>
                  <a:schemeClr val="bg1"/>
                </a:solidFill>
              </a:rPr>
              <a:t>Business/office park</a:t>
            </a:r>
          </a:p>
          <a:p>
            <a:pPr marL="1579479" lvl="1" indent="-685800"/>
            <a:r>
              <a:rPr lang="en-US" sz="4100" dirty="0">
                <a:solidFill>
                  <a:schemeClr val="bg1"/>
                </a:solidFill>
              </a:rPr>
              <a:t>High quality office buildings (Class A)</a:t>
            </a:r>
          </a:p>
          <a:p>
            <a:pPr marL="1579479" lvl="1" indent="-685800"/>
            <a:r>
              <a:rPr lang="en-US" sz="4100" dirty="0">
                <a:solidFill>
                  <a:schemeClr val="bg1"/>
                </a:solidFill>
              </a:rPr>
              <a:t>Organized by streets, public plazas and open  spaces</a:t>
            </a:r>
          </a:p>
          <a:p>
            <a:pPr marL="1579479" lvl="1" indent="-685800"/>
            <a:r>
              <a:rPr lang="en-US" sz="4100" dirty="0">
                <a:solidFill>
                  <a:schemeClr val="bg1"/>
                </a:solidFill>
              </a:rPr>
              <a:t>Integrate the stream corridors via trails, paths</a:t>
            </a:r>
          </a:p>
          <a:p>
            <a:pPr marL="893679" lvl="1" indent="0">
              <a:buNone/>
            </a:pPr>
            <a:r>
              <a:rPr lang="en-US" sz="4100" dirty="0">
                <a:solidFill>
                  <a:schemeClr val="bg1"/>
                </a:solidFill>
              </a:rPr>
              <a:t>Hotel/hospitality with related commercial</a:t>
            </a:r>
          </a:p>
          <a:p>
            <a:pPr marL="1579479" lvl="1" indent="-685800"/>
            <a:r>
              <a:rPr lang="en-US" sz="4100" dirty="0">
                <a:solidFill>
                  <a:schemeClr val="bg1"/>
                </a:solidFill>
              </a:rPr>
              <a:t>Multiple hotel sites</a:t>
            </a:r>
          </a:p>
          <a:p>
            <a:pPr marL="1579479" lvl="1" indent="-685800"/>
            <a:r>
              <a:rPr lang="en-US" sz="4100" dirty="0">
                <a:solidFill>
                  <a:schemeClr val="bg1"/>
                </a:solidFill>
              </a:rPr>
              <a:t>Conference center</a:t>
            </a:r>
          </a:p>
          <a:p>
            <a:pPr marL="1579479" lvl="1" indent="-685800"/>
            <a:r>
              <a:rPr lang="en-US" sz="4100" dirty="0">
                <a:solidFill>
                  <a:schemeClr val="bg1"/>
                </a:solidFill>
              </a:rPr>
              <a:t>Retail/restaurants</a:t>
            </a:r>
          </a:p>
          <a:p>
            <a:pPr marL="1579479" lvl="1" indent="-685800"/>
            <a:r>
              <a:rPr lang="en-US" sz="4100" dirty="0">
                <a:solidFill>
                  <a:schemeClr val="bg1"/>
                </a:solidFill>
              </a:rPr>
              <a:t>Integrate with stream corridors and natural  resource areas</a:t>
            </a:r>
          </a:p>
          <a:p>
            <a:pPr marL="893679" lvl="1" indent="0">
              <a:buNone/>
            </a:pPr>
            <a:r>
              <a:rPr lang="en-US" sz="4100" dirty="0">
                <a:solidFill>
                  <a:schemeClr val="bg1"/>
                </a:solidFill>
              </a:rPr>
              <a:t>Commercial</a:t>
            </a:r>
          </a:p>
          <a:p>
            <a:pPr marL="1579479" lvl="1" indent="-685800"/>
            <a:r>
              <a:rPr lang="en-US" sz="4100" dirty="0">
                <a:solidFill>
                  <a:schemeClr val="bg1"/>
                </a:solidFill>
              </a:rPr>
              <a:t>Suburban corridor commercial with enhanced  streetscape and site development</a:t>
            </a:r>
          </a:p>
          <a:p>
            <a:pPr marL="893679" lvl="1" indent="0">
              <a:buNone/>
            </a:pPr>
            <a:r>
              <a:rPr lang="en-US" sz="4100" dirty="0">
                <a:solidFill>
                  <a:schemeClr val="bg1"/>
                </a:solidFill>
              </a:rPr>
              <a:t>Public Realm </a:t>
            </a:r>
          </a:p>
          <a:p>
            <a:pPr marL="1579479" lvl="1" indent="-685800"/>
            <a:r>
              <a:rPr lang="en-US" sz="4100" dirty="0">
                <a:solidFill>
                  <a:schemeClr val="bg1"/>
                </a:solidFill>
              </a:rPr>
              <a:t>Wayfinding signage, public art, gateway sculptural  elements, public plazas, framed by buildings, etc.</a:t>
            </a:r>
          </a:p>
          <a:p>
            <a:pPr marL="893679" lvl="1" indent="0">
              <a:buNone/>
            </a:pPr>
            <a:r>
              <a:rPr lang="en-US" sz="4100" dirty="0">
                <a:solidFill>
                  <a:schemeClr val="bg1"/>
                </a:solidFill>
              </a:rPr>
              <a:t>Connection</a:t>
            </a:r>
          </a:p>
          <a:p>
            <a:pPr marL="1465179" lvl="1" indent="-571500"/>
            <a:r>
              <a:rPr lang="en-US" sz="4100" dirty="0">
                <a:solidFill>
                  <a:schemeClr val="bg1"/>
                </a:solidFill>
              </a:rPr>
              <a:t>Environmental area trial</a:t>
            </a:r>
          </a:p>
          <a:p>
            <a:pPr marL="1465179" lvl="1" indent="-571500"/>
            <a:r>
              <a:rPr lang="en-US" sz="4100" dirty="0">
                <a:solidFill>
                  <a:schemeClr val="bg1"/>
                </a:solidFill>
              </a:rPr>
              <a:t>Rail trail</a:t>
            </a:r>
          </a:p>
          <a:p>
            <a:pPr marL="893679" lvl="1" indent="0">
              <a:buNone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7F0FA8-4C5F-4CA4-909C-8CB3BE319AFF}"/>
              </a:ext>
            </a:extLst>
          </p:cNvPr>
          <p:cNvSpPr/>
          <p:nvPr/>
        </p:nvSpPr>
        <p:spPr>
          <a:xfrm rot="16200000">
            <a:off x="-5618755" y="5599111"/>
            <a:ext cx="13404853" cy="22066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414AA6-B20A-4C35-8BB0-0B9F70045D22}"/>
              </a:ext>
            </a:extLst>
          </p:cNvPr>
          <p:cNvSpPr txBox="1">
            <a:spLocks/>
          </p:cNvSpPr>
          <p:nvPr/>
        </p:nvSpPr>
        <p:spPr>
          <a:xfrm rot="16200000">
            <a:off x="-3864506" y="5706912"/>
            <a:ext cx="9896356" cy="2590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87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CHARACTER AREA 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85F8CA-8C54-4910-99FC-864B6E573C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34112" r="46667" b="25867"/>
          <a:stretch/>
        </p:blipFill>
        <p:spPr>
          <a:xfrm>
            <a:off x="13973175" y="530225"/>
            <a:ext cx="9286756" cy="1202805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20C7761-13F5-42C6-951E-20EC6DDE1A40}"/>
              </a:ext>
            </a:extLst>
          </p:cNvPr>
          <p:cNvSpPr txBox="1">
            <a:spLocks/>
          </p:cNvSpPr>
          <p:nvPr/>
        </p:nvSpPr>
        <p:spPr>
          <a:xfrm>
            <a:off x="13973175" y="7159625"/>
            <a:ext cx="9286756" cy="17359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1787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6000" b="1" dirty="0"/>
            </a:br>
            <a:br>
              <a:rPr lang="en-US" sz="6000" b="1" dirty="0"/>
            </a:br>
            <a:r>
              <a:rPr lang="en-US" sz="6000" b="1" dirty="0"/>
              <a:t>Quarry to Assateaque Drive</a:t>
            </a:r>
            <a:br>
              <a:rPr lang="en-US" sz="6000" b="1" dirty="0"/>
            </a:br>
            <a:br>
              <a:rPr lang="en-US" sz="6000" b="1" dirty="0"/>
            </a:b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300616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24C46-813A-4B96-B2D0-3A9D91621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575" y="0"/>
            <a:ext cx="11496557" cy="1258876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b="1" dirty="0">
              <a:solidFill>
                <a:schemeClr val="bg1"/>
              </a:solidFill>
            </a:endParaRPr>
          </a:p>
          <a:p>
            <a:pPr marL="893679" lvl="1" indent="0">
              <a:buNone/>
            </a:pPr>
            <a:r>
              <a:rPr lang="en-US" sz="61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Preliminary Considerations</a:t>
            </a:r>
          </a:p>
          <a:p>
            <a:pPr marL="893679" lvl="1" indent="0">
              <a:buNone/>
            </a:pPr>
            <a:r>
              <a:rPr lang="en-US" dirty="0">
                <a:solidFill>
                  <a:schemeClr val="bg1"/>
                </a:solidFill>
              </a:rPr>
              <a:t>Light industrial</a:t>
            </a:r>
          </a:p>
          <a:p>
            <a:pPr marL="1579479" lvl="1" indent="-685800"/>
            <a:r>
              <a:rPr lang="en-US" dirty="0">
                <a:solidFill>
                  <a:schemeClr val="bg1"/>
                </a:solidFill>
              </a:rPr>
              <a:t>Context compatible light industrial (1 floor  with garage doors at the back)</a:t>
            </a:r>
          </a:p>
          <a:p>
            <a:pPr marL="1579479" lvl="1" indent="-685800"/>
            <a:r>
              <a:rPr lang="en-US" dirty="0">
                <a:solidFill>
                  <a:schemeClr val="bg1"/>
                </a:solidFill>
              </a:rPr>
              <a:t>Flex office space, showroom facilities</a:t>
            </a:r>
          </a:p>
          <a:p>
            <a:pPr marL="893679" lvl="1" indent="0">
              <a:buNone/>
            </a:pPr>
            <a:r>
              <a:rPr lang="en-US" dirty="0">
                <a:solidFill>
                  <a:schemeClr val="bg1"/>
                </a:solidFill>
              </a:rPr>
              <a:t>Commercial &amp; food truck cluster</a:t>
            </a:r>
          </a:p>
          <a:p>
            <a:pPr marL="1579479" lvl="1" indent="-685800"/>
            <a:r>
              <a:rPr lang="en-US" dirty="0">
                <a:solidFill>
                  <a:schemeClr val="bg1"/>
                </a:solidFill>
              </a:rPr>
              <a:t>Formalized space to house variety of food  trucks and food offerings</a:t>
            </a:r>
          </a:p>
          <a:p>
            <a:pPr marL="1579479" lvl="1" indent="-685800"/>
            <a:r>
              <a:rPr lang="en-US" dirty="0">
                <a:solidFill>
                  <a:schemeClr val="bg1"/>
                </a:solidFill>
              </a:rPr>
              <a:t>Celebrate corridor’s industrial (distribution)  character with wayfinding, signage and public  art</a:t>
            </a:r>
          </a:p>
          <a:p>
            <a:pPr marL="893679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893679" lvl="1" indent="0">
              <a:buNone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7F0FA8-4C5F-4CA4-909C-8CB3BE319AFF}"/>
              </a:ext>
            </a:extLst>
          </p:cNvPr>
          <p:cNvSpPr/>
          <p:nvPr/>
        </p:nvSpPr>
        <p:spPr>
          <a:xfrm rot="16200000">
            <a:off x="-5618755" y="5599111"/>
            <a:ext cx="13404853" cy="22066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414AA6-B20A-4C35-8BB0-0B9F70045D22}"/>
              </a:ext>
            </a:extLst>
          </p:cNvPr>
          <p:cNvSpPr txBox="1">
            <a:spLocks/>
          </p:cNvSpPr>
          <p:nvPr/>
        </p:nvSpPr>
        <p:spPr>
          <a:xfrm rot="16200000">
            <a:off x="-3772812" y="5406931"/>
            <a:ext cx="9896356" cy="2590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87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CHARACTER AREA 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85F8CA-8C54-4910-99FC-864B6E573C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9" t="38464" r="31326" b="24951"/>
          <a:stretch/>
        </p:blipFill>
        <p:spPr>
          <a:xfrm>
            <a:off x="15497175" y="666857"/>
            <a:ext cx="7696200" cy="120711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10E113D-2E2A-4A50-8170-CE11FCCDD9DD}"/>
              </a:ext>
            </a:extLst>
          </p:cNvPr>
          <p:cNvSpPr txBox="1">
            <a:spLocks/>
          </p:cNvSpPr>
          <p:nvPr/>
        </p:nvSpPr>
        <p:spPr>
          <a:xfrm>
            <a:off x="15497175" y="6931025"/>
            <a:ext cx="7696201" cy="17359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1787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/>
              <a:t>Blue Stream Drive to Route 100</a:t>
            </a:r>
          </a:p>
        </p:txBody>
      </p:sp>
    </p:spTree>
    <p:extLst>
      <p:ext uri="{BB962C8B-B14F-4D97-AF65-F5344CB8AC3E}">
        <p14:creationId xmlns:p14="http://schemas.microsoft.com/office/powerpoint/2010/main" val="4093531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24C46-813A-4B96-B2D0-3A9D91621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2742" y="530225"/>
            <a:ext cx="11115557" cy="10668000"/>
          </a:xfrm>
        </p:spPr>
        <p:txBody>
          <a:bodyPr>
            <a:normAutofit fontScale="25000" lnSpcReduction="20000"/>
          </a:bodyPr>
          <a:lstStyle/>
          <a:p>
            <a:pPr marL="893679" lvl="1" indent="0">
              <a:buNone/>
            </a:pPr>
            <a:r>
              <a:rPr lang="en-US" sz="24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Preliminary Considerations</a:t>
            </a:r>
          </a:p>
          <a:p>
            <a:pPr marL="893679" lvl="1" indent="0">
              <a:buNone/>
            </a:pPr>
            <a:r>
              <a:rPr lang="en-US" sz="14400" dirty="0">
                <a:solidFill>
                  <a:schemeClr val="bg1"/>
                </a:solidFill>
              </a:rPr>
              <a:t>Library</a:t>
            </a:r>
          </a:p>
          <a:p>
            <a:pPr marL="1579479" lvl="1" indent="-685800"/>
            <a:r>
              <a:rPr lang="en-US" sz="14400" dirty="0">
                <a:solidFill>
                  <a:schemeClr val="bg1"/>
                </a:solidFill>
              </a:rPr>
              <a:t>Utilize the activity generated by the new library  as an “anchor” for creating a civic node</a:t>
            </a:r>
          </a:p>
          <a:p>
            <a:pPr marL="893679" lvl="1" indent="0">
              <a:buNone/>
            </a:pPr>
            <a:r>
              <a:rPr lang="en-US" sz="14400" dirty="0">
                <a:solidFill>
                  <a:schemeClr val="bg1"/>
                </a:solidFill>
              </a:rPr>
              <a:t>Civic uses</a:t>
            </a:r>
          </a:p>
          <a:p>
            <a:pPr marL="1579479" lvl="1" indent="-685800"/>
            <a:r>
              <a:rPr lang="en-US" sz="14400" dirty="0">
                <a:solidFill>
                  <a:schemeClr val="bg1"/>
                </a:solidFill>
              </a:rPr>
              <a:t>Walkable campus-like setting with green spaces  for outdoor community gathering</a:t>
            </a:r>
          </a:p>
          <a:p>
            <a:pPr marL="1579479" lvl="1" indent="-685800"/>
            <a:r>
              <a:rPr lang="en-US" sz="14400" dirty="0">
                <a:solidFill>
                  <a:schemeClr val="bg1"/>
                </a:solidFill>
              </a:rPr>
              <a:t>Signature buildings framing route 1 and  internal streetscape and open spaces</a:t>
            </a:r>
          </a:p>
          <a:p>
            <a:pPr marL="893679" lvl="1" indent="0">
              <a:buNone/>
            </a:pPr>
            <a:r>
              <a:rPr lang="en-US" sz="14400" dirty="0">
                <a:solidFill>
                  <a:schemeClr val="bg1"/>
                </a:solidFill>
              </a:rPr>
              <a:t>Recreation</a:t>
            </a:r>
          </a:p>
          <a:p>
            <a:pPr marL="1579479" lvl="1" indent="-685800"/>
            <a:r>
              <a:rPr lang="en-US" sz="14400" dirty="0">
                <a:solidFill>
                  <a:schemeClr val="bg1"/>
                </a:solidFill>
              </a:rPr>
              <a:t>Indoor recreation uses (fields, courts, etc.)  With outdoor amenities that seamlessly  connects civic campus with adjoining  residential neighborhoods</a:t>
            </a:r>
          </a:p>
          <a:p>
            <a:pPr marL="893679" lvl="1" indent="0">
              <a:buNone/>
            </a:pPr>
            <a:r>
              <a:rPr lang="en-US" sz="14400" dirty="0">
                <a:solidFill>
                  <a:schemeClr val="bg1"/>
                </a:solidFill>
              </a:rPr>
              <a:t>Residential</a:t>
            </a:r>
          </a:p>
          <a:p>
            <a:pPr marL="1579479" lvl="1" indent="-685800"/>
            <a:r>
              <a:rPr lang="en-US" sz="14400" dirty="0">
                <a:solidFill>
                  <a:schemeClr val="bg1"/>
                </a:solidFill>
              </a:rPr>
              <a:t>Low to medium density residential that  connects to adjoining existing residential  neighborhoods</a:t>
            </a:r>
          </a:p>
          <a:p>
            <a:pPr marL="1579479" lvl="1" indent="-685800"/>
            <a:r>
              <a:rPr lang="en-US" sz="14400" dirty="0">
                <a:solidFill>
                  <a:schemeClr val="bg1"/>
                </a:solidFill>
              </a:rPr>
              <a:t>Connect to trails and/or multi-use paths along  route 1 and stream corridors</a:t>
            </a:r>
          </a:p>
          <a:p>
            <a:pPr marL="893679" lvl="1" indent="0">
              <a:buNone/>
            </a:pPr>
            <a:r>
              <a:rPr lang="en-US" sz="14400" dirty="0">
                <a:solidFill>
                  <a:schemeClr val="bg1"/>
                </a:solidFill>
              </a:rPr>
              <a:t>Enhanced streetscape</a:t>
            </a:r>
          </a:p>
          <a:p>
            <a:pPr marL="1579479" lvl="1" indent="-685800"/>
            <a:r>
              <a:rPr lang="en-US" sz="14400" dirty="0">
                <a:solidFill>
                  <a:schemeClr val="bg1"/>
                </a:solidFill>
              </a:rPr>
              <a:t>To activate streetscape areas and connect both  sides of route 1</a:t>
            </a:r>
          </a:p>
          <a:p>
            <a:pPr marL="1579479" lvl="1" indent="-685800"/>
            <a:r>
              <a:rPr lang="en-US" sz="14400" dirty="0">
                <a:solidFill>
                  <a:schemeClr val="bg1"/>
                </a:solidFill>
              </a:rPr>
              <a:t>Wayfinding signage, public art, gateway sculptural  elements, public plazas, framed by buildings, etc.</a:t>
            </a:r>
          </a:p>
          <a:p>
            <a:pPr marL="893679" lvl="1" indent="0">
              <a:buNone/>
            </a:pPr>
            <a:r>
              <a:rPr lang="en-US" sz="14400" dirty="0">
                <a:solidFill>
                  <a:schemeClr val="bg1"/>
                </a:solidFill>
              </a:rPr>
              <a:t>Connection</a:t>
            </a:r>
          </a:p>
          <a:p>
            <a:pPr marL="1579479" lvl="1" indent="-685800"/>
            <a:r>
              <a:rPr lang="en-US" sz="14400" dirty="0">
                <a:solidFill>
                  <a:schemeClr val="bg1"/>
                </a:solidFill>
              </a:rPr>
              <a:t>To surrounding neighborhoods</a:t>
            </a:r>
          </a:p>
          <a:p>
            <a:pPr marL="893679" lvl="1" indent="0">
              <a:buNone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7F0FA8-4C5F-4CA4-909C-8CB3BE319AFF}"/>
              </a:ext>
            </a:extLst>
          </p:cNvPr>
          <p:cNvSpPr/>
          <p:nvPr/>
        </p:nvSpPr>
        <p:spPr>
          <a:xfrm rot="16200000">
            <a:off x="-5618755" y="5599111"/>
            <a:ext cx="13404853" cy="22066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414AA6-B20A-4C35-8BB0-0B9F70045D22}"/>
              </a:ext>
            </a:extLst>
          </p:cNvPr>
          <p:cNvSpPr txBox="1">
            <a:spLocks/>
          </p:cNvSpPr>
          <p:nvPr/>
        </p:nvSpPr>
        <p:spPr>
          <a:xfrm rot="16200000">
            <a:off x="-3878084" y="5449828"/>
            <a:ext cx="9896356" cy="2590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87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CHARACTER AREA 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CE857A-156C-4874-BFD8-166FC6F2A3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1" t="40646" r="17344" b="24895"/>
          <a:stretch/>
        </p:blipFill>
        <p:spPr>
          <a:xfrm>
            <a:off x="15192375" y="530225"/>
            <a:ext cx="8128729" cy="120085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2748C99-BAC9-434F-9E41-50640E3CED1B}"/>
              </a:ext>
            </a:extLst>
          </p:cNvPr>
          <p:cNvSpPr txBox="1">
            <a:spLocks/>
          </p:cNvSpPr>
          <p:nvPr/>
        </p:nvSpPr>
        <p:spPr>
          <a:xfrm>
            <a:off x="15192376" y="5877331"/>
            <a:ext cx="8128728" cy="17359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1787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/>
              <a:t>Troy Hill Drive to Rowanberry Drive</a:t>
            </a:r>
          </a:p>
        </p:txBody>
      </p:sp>
    </p:spTree>
    <p:extLst>
      <p:ext uri="{BB962C8B-B14F-4D97-AF65-F5344CB8AC3E}">
        <p14:creationId xmlns:p14="http://schemas.microsoft.com/office/powerpoint/2010/main" val="1508853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724" y="377825"/>
            <a:ext cx="20554103" cy="22384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U.S. Route 1 – </a:t>
            </a:r>
            <a:r>
              <a:rPr lang="en-US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“Redevelop, Connect, Preserve”</a:t>
            </a:r>
            <a:b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Meeting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6375" y="3202972"/>
            <a:ext cx="21250156" cy="9836429"/>
          </a:xfrm>
        </p:spPr>
        <p:txBody>
          <a:bodyPr>
            <a:normAutofit/>
          </a:bodyPr>
          <a:lstStyle/>
          <a:p>
            <a:pPr marL="1651000" indent="-1600200">
              <a:buFont typeface="+mj-lt"/>
              <a:buAutoNum type="romanUcPeriod"/>
            </a:pP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2018-19 Public Workshop Recap – </a:t>
            </a:r>
            <a:r>
              <a:rPr lang="en-US" sz="6000" b="1" i="1" dirty="0">
                <a:latin typeface="Calibri" panose="020F0502020204030204" pitchFamily="34" charset="0"/>
                <a:cs typeface="Calibri" panose="020F0502020204030204" pitchFamily="34" charset="0"/>
              </a:rPr>
              <a:t>What we Heard you Say</a:t>
            </a:r>
          </a:p>
          <a:p>
            <a:pPr marL="1651000" indent="-1600200">
              <a:buFont typeface="+mj-lt"/>
              <a:buAutoNum type="romanUcPeriod"/>
            </a:pP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Major Findings and Conclusions – </a:t>
            </a:r>
            <a:r>
              <a:rPr lang="en-US" sz="6000" b="1" i="1" dirty="0">
                <a:latin typeface="Calibri" panose="020F0502020204030204" pitchFamily="34" charset="0"/>
                <a:cs typeface="Calibri" panose="020F0502020204030204" pitchFamily="34" charset="0"/>
              </a:rPr>
              <a:t>What We’ve Learned</a:t>
            </a:r>
          </a:p>
          <a:p>
            <a:pPr marL="1651000" indent="-1600200">
              <a:buFont typeface="+mj-lt"/>
              <a:buAutoNum type="romanUcPeriod"/>
            </a:pP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Develop, Connect and Preserve – </a:t>
            </a:r>
            <a:r>
              <a:rPr lang="en-US" sz="6000" b="1" i="1" dirty="0">
                <a:latin typeface="Calibri" panose="020F0502020204030204" pitchFamily="34" charset="0"/>
                <a:cs typeface="Calibri" panose="020F0502020204030204" pitchFamily="34" charset="0"/>
              </a:rPr>
              <a:t>What is the Vision for the Corridor?- </a:t>
            </a: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Review of Route 1 Character Area Concepts </a:t>
            </a:r>
          </a:p>
          <a:p>
            <a:pPr marL="1651000" indent="-1600200">
              <a:buFont typeface="+mj-lt"/>
              <a:buAutoNum type="romanUcPeriod"/>
            </a:pP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Implementation Strategies – </a:t>
            </a:r>
            <a:r>
              <a:rPr lang="en-US" sz="6000" b="1" i="1" dirty="0">
                <a:latin typeface="Calibri" panose="020F0502020204030204" pitchFamily="34" charset="0"/>
                <a:cs typeface="Calibri" panose="020F0502020204030204" pitchFamily="34" charset="0"/>
              </a:rPr>
              <a:t>How is This Time Going to be Different?</a:t>
            </a:r>
          </a:p>
          <a:p>
            <a:pPr marL="1651000" indent="-1600200">
              <a:buFont typeface="+mj-lt"/>
              <a:buAutoNum type="romanUcPeriod"/>
            </a:pP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Work Station Discussions – </a:t>
            </a:r>
            <a:r>
              <a:rPr lang="en-US" sz="6000" b="1" i="1" dirty="0">
                <a:latin typeface="Calibri" panose="020F0502020204030204" pitchFamily="34" charset="0"/>
                <a:cs typeface="Calibri" panose="020F0502020204030204" pitchFamily="34" charset="0"/>
              </a:rPr>
              <a:t>What Are Your Thoughts?</a:t>
            </a:r>
          </a:p>
          <a:p>
            <a:pPr marL="1651000" indent="-1600200">
              <a:buFont typeface="+mj-lt"/>
              <a:buAutoNum type="romanUcPeriod"/>
            </a:pPr>
            <a:endParaRPr lang="en-US" sz="6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1651000" indent="-1600200">
              <a:buFont typeface="+mj-lt"/>
              <a:buAutoNum type="romanUcPeriod"/>
            </a:pPr>
            <a:endParaRPr lang="en-US" sz="6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24C46-813A-4B96-B2D0-3A9D91621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575" y="758825"/>
            <a:ext cx="12954000" cy="9798740"/>
          </a:xfrm>
        </p:spPr>
        <p:txBody>
          <a:bodyPr>
            <a:normAutofit/>
          </a:bodyPr>
          <a:lstStyle/>
          <a:p>
            <a:pPr marL="893679" lvl="1" indent="0">
              <a:spcBef>
                <a:spcPct val="0"/>
              </a:spcBef>
              <a:buNone/>
            </a:pPr>
            <a:r>
              <a:rPr lang="en-US" sz="7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Preliminary Considerations</a:t>
            </a:r>
          </a:p>
          <a:p>
            <a:pPr marL="893679" lvl="1" indent="0">
              <a:buNone/>
            </a:pPr>
            <a:r>
              <a:rPr lang="en-US" dirty="0">
                <a:solidFill>
                  <a:schemeClr val="bg1"/>
                </a:solidFill>
              </a:rPr>
              <a:t>Mixed-Use</a:t>
            </a:r>
          </a:p>
          <a:p>
            <a:pPr marL="1579479" lvl="1" indent="-685800"/>
            <a:r>
              <a:rPr lang="en-US" dirty="0">
                <a:solidFill>
                  <a:schemeClr val="bg1"/>
                </a:solidFill>
              </a:rPr>
              <a:t>Mom &amp; pop businesses, restaurants, some residential redevelopment</a:t>
            </a:r>
          </a:p>
          <a:p>
            <a:pPr marL="893679" lvl="1" indent="0">
              <a:buNone/>
            </a:pPr>
            <a:r>
              <a:rPr lang="en-US" dirty="0">
                <a:solidFill>
                  <a:schemeClr val="bg1"/>
                </a:solidFill>
              </a:rPr>
              <a:t>Civic</a:t>
            </a:r>
          </a:p>
          <a:p>
            <a:pPr marL="1579479" lvl="1" indent="-685800"/>
            <a:r>
              <a:rPr lang="en-US" dirty="0">
                <a:solidFill>
                  <a:schemeClr val="bg1"/>
                </a:solidFill>
              </a:rPr>
              <a:t>Education/learning</a:t>
            </a:r>
          </a:p>
          <a:p>
            <a:pPr marL="893679" lvl="1" indent="0">
              <a:buNone/>
            </a:pPr>
            <a:r>
              <a:rPr lang="en-US" dirty="0">
                <a:solidFill>
                  <a:schemeClr val="bg1"/>
                </a:solidFill>
              </a:rPr>
              <a:t>Placemaking</a:t>
            </a:r>
          </a:p>
          <a:p>
            <a:pPr marL="1579479" lvl="1" indent="-685800"/>
            <a:r>
              <a:rPr lang="en-US" dirty="0">
                <a:solidFill>
                  <a:schemeClr val="bg1"/>
                </a:solidFill>
              </a:rPr>
              <a:t>Retain special places</a:t>
            </a:r>
          </a:p>
          <a:p>
            <a:pPr marL="893679" lvl="1" indent="0">
              <a:buNone/>
            </a:pPr>
            <a:r>
              <a:rPr lang="en-US" dirty="0">
                <a:solidFill>
                  <a:schemeClr val="bg1"/>
                </a:solidFill>
              </a:rPr>
              <a:t>Connection</a:t>
            </a:r>
          </a:p>
          <a:p>
            <a:pPr marL="1579479" lvl="1" indent="-685800"/>
            <a:r>
              <a:rPr lang="en-US" dirty="0">
                <a:solidFill>
                  <a:schemeClr val="bg1"/>
                </a:solidFill>
              </a:rPr>
              <a:t>Easily accessible parks/open space</a:t>
            </a:r>
          </a:p>
          <a:p>
            <a:pPr marL="1579479" lvl="1" indent="-685800"/>
            <a:r>
              <a:rPr lang="en-US" dirty="0">
                <a:solidFill>
                  <a:schemeClr val="bg1"/>
                </a:solidFill>
              </a:rPr>
              <a:t>Walkable neighborhood</a:t>
            </a:r>
          </a:p>
          <a:p>
            <a:pPr marL="1579479" lvl="1" indent="-685800"/>
            <a:endParaRPr lang="en-US" dirty="0">
              <a:solidFill>
                <a:schemeClr val="bg1"/>
              </a:solidFill>
            </a:endParaRPr>
          </a:p>
          <a:p>
            <a:pPr marL="893679" lvl="1" indent="0">
              <a:buNone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7F0FA8-4C5F-4CA4-909C-8CB3BE319AFF}"/>
              </a:ext>
            </a:extLst>
          </p:cNvPr>
          <p:cNvSpPr/>
          <p:nvPr/>
        </p:nvSpPr>
        <p:spPr>
          <a:xfrm rot="16200000">
            <a:off x="-5618755" y="5599111"/>
            <a:ext cx="13404853" cy="22066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414AA6-B20A-4C35-8BB0-0B9F70045D22}"/>
              </a:ext>
            </a:extLst>
          </p:cNvPr>
          <p:cNvSpPr txBox="1">
            <a:spLocks/>
          </p:cNvSpPr>
          <p:nvPr/>
        </p:nvSpPr>
        <p:spPr>
          <a:xfrm rot="16200000">
            <a:off x="-3700284" y="5354462"/>
            <a:ext cx="9896356" cy="2590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87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CHARACTER AREA 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85F8CA-8C54-4910-99FC-864B6E573C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9" t="43234" r="4342" b="24803"/>
          <a:stretch/>
        </p:blipFill>
        <p:spPr>
          <a:xfrm>
            <a:off x="16281989" y="451707"/>
            <a:ext cx="7010399" cy="122394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F1340FF-39C7-405A-8BD5-1C4316EB32C5}"/>
              </a:ext>
            </a:extLst>
          </p:cNvPr>
          <p:cNvSpPr txBox="1">
            <a:spLocks/>
          </p:cNvSpPr>
          <p:nvPr/>
        </p:nvSpPr>
        <p:spPr>
          <a:xfrm>
            <a:off x="16281989" y="7007225"/>
            <a:ext cx="7010400" cy="206164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1787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dirty="0"/>
          </a:p>
          <a:p>
            <a:pPr algn="ctr"/>
            <a:r>
              <a:rPr lang="en-US" sz="6000" b="1" dirty="0"/>
              <a:t>Old Washington Road </a:t>
            </a:r>
          </a:p>
          <a:p>
            <a:pPr algn="ctr"/>
            <a:r>
              <a:rPr lang="en-US" sz="6000" b="1" dirty="0"/>
              <a:t>to Main Street</a:t>
            </a:r>
            <a:br>
              <a:rPr lang="en-US" sz="6000" b="1" dirty="0"/>
            </a:b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436546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6575" y="11122025"/>
            <a:ext cx="15477485" cy="1336076"/>
          </a:xfrm>
          <a:prstGeom prst="rect">
            <a:avLst/>
          </a:prstGeom>
        </p:spPr>
        <p:txBody>
          <a:bodyPr vert="horz" wrap="square" lIns="0" tIns="15055" rIns="0" bIns="0" rtlCol="0">
            <a:spAutoFit/>
          </a:bodyPr>
          <a:lstStyle/>
          <a:p>
            <a:pPr marL="8710580" marR="0" lvl="0" indent="0" algn="l" defTabSz="914400" rtl="0" eaLnBrk="1" fontAlgn="auto" latinLnBrk="0" hangingPunct="1">
              <a:lnSpc>
                <a:spcPts val="3887"/>
              </a:lnSpc>
              <a:spcBef>
                <a:spcPts val="1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15" b="1" i="0" u="none" strike="noStrike" kern="1200" cap="none" spc="-2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 </a:t>
            </a:r>
            <a:endParaRPr kumimoji="0" sz="361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5055" marR="0" lvl="0" indent="0" algn="ctr" defTabSz="914400" rtl="0" eaLnBrk="1" fontAlgn="auto" latinLnBrk="0" hangingPunct="1">
              <a:lnSpc>
                <a:spcPts val="6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749" b="1" spc="-415" dirty="0">
                <a:latin typeface="Verdana"/>
                <a:cs typeface="Verdana"/>
              </a:rPr>
              <a:t>TRANSPORTATION CONNECTIONS</a:t>
            </a:r>
            <a:endParaRPr kumimoji="0" sz="5749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88C8C716-02F7-4A2B-BAD2-0429FAF86D88}"/>
              </a:ext>
            </a:extLst>
          </p:cNvPr>
          <p:cNvSpPr/>
          <p:nvPr/>
        </p:nvSpPr>
        <p:spPr>
          <a:xfrm>
            <a:off x="293499" y="11426038"/>
            <a:ext cx="5297676" cy="13892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2605F1-A568-44A7-9E9B-D492CFB3C38E}"/>
              </a:ext>
            </a:extLst>
          </p:cNvPr>
          <p:cNvSpPr/>
          <p:nvPr/>
        </p:nvSpPr>
        <p:spPr>
          <a:xfrm>
            <a:off x="0" y="0"/>
            <a:ext cx="23831550" cy="10741025"/>
          </a:xfrm>
          <a:prstGeom prst="rect">
            <a:avLst/>
          </a:prstGeom>
          <a:solidFill>
            <a:srgbClr val="92D05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97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70AB907-CC8E-48E6-AE12-0340CCAA6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575" y="606426"/>
            <a:ext cx="13487399" cy="1676400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LAND USE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9144F3-BD6E-4CBB-8608-73CBCC87E163}"/>
              </a:ext>
            </a:extLst>
          </p:cNvPr>
          <p:cNvSpPr txBox="1">
            <a:spLocks/>
          </p:cNvSpPr>
          <p:nvPr/>
        </p:nvSpPr>
        <p:spPr>
          <a:xfrm>
            <a:off x="1095374" y="2968625"/>
            <a:ext cx="11201401" cy="9798740"/>
          </a:xfrm>
          <a:prstGeom prst="rect">
            <a:avLst/>
          </a:prstGeom>
        </p:spPr>
        <p:txBody>
          <a:bodyPr wrap="square" lIns="0" tIns="0" rIns="0" bIns="0">
            <a:normAutofit fontScale="92500" lnSpcReduction="1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b="1" kern="0" dirty="0">
                <a:solidFill>
                  <a:schemeClr val="bg1"/>
                </a:solidFill>
              </a:rPr>
              <a:t>Residential uses are concentrated west and north of the corridor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b="1" kern="0" dirty="0">
                <a:solidFill>
                  <a:schemeClr val="bg1"/>
                </a:solidFill>
              </a:rPr>
              <a:t>Industrial Uses are concentrated east the corridor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b="1" kern="0" dirty="0">
                <a:solidFill>
                  <a:schemeClr val="bg1"/>
                </a:solidFill>
              </a:rPr>
              <a:t>A number of industrial uses within residential areas can be potential areas for development</a:t>
            </a:r>
          </a:p>
          <a:p>
            <a:pPr marL="893679" lvl="1"/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A6644D-C5EC-45C5-997A-7A1A6232C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5897" r="1545"/>
          <a:stretch/>
        </p:blipFill>
        <p:spPr>
          <a:xfrm>
            <a:off x="13247539" y="22224"/>
            <a:ext cx="10584011" cy="133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73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BC299-81EC-40FE-A929-FEC86EDAD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530226"/>
            <a:ext cx="12862395" cy="16764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SIDEWALK GAPS</a:t>
            </a:r>
            <a:endParaRPr lang="en-US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F0BF8-6D4F-47F1-9CFA-96FF38DC1028}"/>
              </a:ext>
            </a:extLst>
          </p:cNvPr>
          <p:cNvSpPr txBox="1">
            <a:spLocks/>
          </p:cNvSpPr>
          <p:nvPr/>
        </p:nvSpPr>
        <p:spPr>
          <a:xfrm>
            <a:off x="730249" y="2359025"/>
            <a:ext cx="11947526" cy="107442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500" b="1" kern="0" dirty="0">
                <a:solidFill>
                  <a:schemeClr val="bg1"/>
                </a:solidFill>
              </a:rPr>
              <a:t>Sidewalks are a limited feature along Route 1 especially on the southside section.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500" b="1" kern="0" dirty="0">
                <a:solidFill>
                  <a:schemeClr val="bg1"/>
                </a:solidFill>
              </a:rPr>
              <a:t>Land use patterns reflect on the sidewalk patterns except in the north section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500" b="1" kern="0" dirty="0">
                <a:solidFill>
                  <a:schemeClr val="bg1"/>
                </a:solidFill>
              </a:rPr>
              <a:t>There are major gaps around bus stops with high ridership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500" b="1" kern="0" dirty="0">
                <a:solidFill>
                  <a:schemeClr val="bg1"/>
                </a:solidFill>
              </a:rPr>
              <a:t>Potential areas for near-term retrofits</a:t>
            </a:r>
          </a:p>
          <a:p>
            <a:pPr marL="893679" lvl="1"/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B399A-C1E1-4F36-8F84-419DD16BD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t="6042" r="2675"/>
          <a:stretch/>
        </p:blipFill>
        <p:spPr>
          <a:xfrm>
            <a:off x="13399558" y="0"/>
            <a:ext cx="10460567" cy="134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3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EDB52E-194E-4C6F-8E88-8AFAE4839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5346" r="2693"/>
          <a:stretch/>
        </p:blipFill>
        <p:spPr>
          <a:xfrm>
            <a:off x="13256887" y="-104327"/>
            <a:ext cx="10545326" cy="13613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38BFFA-10A6-4F5B-A863-3A098524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530226"/>
            <a:ext cx="12862395" cy="16764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SAFETY</a:t>
            </a:r>
            <a:endParaRPr lang="en-US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D08B6-705B-48BD-BED8-42DCEE660B09}"/>
              </a:ext>
            </a:extLst>
          </p:cNvPr>
          <p:cNvSpPr txBox="1">
            <a:spLocks/>
          </p:cNvSpPr>
          <p:nvPr/>
        </p:nvSpPr>
        <p:spPr>
          <a:xfrm>
            <a:off x="730249" y="2359025"/>
            <a:ext cx="11947526" cy="107442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b="1" kern="0" dirty="0">
                <a:solidFill>
                  <a:schemeClr val="bg1"/>
                </a:solidFill>
              </a:rPr>
              <a:t>Locational discrepancy between all crashes: vehicular, pedestrian and bike crashes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7200" b="1" kern="0" dirty="0">
              <a:solidFill>
                <a:schemeClr val="bg1"/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b="1" kern="0" dirty="0">
                <a:solidFill>
                  <a:schemeClr val="bg1"/>
                </a:solidFill>
              </a:rPr>
              <a:t>High bike and pedestrian crashes are in areas with a denser residential character and lower posted speeds</a:t>
            </a:r>
          </a:p>
          <a:p>
            <a:pPr marL="893679" lvl="1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692BB3-A801-4ED1-A111-B939D13BB8E3}"/>
              </a:ext>
            </a:extLst>
          </p:cNvPr>
          <p:cNvSpPr txBox="1"/>
          <p:nvPr/>
        </p:nvSpPr>
        <p:spPr>
          <a:xfrm>
            <a:off x="15039975" y="10817225"/>
            <a:ext cx="9090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Area with actual speed higher than posted speed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339F0DEA-9870-473C-991B-0B45010A9F7F}"/>
              </a:ext>
            </a:extLst>
          </p:cNvPr>
          <p:cNvSpPr/>
          <p:nvPr/>
        </p:nvSpPr>
        <p:spPr>
          <a:xfrm>
            <a:off x="14279214" y="10741025"/>
            <a:ext cx="760761" cy="76076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18" dirty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0884502C-FB73-4593-B712-5A62973633CD}"/>
              </a:ext>
            </a:extLst>
          </p:cNvPr>
          <p:cNvSpPr/>
          <p:nvPr/>
        </p:nvSpPr>
        <p:spPr>
          <a:xfrm>
            <a:off x="21440775" y="2587625"/>
            <a:ext cx="760761" cy="76076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18" dirty="0"/>
          </a:p>
        </p:txBody>
      </p:sp>
    </p:spTree>
    <p:extLst>
      <p:ext uri="{BB962C8B-B14F-4D97-AF65-F5344CB8AC3E}">
        <p14:creationId xmlns:p14="http://schemas.microsoft.com/office/powerpoint/2010/main" val="155496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EB6D3-B7E4-4479-93F4-D319EC850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530226"/>
            <a:ext cx="12862395" cy="1676400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TRAFFIC VOLUMES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E2FE2-1F18-41AF-B20A-0FA4977B5ECF}"/>
              </a:ext>
            </a:extLst>
          </p:cNvPr>
          <p:cNvSpPr txBox="1">
            <a:spLocks/>
          </p:cNvSpPr>
          <p:nvPr/>
        </p:nvSpPr>
        <p:spPr>
          <a:xfrm>
            <a:off x="730249" y="2359025"/>
            <a:ext cx="11947526" cy="10744200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b="1" kern="0" dirty="0">
                <a:solidFill>
                  <a:schemeClr val="bg1"/>
                </a:solidFill>
              </a:rPr>
              <a:t>Traffic volumes vary along Route 1 and tend be close to major routes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7200" b="1" kern="0" dirty="0">
              <a:solidFill>
                <a:schemeClr val="bg1"/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b="1" kern="0" dirty="0">
                <a:solidFill>
                  <a:schemeClr val="bg1"/>
                </a:solidFill>
              </a:rPr>
              <a:t>Number of lanes almost consistent along the whole route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7200" b="1" kern="0" dirty="0">
              <a:solidFill>
                <a:schemeClr val="bg1"/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b="1" kern="0" dirty="0">
                <a:solidFill>
                  <a:schemeClr val="bg1"/>
                </a:solidFill>
              </a:rPr>
              <a:t>Is there a potential for road diets in certain focus areas?</a:t>
            </a:r>
          </a:p>
          <a:p>
            <a:pPr marL="893679" lvl="1"/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6AB31-FA9E-4B14-A792-FFC2760E4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6855" r="2129"/>
          <a:stretch/>
        </p:blipFill>
        <p:spPr>
          <a:xfrm>
            <a:off x="13439775" y="-3176"/>
            <a:ext cx="10458594" cy="1340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04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6575" y="11122025"/>
            <a:ext cx="15477485" cy="1336076"/>
          </a:xfrm>
          <a:prstGeom prst="rect">
            <a:avLst/>
          </a:prstGeom>
        </p:spPr>
        <p:txBody>
          <a:bodyPr vert="horz" wrap="square" lIns="0" tIns="15055" rIns="0" bIns="0" rtlCol="0">
            <a:spAutoFit/>
          </a:bodyPr>
          <a:lstStyle/>
          <a:p>
            <a:pPr marL="8710580" marR="0" lvl="0" indent="0" algn="l" defTabSz="914400" rtl="0" eaLnBrk="1" fontAlgn="auto" latinLnBrk="0" hangingPunct="1">
              <a:lnSpc>
                <a:spcPts val="3887"/>
              </a:lnSpc>
              <a:spcBef>
                <a:spcPts val="1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15" b="1" i="0" u="none" strike="noStrike" kern="1200" cap="none" spc="-255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Verdana"/>
              </a:rPr>
              <a:t>  </a:t>
            </a:r>
            <a:endParaRPr kumimoji="0" sz="3615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5055" marR="0" lvl="0" indent="0" algn="ctr" defTabSz="914400" rtl="0" eaLnBrk="1" fontAlgn="auto" latinLnBrk="0" hangingPunct="1">
              <a:lnSpc>
                <a:spcPts val="6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749" b="1" spc="-415" dirty="0">
                <a:latin typeface="Verdana"/>
                <a:cs typeface="Verdana"/>
              </a:rPr>
              <a:t>PRELIMINARY CONSIDERATIONS</a:t>
            </a:r>
            <a:endParaRPr kumimoji="0" sz="5749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88C8C716-02F7-4A2B-BAD2-0429FAF86D88}"/>
              </a:ext>
            </a:extLst>
          </p:cNvPr>
          <p:cNvSpPr/>
          <p:nvPr/>
        </p:nvSpPr>
        <p:spPr>
          <a:xfrm>
            <a:off x="293499" y="11426038"/>
            <a:ext cx="5297676" cy="13892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2605F1-A568-44A7-9E9B-D492CFB3C38E}"/>
              </a:ext>
            </a:extLst>
          </p:cNvPr>
          <p:cNvSpPr/>
          <p:nvPr/>
        </p:nvSpPr>
        <p:spPr>
          <a:xfrm>
            <a:off x="0" y="0"/>
            <a:ext cx="23831550" cy="10741025"/>
          </a:xfrm>
          <a:prstGeom prst="rect">
            <a:avLst/>
          </a:prstGeom>
          <a:solidFill>
            <a:srgbClr val="92D05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405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EBF50-6DEF-4F77-8481-E3909FA2C4A7}"/>
              </a:ext>
            </a:extLst>
          </p:cNvPr>
          <p:cNvSpPr txBox="1">
            <a:spLocks/>
          </p:cNvSpPr>
          <p:nvPr/>
        </p:nvSpPr>
        <p:spPr>
          <a:xfrm>
            <a:off x="561975" y="2964141"/>
            <a:ext cx="10515600" cy="10748683"/>
          </a:xfrm>
          <a:prstGeom prst="rect">
            <a:avLst/>
          </a:prstGeom>
        </p:spPr>
        <p:txBody>
          <a:bodyPr wrap="square" lIns="0" tIns="0" rIns="0" bIns="0">
            <a:normAutofit fontScale="47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8400" b="1" kern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US 1 Corridor Improvement Strategy (2008)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7200" b="1" kern="0" dirty="0">
              <a:solidFill>
                <a:schemeClr val="bg1"/>
              </a:solidFill>
            </a:endParaRPr>
          </a:p>
          <a:p>
            <a:r>
              <a:rPr lang="en-US" sz="7200" b="1" kern="0" dirty="0">
                <a:solidFill>
                  <a:schemeClr val="bg1"/>
                </a:solidFill>
              </a:rPr>
              <a:t>Transportation Physical + System Improvements</a:t>
            </a:r>
          </a:p>
          <a:p>
            <a:endParaRPr lang="en-US" sz="7200" b="1" kern="0" dirty="0">
              <a:solidFill>
                <a:schemeClr val="bg1"/>
              </a:solidFill>
            </a:endParaRPr>
          </a:p>
          <a:p>
            <a:r>
              <a:rPr lang="en-US" sz="7200" b="1" kern="0" dirty="0">
                <a:solidFill>
                  <a:schemeClr val="bg1"/>
                </a:solidFill>
              </a:rPr>
              <a:t>Local Transportation System: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7200" b="1" kern="0" dirty="0">
                <a:solidFill>
                  <a:schemeClr val="bg1"/>
                </a:solidFill>
              </a:rPr>
              <a:t>Build prescribed roadway and path connections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7200" b="1" kern="0" dirty="0">
                <a:solidFill>
                  <a:schemeClr val="bg1"/>
                </a:solidFill>
              </a:rPr>
              <a:t>Connect internal roadways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7200" b="1" kern="0" dirty="0">
                <a:solidFill>
                  <a:schemeClr val="bg1"/>
                </a:solidFill>
              </a:rPr>
              <a:t>Provide continuous bike and pedestrian routes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7200" b="1" kern="0" dirty="0">
                <a:solidFill>
                  <a:schemeClr val="bg1"/>
                </a:solidFill>
              </a:rPr>
              <a:t>Design for multimodal activity</a:t>
            </a:r>
          </a:p>
          <a:p>
            <a:endParaRPr lang="en-US" sz="7200" b="1" kern="0" dirty="0">
              <a:solidFill>
                <a:schemeClr val="bg1"/>
              </a:solidFill>
            </a:endParaRPr>
          </a:p>
          <a:p>
            <a:r>
              <a:rPr lang="en-US" sz="7200" b="1" kern="0" dirty="0">
                <a:solidFill>
                  <a:schemeClr val="bg1"/>
                </a:solidFill>
              </a:rPr>
              <a:t>Transportation System Improvements (US Route 1):</a:t>
            </a:r>
          </a:p>
          <a:p>
            <a:r>
              <a:rPr lang="en-US" sz="7200" b="1" kern="0" dirty="0">
                <a:solidFill>
                  <a:schemeClr val="bg1"/>
                </a:solidFill>
              </a:rPr>
              <a:t>Typical Sections: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7200" b="1" kern="0" dirty="0">
                <a:solidFill>
                  <a:schemeClr val="bg1"/>
                </a:solidFill>
              </a:rPr>
              <a:t>widening to six lanes through most of Howard County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7200" b="1" kern="0" dirty="0">
                <a:solidFill>
                  <a:schemeClr val="bg1"/>
                </a:solidFill>
              </a:rPr>
              <a:t>raised median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7200" b="1" kern="0" dirty="0">
                <a:solidFill>
                  <a:schemeClr val="bg1"/>
                </a:solidFill>
              </a:rPr>
              <a:t>continuous bike lanes, landscaping, sidewalks, &amp; parking design</a:t>
            </a:r>
          </a:p>
          <a:p>
            <a:r>
              <a:rPr lang="en-US" sz="7200" b="1" kern="0" dirty="0">
                <a:solidFill>
                  <a:schemeClr val="bg1"/>
                </a:solidFill>
              </a:rPr>
              <a:t>Property Access: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7200" b="1" kern="0" dirty="0">
                <a:solidFill>
                  <a:schemeClr val="bg1"/>
                </a:solidFill>
              </a:rPr>
              <a:t>reducing single-use driveways on US 1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7200" b="1" kern="0" dirty="0">
                <a:solidFill>
                  <a:schemeClr val="bg1"/>
                </a:solidFill>
              </a:rPr>
              <a:t>concentrate truck access to major, full-access intersections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7200" b="1" kern="0" dirty="0">
                <a:solidFill>
                  <a:schemeClr val="bg1"/>
                </a:solidFill>
              </a:rPr>
              <a:t>Regional Intersection Improvements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942528-0C62-4785-9FD2-C92C7BAB0A9B}"/>
              </a:ext>
            </a:extLst>
          </p:cNvPr>
          <p:cNvSpPr txBox="1">
            <a:spLocks/>
          </p:cNvSpPr>
          <p:nvPr/>
        </p:nvSpPr>
        <p:spPr>
          <a:xfrm>
            <a:off x="11944349" y="2968625"/>
            <a:ext cx="11477626" cy="10058400"/>
          </a:xfrm>
          <a:prstGeom prst="rect">
            <a:avLst/>
          </a:prstGeom>
        </p:spPr>
        <p:txBody>
          <a:bodyPr wrap="square" lIns="0" tIns="0" rIns="0" bIns="0">
            <a:normAutofit fontScale="550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6500" b="1" kern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Route 1 Manual (2009 update of the 2004 Manual) </a:t>
            </a:r>
          </a:p>
          <a:p>
            <a:endParaRPr lang="en-US" sz="6500" b="1" kern="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sz="6500" b="1" kern="0" dirty="0">
                <a:solidFill>
                  <a:schemeClr val="bg1"/>
                </a:solidFill>
              </a:rPr>
              <a:t>Corridor Zoning districts: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6500" b="1" kern="0" dirty="0">
                <a:solidFill>
                  <a:schemeClr val="bg1"/>
                </a:solidFill>
              </a:rPr>
              <a:t>Nonconforming uses and noncomplying design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6500" b="1" kern="0" dirty="0">
                <a:solidFill>
                  <a:schemeClr val="bg1"/>
                </a:solidFill>
              </a:rPr>
              <a:t>Corridor employment district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6500" b="1" kern="0" dirty="0">
                <a:solidFill>
                  <a:schemeClr val="bg1"/>
                </a:solidFill>
              </a:rPr>
              <a:t>Transit oriented development district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6500" b="1" kern="0" dirty="0">
                <a:solidFill>
                  <a:schemeClr val="bg1"/>
                </a:solidFill>
              </a:rPr>
              <a:t>Corridor activity center (CAC)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6500" b="1" kern="0" dirty="0">
                <a:solidFill>
                  <a:schemeClr val="bg1"/>
                </a:solidFill>
              </a:rPr>
              <a:t>Continuing light industrial district</a:t>
            </a:r>
          </a:p>
          <a:p>
            <a:endParaRPr lang="en-US" sz="6500" b="1" kern="0" dirty="0">
              <a:solidFill>
                <a:schemeClr val="bg1"/>
              </a:solidFill>
            </a:endParaRPr>
          </a:p>
          <a:p>
            <a:r>
              <a:rPr lang="en-US" sz="6500" b="1" kern="0" dirty="0">
                <a:solidFill>
                  <a:schemeClr val="bg1"/>
                </a:solidFill>
              </a:rPr>
              <a:t>Streetscape, Site &amp; Building design guidelines: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6500" b="1" kern="0" dirty="0">
                <a:solidFill>
                  <a:schemeClr val="bg1"/>
                </a:solidFill>
              </a:rPr>
              <a:t>Street furniture and pedestrian amenities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6500" b="1" kern="0" dirty="0">
                <a:solidFill>
                  <a:schemeClr val="bg1"/>
                </a:solidFill>
              </a:rPr>
              <a:t>Road network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6500" b="1" kern="0" dirty="0">
                <a:solidFill>
                  <a:schemeClr val="bg1"/>
                </a:solidFill>
              </a:rPr>
              <a:t>Building location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6500" b="1" kern="0" dirty="0">
                <a:solidFill>
                  <a:schemeClr val="bg1"/>
                </a:solidFill>
              </a:rPr>
              <a:t>Parking areas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6500" b="1" kern="0" dirty="0">
                <a:solidFill>
                  <a:schemeClr val="bg1"/>
                </a:solidFill>
              </a:rPr>
              <a:t>Trash enclosures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6500" b="1" kern="0" dirty="0">
                <a:solidFill>
                  <a:schemeClr val="bg1"/>
                </a:solidFill>
              </a:rPr>
              <a:t>Building height</a:t>
            </a:r>
          </a:p>
          <a:p>
            <a:pPr marL="857250" indent="-390525">
              <a:buFont typeface="Arial" panose="020B0604020202020204" pitchFamily="34" charset="0"/>
              <a:buChar char="•"/>
            </a:pPr>
            <a:r>
              <a:rPr lang="en-US" sz="6500" b="1" kern="0" dirty="0">
                <a:solidFill>
                  <a:schemeClr val="bg1"/>
                </a:solidFill>
              </a:rPr>
              <a:t>Building mass and articulation</a:t>
            </a:r>
          </a:p>
          <a:p>
            <a:pPr marL="466725"/>
            <a:endParaRPr lang="en-US" sz="6500" b="1" kern="0" dirty="0">
              <a:solidFill>
                <a:schemeClr val="bg1"/>
              </a:solidFill>
            </a:endParaRPr>
          </a:p>
          <a:p>
            <a:pPr lvl="0"/>
            <a:r>
              <a:rPr lang="en-US" sz="6500" b="1" kern="0" dirty="0">
                <a:solidFill>
                  <a:prstClr val="white"/>
                </a:solidFill>
              </a:rPr>
              <a:t>* Transportation System Improvements (US Route 1):</a:t>
            </a:r>
          </a:p>
          <a:p>
            <a:pPr lvl="0"/>
            <a:r>
              <a:rPr lang="en-US" sz="6500" b="1" kern="0" dirty="0">
                <a:solidFill>
                  <a:prstClr val="white"/>
                </a:solidFill>
              </a:rPr>
              <a:t>   Typical sections from 2008 SHA Strategy incorporated into  </a:t>
            </a:r>
          </a:p>
          <a:p>
            <a:pPr lvl="0"/>
            <a:r>
              <a:rPr lang="en-US" sz="6500" b="1" kern="0" dirty="0">
                <a:solidFill>
                  <a:prstClr val="white"/>
                </a:solidFill>
              </a:rPr>
              <a:t>   Manual</a:t>
            </a:r>
            <a:endParaRPr lang="en-US" sz="6500" b="1" kern="0" dirty="0">
              <a:solidFill>
                <a:schemeClr val="bg1"/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4DD1DA-DD78-4296-B686-0A37DABB019A}"/>
              </a:ext>
            </a:extLst>
          </p:cNvPr>
          <p:cNvSpPr txBox="1">
            <a:spLocks/>
          </p:cNvSpPr>
          <p:nvPr/>
        </p:nvSpPr>
        <p:spPr>
          <a:xfrm>
            <a:off x="638175" y="1574332"/>
            <a:ext cx="22212860" cy="926540"/>
          </a:xfrm>
          <a:prstGeom prst="rect">
            <a:avLst/>
          </a:prstGeom>
        </p:spPr>
        <p:txBody>
          <a:bodyPr wrap="square" lIns="0" tIns="0" rIns="0" bIns="0">
            <a:normAutofit fontScale="92500"/>
          </a:bodyPr>
          <a:lstStyle>
            <a:lvl1pPr>
              <a:defRPr sz="3734" b="1" i="0">
                <a:solidFill>
                  <a:srgbClr val="231F2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kern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Previous Strategy Initiatives Focused on Transportation and Regulatory Initiatives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DFE248-6764-4BBB-AF80-C703E734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5" y="365685"/>
            <a:ext cx="20802600" cy="1676400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IS THIS TIME GOING TO BE DIFFERENT?</a:t>
            </a:r>
          </a:p>
        </p:txBody>
      </p:sp>
    </p:spTree>
    <p:extLst>
      <p:ext uri="{BB962C8B-B14F-4D97-AF65-F5344CB8AC3E}">
        <p14:creationId xmlns:p14="http://schemas.microsoft.com/office/powerpoint/2010/main" val="3941158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DDFE248-6764-4BBB-AF80-C703E734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15" y="365685"/>
            <a:ext cx="20802600" cy="1676400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1 IMPLEMENTATION THEMES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08F01B-29C7-4C2A-AF27-BE9BB4995226}"/>
              </a:ext>
            </a:extLst>
          </p:cNvPr>
          <p:cNvSpPr/>
          <p:nvPr/>
        </p:nvSpPr>
        <p:spPr>
          <a:xfrm>
            <a:off x="11872838" y="4696555"/>
            <a:ext cx="4953000" cy="4581525"/>
          </a:xfrm>
          <a:prstGeom prst="ellipse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6F534E-F53F-417F-9545-24D6382D0F24}"/>
              </a:ext>
            </a:extLst>
          </p:cNvPr>
          <p:cNvSpPr/>
          <p:nvPr/>
        </p:nvSpPr>
        <p:spPr>
          <a:xfrm>
            <a:off x="8854385" y="2359025"/>
            <a:ext cx="4953000" cy="4581525"/>
          </a:xfrm>
          <a:prstGeom prst="ellipse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0325C6-D2E2-439A-8A8D-54ABF361310B}"/>
              </a:ext>
            </a:extLst>
          </p:cNvPr>
          <p:cNvSpPr/>
          <p:nvPr/>
        </p:nvSpPr>
        <p:spPr>
          <a:xfrm>
            <a:off x="5714646" y="4696554"/>
            <a:ext cx="4953000" cy="4581525"/>
          </a:xfrm>
          <a:prstGeom prst="ellipse">
            <a:avLst/>
          </a:prstGeom>
          <a:solidFill>
            <a:schemeClr val="tx2"/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FA706E7-5B37-4426-AF0D-A02550CD498B}"/>
              </a:ext>
            </a:extLst>
          </p:cNvPr>
          <p:cNvSpPr/>
          <p:nvPr/>
        </p:nvSpPr>
        <p:spPr>
          <a:xfrm>
            <a:off x="8825810" y="7034084"/>
            <a:ext cx="4953000" cy="45815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D7CE1B4-3AB8-4D4F-B97A-845B7BA6CECA}"/>
              </a:ext>
            </a:extLst>
          </p:cNvPr>
          <p:cNvSpPr txBox="1">
            <a:spLocks/>
          </p:cNvSpPr>
          <p:nvPr/>
        </p:nvSpPr>
        <p:spPr>
          <a:xfrm>
            <a:off x="9539213" y="3287894"/>
            <a:ext cx="3581400" cy="19431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bg1"/>
                </a:solidFill>
              </a:rPr>
              <a:t>Organizational Leadership &amp; </a:t>
            </a:r>
          </a:p>
          <a:p>
            <a:pPr algn="ctr"/>
            <a:r>
              <a:rPr lang="en-US" sz="3600" b="1" kern="0" dirty="0">
                <a:solidFill>
                  <a:schemeClr val="bg1"/>
                </a:solidFill>
              </a:rPr>
              <a:t>Partnerships</a:t>
            </a:r>
          </a:p>
          <a:p>
            <a:endParaRPr lang="en-US" sz="7200" b="1" kern="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77877C-A3E7-44B0-943A-0F6DB0BFD02E}"/>
              </a:ext>
            </a:extLst>
          </p:cNvPr>
          <p:cNvSpPr txBox="1">
            <a:spLocks/>
          </p:cNvSpPr>
          <p:nvPr/>
        </p:nvSpPr>
        <p:spPr>
          <a:xfrm>
            <a:off x="13120613" y="6494579"/>
            <a:ext cx="3581400" cy="19431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bg1"/>
                </a:solidFill>
              </a:rPr>
              <a:t>Transportation &amp; Safety</a:t>
            </a:r>
          </a:p>
          <a:p>
            <a:endParaRPr lang="en-US" sz="7200" b="1" kern="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3E1AB12-2F07-426C-918B-FD4366112E80}"/>
              </a:ext>
            </a:extLst>
          </p:cNvPr>
          <p:cNvSpPr txBox="1">
            <a:spLocks/>
          </p:cNvSpPr>
          <p:nvPr/>
        </p:nvSpPr>
        <p:spPr>
          <a:xfrm>
            <a:off x="9477375" y="9383894"/>
            <a:ext cx="3581400" cy="19431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bg1"/>
                </a:solidFill>
              </a:rPr>
              <a:t>Character Area Redevelopment Strategies</a:t>
            </a:r>
            <a:endParaRPr lang="en-US" sz="7200" b="1" kern="0" dirty="0">
              <a:solidFill>
                <a:schemeClr val="bg1"/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DF5C868-3864-4BC1-A5B6-0139A55E9C36}"/>
              </a:ext>
            </a:extLst>
          </p:cNvPr>
          <p:cNvSpPr txBox="1">
            <a:spLocks/>
          </p:cNvSpPr>
          <p:nvPr/>
        </p:nvSpPr>
        <p:spPr>
          <a:xfrm>
            <a:off x="5824743" y="6297794"/>
            <a:ext cx="3581400" cy="19431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bg1"/>
                </a:solidFill>
              </a:rPr>
              <a:t>Placemaking </a:t>
            </a:r>
          </a:p>
          <a:p>
            <a:pPr algn="ctr"/>
            <a:r>
              <a:rPr lang="en-US" sz="3600" b="1" kern="0" dirty="0">
                <a:solidFill>
                  <a:schemeClr val="bg1"/>
                </a:solidFill>
              </a:rPr>
              <a:t>&amp; Public Realm</a:t>
            </a:r>
          </a:p>
          <a:p>
            <a:endParaRPr lang="en-US" sz="7200" b="1" kern="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C9BF235-8291-44A0-AD40-82979B5EB8B1}"/>
              </a:ext>
            </a:extLst>
          </p:cNvPr>
          <p:cNvSpPr/>
          <p:nvPr/>
        </p:nvSpPr>
        <p:spPr>
          <a:xfrm>
            <a:off x="9272233" y="5632480"/>
            <a:ext cx="3810000" cy="3429000"/>
          </a:xfrm>
          <a:prstGeom prst="ellipse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942528-0C62-4785-9FD2-C92C7BAB0A9B}"/>
              </a:ext>
            </a:extLst>
          </p:cNvPr>
          <p:cNvSpPr txBox="1">
            <a:spLocks/>
          </p:cNvSpPr>
          <p:nvPr/>
        </p:nvSpPr>
        <p:spPr>
          <a:xfrm>
            <a:off x="9401175" y="6526394"/>
            <a:ext cx="3581400" cy="19431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600" b="1" kern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Corridor</a:t>
            </a:r>
          </a:p>
          <a:p>
            <a:pPr algn="ctr"/>
            <a:r>
              <a:rPr lang="en-US" sz="4600" b="1" kern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Revitalization</a:t>
            </a:r>
          </a:p>
          <a:p>
            <a:endParaRPr lang="en-US" sz="7200" b="1" kern="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1F3F542-5DBC-4174-A489-C372A0A8675B}"/>
              </a:ext>
            </a:extLst>
          </p:cNvPr>
          <p:cNvSpPr/>
          <p:nvPr/>
        </p:nvSpPr>
        <p:spPr>
          <a:xfrm>
            <a:off x="5714646" y="2221670"/>
            <a:ext cx="11111192" cy="9472092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0F69986-E205-40DB-97AE-99D73DCFB24D}"/>
              </a:ext>
            </a:extLst>
          </p:cNvPr>
          <p:cNvSpPr txBox="1">
            <a:spLocks/>
          </p:cNvSpPr>
          <p:nvPr/>
        </p:nvSpPr>
        <p:spPr>
          <a:xfrm rot="2588415">
            <a:off x="13399259" y="3119687"/>
            <a:ext cx="3581400" cy="19431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Funding</a:t>
            </a:r>
          </a:p>
          <a:p>
            <a:endParaRPr lang="en-US" sz="7200" b="1" kern="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3FB08BD-844B-4C39-BAA7-5EF6112DCAB8}"/>
              </a:ext>
            </a:extLst>
          </p:cNvPr>
          <p:cNvSpPr txBox="1">
            <a:spLocks/>
          </p:cNvSpPr>
          <p:nvPr/>
        </p:nvSpPr>
        <p:spPr>
          <a:xfrm rot="2588415">
            <a:off x="4686647" y="9845858"/>
            <a:ext cx="3581400" cy="19431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Funding</a:t>
            </a:r>
          </a:p>
          <a:p>
            <a:endParaRPr lang="en-US" sz="7200" b="1" kern="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2EA71AC-D31D-4010-B5BA-986F1DC41C82}"/>
              </a:ext>
            </a:extLst>
          </p:cNvPr>
          <p:cNvSpPr txBox="1">
            <a:spLocks/>
          </p:cNvSpPr>
          <p:nvPr/>
        </p:nvSpPr>
        <p:spPr>
          <a:xfrm rot="19520569">
            <a:off x="6222545" y="2595351"/>
            <a:ext cx="3581400" cy="19431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Funding</a:t>
            </a:r>
          </a:p>
          <a:p>
            <a:endParaRPr lang="en-US" sz="7200" b="1" kern="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EF4E25F-86FA-4AF1-9817-05E8F7EB4A3F}"/>
              </a:ext>
            </a:extLst>
          </p:cNvPr>
          <p:cNvSpPr txBox="1">
            <a:spLocks/>
          </p:cNvSpPr>
          <p:nvPr/>
        </p:nvSpPr>
        <p:spPr>
          <a:xfrm rot="19082455">
            <a:off x="14189082" y="10012125"/>
            <a:ext cx="3581400" cy="19431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Funding</a:t>
            </a:r>
          </a:p>
          <a:p>
            <a:endParaRPr lang="en-US" sz="7200" b="1" kern="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87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250" y="8936566"/>
            <a:ext cx="13796784" cy="383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8BC8FA-2356-4A52-AC3E-D2A0076FE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7009" b="5814"/>
          <a:stretch/>
        </p:blipFill>
        <p:spPr>
          <a:xfrm>
            <a:off x="640252" y="628868"/>
            <a:ext cx="13796782" cy="80284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27895" y="628866"/>
            <a:ext cx="8474769" cy="1214711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EBF50-6DEF-4F77-8481-E3909FA2C4A7}"/>
              </a:ext>
            </a:extLst>
          </p:cNvPr>
          <p:cNvSpPr txBox="1">
            <a:spLocks/>
          </p:cNvSpPr>
          <p:nvPr/>
        </p:nvSpPr>
        <p:spPr>
          <a:xfrm>
            <a:off x="15201126" y="805280"/>
            <a:ext cx="7982488" cy="11794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	 To manage growth and redevelopment along the Route 1 Corridor in a way that:</a:t>
            </a:r>
          </a:p>
          <a:p>
            <a:pPr marL="914400" marR="0" lvl="0" indent="-4476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 local residents with a higher level of shopping and services,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0" marR="0" lvl="0" indent="-4476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Promotes development that’s fiscally responsible,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0" marR="0" lvl="0" indent="-4476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Grows the County’s tax base and employment base,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0" marR="0" lvl="0" indent="-4476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Improves the condition and visual appeal of Route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0" marR="0" lvl="0" indent="-4619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Action:  Create a “Envision Route 1 Partnership” to facilitate desired redevelopment</a:t>
            </a:r>
          </a:p>
          <a:p>
            <a:pPr marL="914400" marR="0" lvl="0" indent="-4619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Action:  Appoint a series of Business/Citizen Advisory Committees to address key redevelopment issues:</a:t>
            </a:r>
          </a:p>
          <a:p>
            <a:pPr marL="1828800" marR="0" lvl="0" indent="-4429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Housing and Affordability</a:t>
            </a:r>
          </a:p>
          <a:p>
            <a:pPr marL="1828800" marR="0" lvl="0" indent="-4429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Transportation Improvements &amp; Safety</a:t>
            </a:r>
          </a:p>
          <a:p>
            <a:pPr marL="1828800" marR="0" lvl="0" indent="-4429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 Estate Redevelopment </a:t>
            </a:r>
          </a:p>
          <a:p>
            <a:pPr marL="1828800" marR="0" lvl="0" indent="-4429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Facilities and Amenities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9CB5AA-E181-497A-B549-F621649DE5AE}"/>
              </a:ext>
            </a:extLst>
          </p:cNvPr>
          <p:cNvSpPr/>
          <p:nvPr/>
        </p:nvSpPr>
        <p:spPr>
          <a:xfrm>
            <a:off x="658487" y="8915103"/>
            <a:ext cx="13796782" cy="38394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DFE248-6764-4BBB-AF80-C703E734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088" y="9246467"/>
            <a:ext cx="12889579" cy="31766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90000"/>
              </a:lnSpc>
              <a:spcBef>
                <a:spcPct val="0"/>
              </a:spcBef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cs typeface="+mj-cs"/>
              </a:rPr>
              <a:t>CONSIDERATIONS FOR ORGANIZATIONAL LEADERSHIP</a:t>
            </a:r>
            <a:br>
              <a:rPr lang="en-US" sz="4400" b="1" kern="1200" dirty="0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4400" b="1" kern="1200" dirty="0">
                <a:solidFill>
                  <a:schemeClr val="tx1"/>
                </a:solidFill>
                <a:latin typeface="+mj-lt"/>
                <a:cs typeface="+mj-cs"/>
              </a:rPr>
              <a:t>“</a:t>
            </a:r>
            <a:r>
              <a:rPr lang="en-US" sz="4400" b="1" i="1" kern="1200" dirty="0">
                <a:solidFill>
                  <a:schemeClr val="tx1"/>
                </a:solidFill>
                <a:latin typeface="+mj-lt"/>
                <a:cs typeface="+mj-cs"/>
              </a:rPr>
              <a:t>MANAGING AND LEADING ROUTE 1 REVITALIZATION”</a:t>
            </a:r>
          </a:p>
        </p:txBody>
      </p:sp>
    </p:spTree>
    <p:extLst>
      <p:ext uri="{BB962C8B-B14F-4D97-AF65-F5344CB8AC3E}">
        <p14:creationId xmlns:p14="http://schemas.microsoft.com/office/powerpoint/2010/main" val="401266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58175" y="10817225"/>
            <a:ext cx="13267685" cy="2058005"/>
          </a:xfrm>
          <a:prstGeom prst="rect">
            <a:avLst/>
          </a:prstGeom>
        </p:spPr>
        <p:txBody>
          <a:bodyPr vert="horz" wrap="square" lIns="0" tIns="15055" rIns="0" bIns="0" rtlCol="0">
            <a:spAutoFit/>
          </a:bodyPr>
          <a:lstStyle/>
          <a:p>
            <a:pPr marL="8710580" marR="0" lvl="0" indent="0" algn="l" defTabSz="914400" rtl="0" eaLnBrk="1" fontAlgn="auto" latinLnBrk="0" hangingPunct="1">
              <a:lnSpc>
                <a:spcPts val="3887"/>
              </a:lnSpc>
              <a:spcBef>
                <a:spcPts val="1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15" b="1" i="0" u="none" strike="noStrike" kern="1200" cap="none" spc="-2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 </a:t>
            </a:r>
            <a:endParaRPr kumimoji="0" sz="361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5055" marR="0" lvl="0" indent="0" algn="ctr" defTabSz="914400" rtl="0" eaLnBrk="1" fontAlgn="auto" latinLnBrk="0" hangingPunct="1">
              <a:lnSpc>
                <a:spcPts val="6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749" b="1" spc="-415" dirty="0">
                <a:latin typeface="Verdana"/>
                <a:cs typeface="Verdana"/>
              </a:rPr>
              <a:t>PUBLIC WORKSHOP RECAP</a:t>
            </a:r>
          </a:p>
          <a:p>
            <a:pPr marL="15055" marR="0" lvl="0" indent="0" algn="ctr" defTabSz="914400" rtl="0" eaLnBrk="1" fontAlgn="auto" latinLnBrk="0" hangingPunct="1">
              <a:lnSpc>
                <a:spcPts val="6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spc="-415" dirty="0">
                <a:latin typeface="Verdana"/>
                <a:cs typeface="Verdana"/>
              </a:rPr>
              <a:t>“WHAT WE HEARD YOU SAY”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88C8C716-02F7-4A2B-BAD2-0429FAF86D88}"/>
              </a:ext>
            </a:extLst>
          </p:cNvPr>
          <p:cNvSpPr/>
          <p:nvPr/>
        </p:nvSpPr>
        <p:spPr>
          <a:xfrm>
            <a:off x="293499" y="11426038"/>
            <a:ext cx="5297676" cy="13892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2605F1-A568-44A7-9E9B-D492CFB3C38E}"/>
              </a:ext>
            </a:extLst>
          </p:cNvPr>
          <p:cNvSpPr/>
          <p:nvPr/>
        </p:nvSpPr>
        <p:spPr>
          <a:xfrm>
            <a:off x="0" y="76200"/>
            <a:ext cx="23831550" cy="10741025"/>
          </a:xfrm>
          <a:prstGeom prst="rect">
            <a:avLst/>
          </a:prstGeom>
          <a:solidFill>
            <a:srgbClr val="92D05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002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250" y="8936566"/>
            <a:ext cx="13796784" cy="383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F7DC71-1231-4C62-9B73-A15E6510F067}"/>
              </a:ext>
            </a:extLst>
          </p:cNvPr>
          <p:cNvSpPr/>
          <p:nvPr/>
        </p:nvSpPr>
        <p:spPr>
          <a:xfrm>
            <a:off x="658487" y="8915103"/>
            <a:ext cx="13796782" cy="38394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27895" y="628866"/>
            <a:ext cx="8474769" cy="1214711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45B91E-0A84-4B79-A470-A0C3A4A40449}"/>
              </a:ext>
            </a:extLst>
          </p:cNvPr>
          <p:cNvSpPr txBox="1">
            <a:spLocks/>
          </p:cNvSpPr>
          <p:nvPr/>
        </p:nvSpPr>
        <p:spPr>
          <a:xfrm>
            <a:off x="15116174" y="628866"/>
            <a:ext cx="7690619" cy="11865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 To identify suitable areas to accommodate the relocation of some Route 1 businesses to areas off Route 1</a:t>
            </a:r>
          </a:p>
          <a:p>
            <a:pPr marL="914400" marR="0" lvl="0" indent="-40798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Action: To work with property owners and real estate professionals to enhanced land conditions along Route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 To work with real estate community to assemble key land parcels for future redevelopment and public parks/amenities</a:t>
            </a:r>
          </a:p>
          <a:p>
            <a:pPr marL="914400" marR="0" lvl="0" indent="-4476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Action: Explore tools such as a Route 1 Land Bank to assemble, hold and redevelop land in conjunction with other stakeholders along the corridor</a:t>
            </a:r>
          </a:p>
          <a:p>
            <a:pPr marL="914400" marR="0" lvl="0" indent="-4476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Action: Coordinate with property owners, nonprofits and developers to identify key properties to future redevelopment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C7031C-5FE2-408A-A559-2D7FE166A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6919" b="5494"/>
          <a:stretch/>
        </p:blipFill>
        <p:spPr>
          <a:xfrm>
            <a:off x="640252" y="495518"/>
            <a:ext cx="13796782" cy="802843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DDFE248-6764-4BBB-AF80-C703E734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756" y="9317860"/>
            <a:ext cx="12889579" cy="31766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90000"/>
              </a:lnSpc>
              <a:spcBef>
                <a:spcPct val="0"/>
              </a:spcBef>
            </a:pPr>
            <a:r>
              <a:rPr lang="en-US" sz="4400" kern="1200" dirty="0">
                <a:solidFill>
                  <a:schemeClr val="tx1"/>
                </a:solidFill>
                <a:latin typeface="+mj-lt"/>
                <a:cs typeface="+mj-cs"/>
              </a:rPr>
              <a:t>CONSIDERATIONS FOR 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cs typeface="+mj-cs"/>
              </a:rPr>
              <a:t>PARTNERSHIPS</a:t>
            </a:r>
            <a:endParaRPr lang="en-US" sz="4400" b="1" i="1" kern="1200" dirty="0">
              <a:solidFill>
                <a:schemeClr val="tx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0847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250" y="8936566"/>
            <a:ext cx="13796784" cy="383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27895" y="628866"/>
            <a:ext cx="8474769" cy="1214711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6BC28-0647-43C2-97DD-046552458F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9782"/>
          <a:stretch/>
        </p:blipFill>
        <p:spPr>
          <a:xfrm>
            <a:off x="640252" y="628868"/>
            <a:ext cx="13796782" cy="80284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8EA1E7-57C7-4E0E-B81B-135BAE83064F}"/>
              </a:ext>
            </a:extLst>
          </p:cNvPr>
          <p:cNvSpPr/>
          <p:nvPr/>
        </p:nvSpPr>
        <p:spPr>
          <a:xfrm>
            <a:off x="640252" y="8912225"/>
            <a:ext cx="13796782" cy="38394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1785F4-2011-4D4F-A16B-E34170DE51D7}"/>
              </a:ext>
            </a:extLst>
          </p:cNvPr>
          <p:cNvSpPr txBox="1">
            <a:spLocks/>
          </p:cNvSpPr>
          <p:nvPr/>
        </p:nvSpPr>
        <p:spPr>
          <a:xfrm>
            <a:off x="15039975" y="835025"/>
            <a:ext cx="7766819" cy="11659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To initiate redevelopment in strategic opportunity areas where catalyst redevelopment is possible</a:t>
            </a:r>
          </a:p>
          <a:p>
            <a:pPr marL="8572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Action:  Create partnerships with real estate development companies interested in Route 1 redevelopment</a:t>
            </a:r>
          </a:p>
          <a:p>
            <a:pPr marL="8572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Action:  Develop funding and regulatory incentives to encourage redevelopment</a:t>
            </a:r>
          </a:p>
          <a:p>
            <a:pPr marL="8572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Action:  Plan transportation and infrastructure improvements to support redevelopment as needed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DFE248-6764-4BBB-AF80-C703E734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756" y="9317860"/>
            <a:ext cx="12889579" cy="31766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90000"/>
              </a:lnSpc>
              <a:spcBef>
                <a:spcPct val="0"/>
              </a:spcBef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cs typeface="+mj-cs"/>
              </a:rPr>
              <a:t>CHARACTER AREA REDEVELOPMENT STRATEGIES</a:t>
            </a:r>
            <a:endParaRPr lang="en-US" sz="4400" b="1" i="1" kern="1200" dirty="0">
              <a:solidFill>
                <a:schemeClr val="tx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7460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250" y="8936566"/>
            <a:ext cx="13796784" cy="383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DFE248-6764-4BBB-AF80-C703E734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756" y="9317860"/>
            <a:ext cx="12889579" cy="31766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90000"/>
              </a:lnSpc>
              <a:spcBef>
                <a:spcPct val="0"/>
              </a:spcBef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cs typeface="+mj-cs"/>
              </a:rPr>
              <a:t>CONSIDERATIONS FOR CREATIVE FUNDING SOLUTIONS</a:t>
            </a:r>
            <a:endParaRPr lang="en-US" sz="4400" b="1" i="1" kern="120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27895" y="628866"/>
            <a:ext cx="8474769" cy="1214711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Related image">
            <a:extLst>
              <a:ext uri="{FF2B5EF4-FFF2-40B4-BE49-F238E27FC236}">
                <a16:creationId xmlns:a16="http://schemas.microsoft.com/office/drawing/2014/main" id="{4999C77B-C50E-4017-9A69-2B12C1A83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9306"/>
          <a:stretch/>
        </p:blipFill>
        <p:spPr bwMode="auto">
          <a:xfrm>
            <a:off x="640252" y="628868"/>
            <a:ext cx="13796782" cy="802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485E545-E0C8-46E7-A747-371475AFBE12}"/>
              </a:ext>
            </a:extLst>
          </p:cNvPr>
          <p:cNvSpPr txBox="1">
            <a:spLocks/>
          </p:cNvSpPr>
          <p:nvPr/>
        </p:nvSpPr>
        <p:spPr>
          <a:xfrm>
            <a:off x="14727896" y="1"/>
            <a:ext cx="8078898" cy="12265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marL="62865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	Develop financing for use at designated Character Areas to facilitate the public infrastructure in these areas</a:t>
            </a:r>
          </a:p>
          <a:p>
            <a:pPr marL="1381125" marR="0" lvl="0" indent="-4619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Action:	Explore TIF Districts based on known redevelopment plans for areas that are ready for redevelopment</a:t>
            </a:r>
          </a:p>
          <a:p>
            <a:pPr marL="8572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2865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	Create new funding mechanisms to support publicly-funded capital improvements along the corridor</a:t>
            </a:r>
          </a:p>
          <a:p>
            <a:pPr marL="13716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Action:	Explore mechanisms such as local option sales tax for economic development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241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250" y="8936566"/>
            <a:ext cx="13796784" cy="383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27895" y="628866"/>
            <a:ext cx="8474769" cy="1214711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9B953C-E454-4994-AAE4-DEC41687823B}"/>
              </a:ext>
            </a:extLst>
          </p:cNvPr>
          <p:cNvGrpSpPr/>
          <p:nvPr/>
        </p:nvGrpSpPr>
        <p:grpSpPr>
          <a:xfrm>
            <a:off x="649775" y="644742"/>
            <a:ext cx="13796784" cy="7886484"/>
            <a:chOff x="1763551" y="1965581"/>
            <a:chExt cx="14432581" cy="92291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275F60-709C-4F5B-8D5B-5CF74DBD0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551" y="1965581"/>
              <a:ext cx="6789899" cy="509242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1CE8CC-4724-49B7-9934-D898B4B46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659" b="18767"/>
            <a:stretch/>
          </p:blipFill>
          <p:spPr>
            <a:xfrm>
              <a:off x="10401563" y="7054828"/>
              <a:ext cx="5794569" cy="4136735"/>
            </a:xfrm>
            <a:prstGeom prst="rect">
              <a:avLst/>
            </a:prstGeom>
          </p:spPr>
        </p:pic>
        <p:pic>
          <p:nvPicPr>
            <p:cNvPr id="14" name="Picture 2" descr="http://www.pedbikeimages.org/mediumimages/crossings.8thne.2.bellevue(45).jpg">
              <a:extLst>
                <a:ext uri="{FF2B5EF4-FFF2-40B4-BE49-F238E27FC236}">
                  <a16:creationId xmlns:a16="http://schemas.microsoft.com/office/drawing/2014/main" id="{17CB5157-E157-4A8B-A928-29DA92C50D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2975" y="1965581"/>
              <a:ext cx="7633157" cy="5092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E646E48-5A2A-4346-A06E-6E08D8003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724" y="7054828"/>
              <a:ext cx="4437932" cy="41367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4F4CB1-0FAC-4A76-AFD2-510C2B8FB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126" y="7058003"/>
              <a:ext cx="4303023" cy="4136735"/>
            </a:xfrm>
            <a:prstGeom prst="rect">
              <a:avLst/>
            </a:prstGeom>
          </p:spPr>
        </p:pic>
      </p:grp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C5186AE-99C8-4839-931F-60E9737FE435}"/>
              </a:ext>
            </a:extLst>
          </p:cNvPr>
          <p:cNvSpPr txBox="1">
            <a:spLocks/>
          </p:cNvSpPr>
          <p:nvPr/>
        </p:nvSpPr>
        <p:spPr>
          <a:xfrm>
            <a:off x="14963774" y="1444625"/>
            <a:ext cx="8122709" cy="1096727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25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Fill sidewalk gaps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25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 immediate connectivity improvements by enhancing paved shoulder via lane diets and road diets, physical buffer, etc. 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25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 enhanced bus shelter amenities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25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 pedestrian crossing improvements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25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Improve wayfinding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25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 safety and speed management improvements</a:t>
            </a:r>
          </a:p>
          <a:p>
            <a:pPr marL="1579443" marR="0" lvl="2" indent="-685800" algn="l" defTabSz="914400" rtl="0" eaLnBrk="1" fontAlgn="auto" latinLnBrk="0" hangingPunct="1">
              <a:lnSpc>
                <a:spcPct val="100000"/>
              </a:lnSpc>
              <a:spcBef>
                <a:spcPts val="1955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7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Slow turn turning vehicles</a:t>
            </a:r>
          </a:p>
          <a:p>
            <a:pPr marL="1579443" marR="0" lvl="2" indent="-685800" algn="l" defTabSz="914400" rtl="0" eaLnBrk="1" fontAlgn="auto" latinLnBrk="0" hangingPunct="1">
              <a:lnSpc>
                <a:spcPct val="100000"/>
              </a:lnSpc>
              <a:spcBef>
                <a:spcPts val="1955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7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Turn on Red</a:t>
            </a:r>
          </a:p>
          <a:p>
            <a:pPr marL="54196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>
                  <a:lumMod val="10000"/>
                </a:srgbClr>
              </a:buClr>
              <a:buSzTx/>
              <a:buFontTx/>
              <a:buNone/>
              <a:tabLst/>
              <a:defRPr/>
            </a:pPr>
            <a:endParaRPr kumimoji="0" lang="en-US" sz="3518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19A8FF-9D1C-42C7-A9FD-4E8F7311EA15}"/>
              </a:ext>
            </a:extLst>
          </p:cNvPr>
          <p:cNvSpPr/>
          <p:nvPr/>
        </p:nvSpPr>
        <p:spPr>
          <a:xfrm>
            <a:off x="640252" y="8912225"/>
            <a:ext cx="13796782" cy="383941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DFE248-6764-4BBB-AF80-C703E734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756" y="9317860"/>
            <a:ext cx="12889579" cy="31766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90000"/>
              </a:lnSpc>
              <a:spcBef>
                <a:spcPct val="0"/>
              </a:spcBef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cs typeface="+mj-cs"/>
              </a:rPr>
              <a:t>TRANSPORTATION &amp; SAFETY</a:t>
            </a:r>
            <a:br>
              <a:rPr lang="en-US" sz="4400" b="1" kern="12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cs typeface="+mj-cs"/>
              </a:rPr>
              <a:t>(NEAR-TERM STRATEGY)</a:t>
            </a:r>
            <a:endParaRPr lang="en-US" sz="4400" b="1" kern="1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00757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250" y="8936566"/>
            <a:ext cx="13796784" cy="383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367206-C595-43A2-A758-DC41A5223A10}"/>
              </a:ext>
            </a:extLst>
          </p:cNvPr>
          <p:cNvSpPr/>
          <p:nvPr/>
        </p:nvSpPr>
        <p:spPr>
          <a:xfrm>
            <a:off x="633593" y="8988425"/>
            <a:ext cx="13796782" cy="383941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DFE248-6764-4BBB-AF80-C703E734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756" y="9317860"/>
            <a:ext cx="12889579" cy="31766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90000"/>
              </a:lnSpc>
              <a:spcBef>
                <a:spcPct val="0"/>
              </a:spcBef>
            </a:pPr>
            <a:r>
              <a:rPr lang="en-US" sz="4400" kern="1200" dirty="0">
                <a:solidFill>
                  <a:srgbClr val="FFFFFF"/>
                </a:solidFill>
                <a:latin typeface="+mj-lt"/>
                <a:cs typeface="+mj-cs"/>
              </a:rPr>
              <a:t>TRANSPORTATION &amp; SAFETY</a:t>
            </a:r>
            <a:br>
              <a:rPr lang="en-US" sz="4400" kern="12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cs typeface="+mj-cs"/>
              </a:rPr>
              <a:t>(MID-TERM STRATEGY)</a:t>
            </a:r>
            <a:endParaRPr lang="en-US" sz="4400" b="1" kern="1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27895" y="628866"/>
            <a:ext cx="8474769" cy="1214711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9B953C-E454-4994-AAE4-DEC41687823B}"/>
              </a:ext>
            </a:extLst>
          </p:cNvPr>
          <p:cNvGrpSpPr/>
          <p:nvPr/>
        </p:nvGrpSpPr>
        <p:grpSpPr>
          <a:xfrm>
            <a:off x="649775" y="644742"/>
            <a:ext cx="13796784" cy="7886484"/>
            <a:chOff x="1763551" y="1965581"/>
            <a:chExt cx="14432581" cy="92291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275F60-709C-4F5B-8D5B-5CF74DBD0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551" y="1965581"/>
              <a:ext cx="6789899" cy="509242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1CE8CC-4724-49B7-9934-D898B4B46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659" b="18767"/>
            <a:stretch/>
          </p:blipFill>
          <p:spPr>
            <a:xfrm>
              <a:off x="10401563" y="7054828"/>
              <a:ext cx="5794569" cy="4136735"/>
            </a:xfrm>
            <a:prstGeom prst="rect">
              <a:avLst/>
            </a:prstGeom>
          </p:spPr>
        </p:pic>
        <p:pic>
          <p:nvPicPr>
            <p:cNvPr id="14" name="Picture 2" descr="http://www.pedbikeimages.org/mediumimages/crossings.8thne.2.bellevue(45).jpg">
              <a:extLst>
                <a:ext uri="{FF2B5EF4-FFF2-40B4-BE49-F238E27FC236}">
                  <a16:creationId xmlns:a16="http://schemas.microsoft.com/office/drawing/2014/main" id="{17CB5157-E157-4A8B-A928-29DA92C50D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2975" y="1965581"/>
              <a:ext cx="7633157" cy="5092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E646E48-5A2A-4346-A06E-6E08D8003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724" y="7054828"/>
              <a:ext cx="4437932" cy="41367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4F4CB1-0FAC-4A76-AFD2-510C2B8FB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126" y="7058003"/>
              <a:ext cx="4303023" cy="4136735"/>
            </a:xfrm>
            <a:prstGeom prst="rect">
              <a:avLst/>
            </a:prstGeom>
          </p:spPr>
        </p:pic>
      </p:grp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740C0D3-8205-4BC4-B814-7F460D22CAE0}"/>
              </a:ext>
            </a:extLst>
          </p:cNvPr>
          <p:cNvSpPr txBox="1">
            <a:spLocks/>
          </p:cNvSpPr>
          <p:nvPr/>
        </p:nvSpPr>
        <p:spPr>
          <a:xfrm>
            <a:off x="15344775" y="1362192"/>
            <a:ext cx="7178624" cy="1082663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41965">
              <a:defRPr>
                <a:latin typeface="+mn-lt"/>
                <a:ea typeface="+mn-ea"/>
                <a:cs typeface="+mn-cs"/>
              </a:defRPr>
            </a:lvl2pPr>
            <a:lvl3pPr marL="1083930">
              <a:defRPr>
                <a:latin typeface="+mn-lt"/>
                <a:ea typeface="+mn-ea"/>
                <a:cs typeface="+mn-cs"/>
              </a:defRPr>
            </a:lvl3pPr>
            <a:lvl4pPr marL="1625895">
              <a:defRPr>
                <a:latin typeface="+mn-lt"/>
                <a:ea typeface="+mn-ea"/>
                <a:cs typeface="+mn-cs"/>
              </a:defRPr>
            </a:lvl4pPr>
            <a:lvl5pPr marL="2167860">
              <a:defRPr>
                <a:latin typeface="+mn-lt"/>
                <a:ea typeface="+mn-ea"/>
                <a:cs typeface="+mn-cs"/>
              </a:defRPr>
            </a:lvl5pPr>
            <a:lvl6pPr marL="2709824">
              <a:defRPr>
                <a:latin typeface="+mn-lt"/>
                <a:ea typeface="+mn-ea"/>
                <a:cs typeface="+mn-cs"/>
              </a:defRPr>
            </a:lvl6pPr>
            <a:lvl7pPr marL="3251789">
              <a:defRPr>
                <a:latin typeface="+mn-lt"/>
                <a:ea typeface="+mn-ea"/>
                <a:cs typeface="+mn-cs"/>
              </a:defRPr>
            </a:lvl7pPr>
            <a:lvl8pPr marL="3793754">
              <a:defRPr>
                <a:latin typeface="+mn-lt"/>
                <a:ea typeface="+mn-ea"/>
                <a:cs typeface="+mn-cs"/>
              </a:defRPr>
            </a:lvl8pPr>
            <a:lvl9pPr marL="4335719">
              <a:defRPr>
                <a:latin typeface="+mn-lt"/>
                <a:ea typeface="+mn-ea"/>
                <a:cs typeface="+mn-cs"/>
              </a:defRPr>
            </a:lvl9pPr>
          </a:lstStyle>
          <a:p>
            <a:pPr marL="670232" marR="0" lvl="0" indent="-67023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25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Balance multimodal needs</a:t>
            </a:r>
          </a:p>
          <a:p>
            <a:pPr marL="670232" marR="0" lvl="0" indent="-67023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25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Improve safety for everyone, all ages all abilities</a:t>
            </a:r>
          </a:p>
          <a:p>
            <a:pPr marL="670232" marR="0" lvl="0" indent="-67023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25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 transportation infrastructure improvements that create a recognizable node of activity</a:t>
            </a:r>
            <a:endParaRPr kumimoji="0" lang="en-US" sz="547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70232" marR="0" lvl="0" indent="-67023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25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Foster Transit-Oriented Development</a:t>
            </a:r>
          </a:p>
          <a:p>
            <a:pPr marL="670232" marR="0" lvl="0" indent="-67023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25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opportunities to enhance regional multimodal connectivity</a:t>
            </a:r>
            <a:endParaRPr kumimoji="0" lang="en-US" sz="4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261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1637E-A43F-4FC3-9A21-617E5F940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95EEC-9C03-4FB2-AF15-ECAA574C78B0}" type="slidenum">
              <a:rPr kumimoji="0" lang="en-US" sz="1126" b="1" i="0" u="none" strike="noStrike" kern="1200" cap="none" spc="0" normalizeH="0" baseline="0" noProof="0" smtClean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126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FBFDEE-D65B-41BA-9FC8-D66C5C458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575" y="580844"/>
            <a:ext cx="20554103" cy="15204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ROUTE 1 LONG-TERM STRATEGIES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491A82-A352-4F41-BBC1-5A4F5AAAD4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1896" y="9040531"/>
            <a:ext cx="19807280" cy="797154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None/>
            </a:pPr>
            <a:endParaRPr lang="en-US" sz="6255" dirty="0"/>
          </a:p>
          <a:p>
            <a:pPr marL="670232" indent="-670232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endParaRPr lang="en-US" sz="6255" dirty="0"/>
          </a:p>
          <a:p>
            <a:pPr marL="670232" indent="-670232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endParaRPr lang="en-US" sz="6255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F2A8B9B-7DED-4105-82EA-AD8F6D1B58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7354" y="2530196"/>
          <a:ext cx="20107275" cy="970753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579684">
                  <a:extLst>
                    <a:ext uri="{9D8B030D-6E8A-4147-A177-3AD203B41FA5}">
                      <a16:colId xmlns:a16="http://schemas.microsoft.com/office/drawing/2014/main" val="2362281157"/>
                    </a:ext>
                  </a:extLst>
                </a:gridCol>
                <a:gridCol w="12527591">
                  <a:extLst>
                    <a:ext uri="{9D8B030D-6E8A-4147-A177-3AD203B41FA5}">
                      <a16:colId xmlns:a16="http://schemas.microsoft.com/office/drawing/2014/main" val="2065230586"/>
                    </a:ext>
                  </a:extLst>
                </a:gridCol>
              </a:tblGrid>
              <a:tr h="1370274">
                <a:tc>
                  <a:txBody>
                    <a:bodyPr/>
                    <a:lstStyle/>
                    <a:p>
                      <a:r>
                        <a:rPr lang="en-US" sz="3900" dirty="0">
                          <a:solidFill>
                            <a:schemeClr val="bg1"/>
                          </a:solidFill>
                        </a:rPr>
                        <a:t>Strategy</a:t>
                      </a:r>
                    </a:p>
                  </a:txBody>
                  <a:tcPr marL="178731" marR="178731" marT="89366" marB="89366"/>
                </a:tc>
                <a:tc>
                  <a:txBody>
                    <a:bodyPr/>
                    <a:lstStyle/>
                    <a:p>
                      <a:r>
                        <a:rPr lang="en-US" sz="3900" dirty="0">
                          <a:solidFill>
                            <a:schemeClr val="bg1"/>
                          </a:solidFill>
                        </a:rPr>
                        <a:t>Proposed Criteria </a:t>
                      </a:r>
                    </a:p>
                    <a:p>
                      <a:endParaRPr lang="en-US" sz="3900" dirty="0">
                        <a:solidFill>
                          <a:schemeClr val="bg1"/>
                        </a:solidFill>
                      </a:endParaRPr>
                    </a:p>
                  </a:txBody>
                  <a:tcPr marL="178731" marR="178731" marT="89366" marB="89366"/>
                </a:tc>
                <a:extLst>
                  <a:ext uri="{0D108BD9-81ED-4DB2-BD59-A6C34878D82A}">
                    <a16:rowId xmlns:a16="http://schemas.microsoft.com/office/drawing/2014/main" val="1993902461"/>
                  </a:ext>
                </a:extLst>
              </a:tr>
              <a:tr h="1370274">
                <a:tc>
                  <a:txBody>
                    <a:bodyPr/>
                    <a:lstStyle/>
                    <a:p>
                      <a:r>
                        <a:rPr lang="en-US" sz="39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Redefine minimum lane widths along corridor</a:t>
                      </a:r>
                    </a:p>
                  </a:txBody>
                  <a:tcPr marL="178731" marR="178731" marT="89366" marB="89366"/>
                </a:tc>
                <a:tc>
                  <a:txBody>
                    <a:bodyPr/>
                    <a:lstStyle/>
                    <a:p>
                      <a:r>
                        <a:rPr lang="en-US" sz="39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10.5-11 foot motor vehicle travel lanes</a:t>
                      </a:r>
                    </a:p>
                    <a:p>
                      <a:endParaRPr lang="en-US" sz="39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78731" marR="178731" marT="89366" marB="89366"/>
                </a:tc>
                <a:extLst>
                  <a:ext uri="{0D108BD9-81ED-4DB2-BD59-A6C34878D82A}">
                    <a16:rowId xmlns:a16="http://schemas.microsoft.com/office/drawing/2014/main" val="3421006436"/>
                  </a:ext>
                </a:extLst>
              </a:tr>
              <a:tr h="1408813">
                <a:tc>
                  <a:txBody>
                    <a:bodyPr/>
                    <a:lstStyle/>
                    <a:p>
                      <a:r>
                        <a:rPr lang="en-US" sz="39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Redefine a flexible Level of Service (LOS) Along Corridor</a:t>
                      </a:r>
                    </a:p>
                  </a:txBody>
                  <a:tcPr marL="178731" marR="178731" marT="89366" marB="89366"/>
                </a:tc>
                <a:tc>
                  <a:txBody>
                    <a:bodyPr/>
                    <a:lstStyle/>
                    <a:p>
                      <a:r>
                        <a:rPr lang="en-US" sz="39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Aim for a lower LOS in targeted locations </a:t>
                      </a:r>
                    </a:p>
                  </a:txBody>
                  <a:tcPr marL="178731" marR="178731" marT="89366" marB="89366"/>
                </a:tc>
                <a:extLst>
                  <a:ext uri="{0D108BD9-81ED-4DB2-BD59-A6C34878D82A}">
                    <a16:rowId xmlns:a16="http://schemas.microsoft.com/office/drawing/2014/main" val="1803971849"/>
                  </a:ext>
                </a:extLst>
              </a:tr>
              <a:tr h="1408813">
                <a:tc>
                  <a:txBody>
                    <a:bodyPr/>
                    <a:lstStyle/>
                    <a:p>
                      <a:r>
                        <a:rPr lang="en-US" sz="39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Lower desired motor vehicle speed </a:t>
                      </a:r>
                    </a:p>
                  </a:txBody>
                  <a:tcPr marL="178731" marR="178731" marT="89366" marB="89366"/>
                </a:tc>
                <a:tc>
                  <a:txBody>
                    <a:bodyPr/>
                    <a:lstStyle/>
                    <a:p>
                      <a:r>
                        <a:rPr lang="en-US" sz="39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25 miles per hour in targeted locations</a:t>
                      </a:r>
                    </a:p>
                    <a:p>
                      <a:endParaRPr lang="en-US" sz="39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78731" marR="178731" marT="89366" marB="89366"/>
                </a:tc>
                <a:extLst>
                  <a:ext uri="{0D108BD9-81ED-4DB2-BD59-A6C34878D82A}">
                    <a16:rowId xmlns:a16="http://schemas.microsoft.com/office/drawing/2014/main" val="1434964732"/>
                  </a:ext>
                </a:extLst>
              </a:tr>
              <a:tr h="1408813">
                <a:tc>
                  <a:txBody>
                    <a:bodyPr/>
                    <a:lstStyle/>
                    <a:p>
                      <a:r>
                        <a:rPr lang="en-US" sz="39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Reevaluate Pedestrian crossing needs</a:t>
                      </a:r>
                    </a:p>
                  </a:txBody>
                  <a:tcPr marL="178731" marR="178731" marT="89366" marB="89366"/>
                </a:tc>
                <a:tc>
                  <a:txBody>
                    <a:bodyPr/>
                    <a:lstStyle/>
                    <a:p>
                      <a:r>
                        <a:rPr lang="en-US" sz="39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Accounting for existing, latent, and future demand</a:t>
                      </a:r>
                    </a:p>
                  </a:txBody>
                  <a:tcPr marL="178731" marR="178731" marT="89366" marB="89366"/>
                </a:tc>
                <a:extLst>
                  <a:ext uri="{0D108BD9-81ED-4DB2-BD59-A6C34878D82A}">
                    <a16:rowId xmlns:a16="http://schemas.microsoft.com/office/drawing/2014/main" val="3945435281"/>
                  </a:ext>
                </a:extLst>
              </a:tr>
              <a:tr h="1370274">
                <a:tc>
                  <a:txBody>
                    <a:bodyPr/>
                    <a:lstStyle/>
                    <a:p>
                      <a:r>
                        <a:rPr lang="en-US" sz="39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Identify road diet thresholds </a:t>
                      </a:r>
                    </a:p>
                  </a:txBody>
                  <a:tcPr marL="178731" marR="178731" marT="89366" marB="89366"/>
                </a:tc>
                <a:tc>
                  <a:txBody>
                    <a:bodyPr/>
                    <a:lstStyle/>
                    <a:p>
                      <a:r>
                        <a:rPr lang="en-US" sz="39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Follow SHA allowable thresholds</a:t>
                      </a:r>
                    </a:p>
                    <a:p>
                      <a:endParaRPr lang="en-US" sz="39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78731" marR="178731" marT="89366" marB="89366"/>
                </a:tc>
                <a:extLst>
                  <a:ext uri="{0D108BD9-81ED-4DB2-BD59-A6C34878D82A}">
                    <a16:rowId xmlns:a16="http://schemas.microsoft.com/office/drawing/2014/main" val="1742158509"/>
                  </a:ext>
                </a:extLst>
              </a:tr>
              <a:tr h="13702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9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Redefine setback requirements</a:t>
                      </a:r>
                    </a:p>
                    <a:p>
                      <a:endParaRPr lang="en-US" sz="39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78731" marR="178731" marT="89366" marB="89366"/>
                </a:tc>
                <a:tc>
                  <a:txBody>
                    <a:bodyPr/>
                    <a:lstStyle/>
                    <a:p>
                      <a:r>
                        <a:rPr lang="en-US" sz="39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Balancing sense of place and crash considerations</a:t>
                      </a:r>
                    </a:p>
                  </a:txBody>
                  <a:tcPr marL="178731" marR="178731" marT="89366" marB="89366"/>
                </a:tc>
                <a:extLst>
                  <a:ext uri="{0D108BD9-81ED-4DB2-BD59-A6C34878D82A}">
                    <a16:rowId xmlns:a16="http://schemas.microsoft.com/office/drawing/2014/main" val="364393388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4C96DCA-16C8-4294-814F-4D0A4E62C7A5}"/>
              </a:ext>
            </a:extLst>
          </p:cNvPr>
          <p:cNvSpPr/>
          <p:nvPr/>
        </p:nvSpPr>
        <p:spPr>
          <a:xfrm rot="16200000">
            <a:off x="-5588045" y="5599043"/>
            <a:ext cx="13404651" cy="220656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D7080E-00BA-4CB9-8BAD-6807691A1B94}"/>
              </a:ext>
            </a:extLst>
          </p:cNvPr>
          <p:cNvSpPr txBox="1">
            <a:spLocks/>
          </p:cNvSpPr>
          <p:nvPr/>
        </p:nvSpPr>
        <p:spPr>
          <a:xfrm rot="16200000">
            <a:off x="-4167786" y="4309472"/>
            <a:ext cx="10680358" cy="2590908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l" defTabSz="1787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78728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TRANSPORTATION</a:t>
            </a:r>
          </a:p>
        </p:txBody>
      </p:sp>
      <p:pic>
        <p:nvPicPr>
          <p:cNvPr id="1026" name="Picture 2" descr="Image result for TRANSPORTATION">
            <a:extLst>
              <a:ext uri="{FF2B5EF4-FFF2-40B4-BE49-F238E27FC236}">
                <a16:creationId xmlns:a16="http://schemas.microsoft.com/office/drawing/2014/main" id="{797ECE60-2B8B-4EF3-93A2-6BA4E220C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2" y="437190"/>
            <a:ext cx="1800562" cy="180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159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250" y="8936566"/>
            <a:ext cx="13796784" cy="383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F27802-77D5-4E3B-8696-E11C32E53811}"/>
              </a:ext>
            </a:extLst>
          </p:cNvPr>
          <p:cNvSpPr/>
          <p:nvPr/>
        </p:nvSpPr>
        <p:spPr>
          <a:xfrm>
            <a:off x="633593" y="8988425"/>
            <a:ext cx="13796782" cy="383941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27895" y="628866"/>
            <a:ext cx="8474769" cy="1214711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97C157-78ED-4ABD-8F2D-966E8E1AB4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86" y="600290"/>
            <a:ext cx="13755460" cy="805483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88A68E3-144D-4134-BDA4-C314FACC5BCA}"/>
              </a:ext>
            </a:extLst>
          </p:cNvPr>
          <p:cNvSpPr txBox="1">
            <a:spLocks/>
          </p:cNvSpPr>
          <p:nvPr/>
        </p:nvSpPr>
        <p:spPr>
          <a:xfrm>
            <a:off x="15081869" y="1063625"/>
            <a:ext cx="7766819" cy="11659519"/>
          </a:xfrm>
          <a:prstGeom prst="rect">
            <a:avLst/>
          </a:prstGeom>
        </p:spPr>
        <p:txBody>
          <a:bodyPr vert="horz" lIns="0" tIns="89366" rIns="0" bIns="89366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787286" rtl="0" eaLnBrk="1" fontAlgn="auto" latinLnBrk="0" hangingPunct="1">
              <a:lnSpc>
                <a:spcPct val="90000"/>
              </a:lnSpc>
              <a:spcBef>
                <a:spcPts val="1955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Constructed in 2017</a:t>
            </a:r>
          </a:p>
          <a:p>
            <a:pPr marL="0" marR="0" lvl="0" indent="0" algn="l" defTabSz="1787286" rtl="0" eaLnBrk="1" fontAlgn="auto" latinLnBrk="0" hangingPunct="1">
              <a:lnSpc>
                <a:spcPct val="90000"/>
              </a:lnSpc>
              <a:spcBef>
                <a:spcPts val="1955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Connectivity</a:t>
            </a:r>
          </a:p>
          <a:p>
            <a:pPr marL="2010697" marR="0" lvl="1" indent="-670232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Wide shared-use path along Route 1</a:t>
            </a:r>
          </a:p>
          <a:p>
            <a:pPr marL="2010697" marR="0" lvl="1" indent="-670232" algn="l" defTabSz="1787286" rtl="0" eaLnBrk="1" fontAlgn="auto" latinLnBrk="0" hangingPunct="1">
              <a:lnSpc>
                <a:spcPct val="90000"/>
              </a:lnSpc>
              <a:spcBef>
                <a:spcPts val="977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Riverdale and College Park MARC stations access</a:t>
            </a:r>
          </a:p>
          <a:p>
            <a:pPr marL="2010697" marR="0" lvl="1" indent="-670232" algn="l" defTabSz="1787286" rtl="0" eaLnBrk="1" fontAlgn="auto" latinLnBrk="0" hangingPunct="1">
              <a:lnSpc>
                <a:spcPct val="90000"/>
              </a:lnSpc>
              <a:spcBef>
                <a:spcPts val="977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Internal parallel routes</a:t>
            </a:r>
          </a:p>
          <a:p>
            <a:pPr marL="0" marR="0" lvl="0" indent="0" algn="l" defTabSz="1787286" rtl="0" eaLnBrk="1" fontAlgn="auto" latinLnBrk="0" hangingPunct="1">
              <a:lnSpc>
                <a:spcPct val="90000"/>
              </a:lnSpc>
              <a:spcBef>
                <a:spcPts val="1955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Safety and Comfort</a:t>
            </a:r>
          </a:p>
          <a:p>
            <a:pPr marL="2010697" marR="0" lvl="1" indent="-670232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traffic and ped signals</a:t>
            </a:r>
          </a:p>
          <a:p>
            <a:pPr marL="2010697" marR="0" lvl="1" indent="-670232" algn="l" defTabSz="1787286" rtl="0" eaLnBrk="1" fontAlgn="auto" latinLnBrk="0" hangingPunct="1">
              <a:lnSpc>
                <a:spcPct val="90000"/>
              </a:lnSpc>
              <a:spcBef>
                <a:spcPts val="977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Curb extensions and ADA ramps</a:t>
            </a:r>
          </a:p>
          <a:p>
            <a:pPr marL="2010697" marR="0" lvl="1" indent="-670232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Truck apron</a:t>
            </a:r>
          </a:p>
          <a:p>
            <a:pPr marL="2010697" marR="0" lvl="1" indent="-670232" algn="l" defTabSz="1787286" rtl="0" eaLnBrk="1" fontAlgn="auto" latinLnBrk="0" hangingPunct="1">
              <a:lnSpc>
                <a:spcPct val="90000"/>
              </a:lnSpc>
              <a:spcBef>
                <a:spcPts val="977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Road Diet</a:t>
            </a:r>
          </a:p>
          <a:p>
            <a:pPr marL="0" marR="0" lvl="0" indent="0" algn="l" defTabSz="1787286" rtl="0" eaLnBrk="1" fontAlgn="auto" latinLnBrk="0" hangingPunct="1">
              <a:lnSpc>
                <a:spcPct val="90000"/>
              </a:lnSpc>
              <a:spcBef>
                <a:spcPts val="1955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Sense of Place</a:t>
            </a:r>
          </a:p>
          <a:p>
            <a:pPr marL="2010697" marR="0" lvl="1" indent="-670232" algn="l" defTabSz="1787286" rtl="0" eaLnBrk="1" fontAlgn="auto" latinLnBrk="0" hangingPunct="1">
              <a:lnSpc>
                <a:spcPct val="90000"/>
              </a:lnSpc>
              <a:spcBef>
                <a:spcPts val="977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Separation between existing industrial uses while maintaining pedestrian and bicycle access</a:t>
            </a:r>
          </a:p>
          <a:p>
            <a:pPr marL="670232" marR="0" lvl="0" indent="-670232" algn="l" defTabSz="1787286" rtl="0" eaLnBrk="1" fontAlgn="auto" latinLnBrk="0" hangingPunct="1">
              <a:lnSpc>
                <a:spcPct val="90000"/>
              </a:lnSpc>
              <a:spcBef>
                <a:spcPts val="1955"/>
              </a:spcBef>
              <a:spcAft>
                <a:spcPts val="0"/>
              </a:spcAft>
              <a:buClr>
                <a:srgbClr val="000000">
                  <a:lumMod val="1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255" b="0" i="0" u="none" strike="noStrike" kern="1200" cap="none" spc="0" normalizeH="0" baseline="0" noProof="0" dirty="0">
              <a:ln>
                <a:noFill/>
              </a:ln>
              <a:solidFill>
                <a:srgbClr val="E0ECE1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l" defTabSz="1787286" rtl="0" eaLnBrk="1" fontAlgn="auto" latinLnBrk="0" hangingPunct="1">
              <a:lnSpc>
                <a:spcPct val="90000"/>
              </a:lnSpc>
              <a:spcBef>
                <a:spcPts val="1955"/>
              </a:spcBef>
              <a:spcAft>
                <a:spcPts val="0"/>
              </a:spcAft>
              <a:buClr>
                <a:srgbClr val="000000">
                  <a:lumMod val="1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255" b="0" i="0" u="none" strike="noStrike" kern="1200" cap="none" spc="0" normalizeH="0" baseline="0" noProof="0" dirty="0">
              <a:ln>
                <a:noFill/>
              </a:ln>
              <a:solidFill>
                <a:srgbClr val="E0ECE1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DFE248-6764-4BBB-AF80-C703E734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756" y="9317860"/>
            <a:ext cx="12889579" cy="31766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</a:rPr>
              <a:t>CASE STUDY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RIVERDALE PARK STATION</a:t>
            </a:r>
            <a:endParaRPr lang="en-US" sz="3600" b="1" kern="1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912646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1637E-A43F-4FC3-9A21-617E5F940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24006" y="24758566"/>
            <a:ext cx="1284459" cy="330860"/>
          </a:xfrm>
        </p:spPr>
        <p:txBody>
          <a:bodyPr/>
          <a:lstStyle/>
          <a:p>
            <a:pPr marL="0" marR="0" lvl="0" indent="0" algn="r" defTabSz="1787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95EEC-9C03-4FB2-AF15-ECAA574C78B0}" type="slidenum">
              <a:rPr kumimoji="0" lang="en-US" sz="2150" b="0" i="0" u="none" strike="noStrike" kern="1200" cap="none" spc="0" normalizeH="0" baseline="0" noProof="0">
                <a:ln>
                  <a:noFill/>
                </a:ln>
                <a:solidFill>
                  <a:srgbClr val="3D372E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Arial"/>
              </a:rPr>
              <a:pPr marL="0" marR="0" lvl="0" indent="0" algn="r" defTabSz="1787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2150" b="0" i="0" u="none" strike="noStrike" kern="1200" cap="none" spc="0" normalizeH="0" baseline="0" noProof="0" dirty="0">
              <a:ln>
                <a:noFill/>
              </a:ln>
              <a:solidFill>
                <a:srgbClr val="3D372E">
                  <a:lumMod val="40000"/>
                  <a:lumOff val="6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AA5839-DC5D-435C-81A2-459980088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01" y="0"/>
            <a:ext cx="21715050" cy="12817101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36101F6-DF42-44C5-B3FE-477D0E4F0C6F}"/>
              </a:ext>
            </a:extLst>
          </p:cNvPr>
          <p:cNvSpPr txBox="1">
            <a:spLocks/>
          </p:cNvSpPr>
          <p:nvPr/>
        </p:nvSpPr>
        <p:spPr>
          <a:xfrm>
            <a:off x="3000375" y="12792649"/>
            <a:ext cx="21547413" cy="1350790"/>
          </a:xfrm>
          <a:prstGeom prst="rect">
            <a:avLst/>
          </a:prstGeom>
        </p:spPr>
        <p:txBody>
          <a:bodyPr vert="horz" lIns="0" tIns="89366" rIns="0" bIns="89366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787286" rtl="0" eaLnBrk="1" fontAlgn="auto" latinLnBrk="0" hangingPunct="1">
              <a:lnSpc>
                <a:spcPct val="90000"/>
              </a:lnSpc>
              <a:spcBef>
                <a:spcPts val="1955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0ECE1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6621 Baltimore Ave (Route 1), Prince George’s County, Mixed Use, Constructed 2017</a:t>
            </a:r>
          </a:p>
          <a:p>
            <a:pPr marL="0" marR="0" lvl="0" indent="0" algn="l" defTabSz="1787286" rtl="0" eaLnBrk="1" fontAlgn="auto" latinLnBrk="0" hangingPunct="1">
              <a:lnSpc>
                <a:spcPct val="90000"/>
              </a:lnSpc>
              <a:spcBef>
                <a:spcPts val="1955"/>
              </a:spcBef>
              <a:spcAft>
                <a:spcPts val="0"/>
              </a:spcAft>
              <a:buClr>
                <a:srgbClr val="000000">
                  <a:lumMod val="1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255" b="0" i="0" u="none" strike="noStrike" kern="1200" cap="none" spc="0" normalizeH="0" baseline="0" noProof="0" dirty="0">
              <a:ln>
                <a:noFill/>
              </a:ln>
              <a:solidFill>
                <a:srgbClr val="E0ECE1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>
                  <a:lumMod val="1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255" b="0" i="0" u="none" strike="noStrike" kern="1200" cap="none" spc="0" normalizeH="0" baseline="0" noProof="0" dirty="0">
              <a:ln>
                <a:noFill/>
              </a:ln>
              <a:solidFill>
                <a:srgbClr val="E0ECE1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9F6716-950E-4B20-BFA4-E1D51A1FC91A}"/>
              </a:ext>
            </a:extLst>
          </p:cNvPr>
          <p:cNvSpPr/>
          <p:nvPr/>
        </p:nvSpPr>
        <p:spPr>
          <a:xfrm rot="16200000">
            <a:off x="-5601173" y="5599046"/>
            <a:ext cx="13404651" cy="220656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779598D-121C-4C36-A5FB-532C7C960E22}"/>
              </a:ext>
            </a:extLst>
          </p:cNvPr>
          <p:cNvSpPr txBox="1">
            <a:spLocks/>
          </p:cNvSpPr>
          <p:nvPr/>
        </p:nvSpPr>
        <p:spPr>
          <a:xfrm rot="16200000">
            <a:off x="-4244858" y="6010392"/>
            <a:ext cx="10680358" cy="2590908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l" defTabSz="1787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78728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Case Study: </a:t>
            </a:r>
          </a:p>
          <a:p>
            <a:pPr marL="0" marR="0" lvl="0" indent="0" algn="l" defTabSz="178728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Riverdale Park Station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9" name="Picture 2" descr="Image result for TRANSPORTATION">
            <a:extLst>
              <a:ext uri="{FF2B5EF4-FFF2-40B4-BE49-F238E27FC236}">
                <a16:creationId xmlns:a16="http://schemas.microsoft.com/office/drawing/2014/main" id="{7133BCAE-D975-4C33-9C62-FC36A0C6B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2" y="437190"/>
            <a:ext cx="1800562" cy="180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535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250" y="8936566"/>
            <a:ext cx="13796784" cy="383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F27802-77D5-4E3B-8696-E11C32E53811}"/>
              </a:ext>
            </a:extLst>
          </p:cNvPr>
          <p:cNvSpPr/>
          <p:nvPr/>
        </p:nvSpPr>
        <p:spPr>
          <a:xfrm>
            <a:off x="608225" y="8986494"/>
            <a:ext cx="13796782" cy="383941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27895" y="628866"/>
            <a:ext cx="8474769" cy="1214711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88A68E3-144D-4134-BDA4-C314FACC5BCA}"/>
              </a:ext>
            </a:extLst>
          </p:cNvPr>
          <p:cNvSpPr txBox="1">
            <a:spLocks/>
          </p:cNvSpPr>
          <p:nvPr/>
        </p:nvSpPr>
        <p:spPr>
          <a:xfrm>
            <a:off x="15081869" y="1063625"/>
            <a:ext cx="7766819" cy="11659519"/>
          </a:xfrm>
          <a:prstGeom prst="rect">
            <a:avLst/>
          </a:prstGeom>
        </p:spPr>
        <p:txBody>
          <a:bodyPr vert="horz" lIns="0" tIns="89366" rIns="0" bIns="89366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857250" defTabSz="1787286">
              <a:spcBef>
                <a:spcPts val="1955"/>
              </a:spcBef>
              <a:buClr>
                <a:prstClr val="white"/>
              </a:buClr>
              <a:defRPr/>
            </a:pPr>
            <a:r>
              <a:rPr kumimoji="0" lang="en-US" sz="6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Route 1 Richmond Highway </a:t>
            </a:r>
          </a:p>
          <a:p>
            <a:pPr marL="804863" defTabSz="1787286">
              <a:spcBef>
                <a:spcPts val="1955"/>
              </a:spcBef>
              <a:buClr>
                <a:prstClr val="white"/>
              </a:buClr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(Fairfax County, VA)</a:t>
            </a:r>
          </a:p>
          <a:p>
            <a:pPr marL="804863" defTabSz="1787286">
              <a:spcBef>
                <a:spcPts val="1955"/>
              </a:spcBef>
              <a:buClr>
                <a:prstClr val="white"/>
              </a:buClr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58838" indent="-857250" defTabSz="1787286">
              <a:spcBef>
                <a:spcPts val="1955"/>
              </a:spcBef>
              <a:buClr>
                <a:prstClr val="white"/>
              </a:buClr>
              <a:defRPr/>
            </a:pPr>
            <a:r>
              <a:rPr kumimoji="0" lang="en-US" sz="6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Hull Street Corridor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(City of Richmond and Chesterfield County, VA)</a:t>
            </a:r>
          </a:p>
          <a:p>
            <a:pPr marL="858838" indent="-857250" defTabSz="1787286">
              <a:spcBef>
                <a:spcPts val="1955"/>
              </a:spcBef>
              <a:buClr>
                <a:prstClr val="white"/>
              </a:buClr>
              <a:defRPr/>
            </a:pPr>
            <a:endParaRPr lang="en-US" sz="6300" b="1" dirty="0">
              <a:solidFill>
                <a:prstClr val="white"/>
              </a:solidFill>
              <a:latin typeface="Calibri"/>
            </a:endParaRPr>
          </a:p>
          <a:p>
            <a:pPr marL="858838" indent="-857250" defTabSz="1787286">
              <a:spcBef>
                <a:spcPts val="1955"/>
              </a:spcBef>
              <a:buClr>
                <a:prstClr val="white"/>
              </a:buClr>
              <a:defRPr/>
            </a:pPr>
            <a:r>
              <a:rPr lang="en-US" sz="6300" b="1" dirty="0">
                <a:solidFill>
                  <a:prstClr val="white"/>
                </a:solidFill>
                <a:latin typeface="Calibri"/>
              </a:rPr>
              <a:t>Roswell Road Corridor               </a:t>
            </a:r>
            <a:r>
              <a:rPr lang="en-US" sz="4400" b="1" dirty="0">
                <a:solidFill>
                  <a:prstClr val="white"/>
                </a:solidFill>
                <a:latin typeface="Calibri"/>
              </a:rPr>
              <a:t>(Sandy Springs, GA)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58838" indent="-857250" defTabSz="1787286">
              <a:spcBef>
                <a:spcPts val="1955"/>
              </a:spcBef>
              <a:buClr>
                <a:prstClr val="white"/>
              </a:buClr>
              <a:defRPr/>
            </a:pPr>
            <a:endParaRPr kumimoji="0" lang="en-US" sz="6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787286" rtl="0" eaLnBrk="1" fontAlgn="auto" latinLnBrk="0" hangingPunct="1">
              <a:lnSpc>
                <a:spcPct val="90000"/>
              </a:lnSpc>
              <a:spcBef>
                <a:spcPts val="1955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6300" b="1" dirty="0">
              <a:solidFill>
                <a:prstClr val="white"/>
              </a:solidFill>
              <a:latin typeface="Calibri"/>
            </a:endParaRPr>
          </a:p>
          <a:p>
            <a:pPr marL="670232" marR="0" lvl="0" indent="-670232" algn="l" defTabSz="1787286" rtl="0" eaLnBrk="1" fontAlgn="auto" latinLnBrk="0" hangingPunct="1">
              <a:lnSpc>
                <a:spcPct val="90000"/>
              </a:lnSpc>
              <a:spcBef>
                <a:spcPts val="1955"/>
              </a:spcBef>
              <a:spcAft>
                <a:spcPts val="0"/>
              </a:spcAft>
              <a:buClr>
                <a:srgbClr val="000000">
                  <a:lumMod val="1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255" b="0" i="0" u="none" strike="noStrike" kern="1200" cap="none" spc="0" normalizeH="0" baseline="0" noProof="0" dirty="0">
              <a:ln>
                <a:noFill/>
              </a:ln>
              <a:solidFill>
                <a:srgbClr val="E0ECE1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l" defTabSz="1787286" rtl="0" eaLnBrk="1" fontAlgn="auto" latinLnBrk="0" hangingPunct="1">
              <a:lnSpc>
                <a:spcPct val="90000"/>
              </a:lnSpc>
              <a:spcBef>
                <a:spcPts val="1955"/>
              </a:spcBef>
              <a:spcAft>
                <a:spcPts val="0"/>
              </a:spcAft>
              <a:buClr>
                <a:srgbClr val="000000">
                  <a:lumMod val="1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255" b="0" i="0" u="none" strike="noStrike" kern="1200" cap="none" spc="0" normalizeH="0" baseline="0" noProof="0" dirty="0">
              <a:ln>
                <a:noFill/>
              </a:ln>
              <a:solidFill>
                <a:srgbClr val="E0ECE1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DFE248-6764-4BBB-AF80-C703E734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756" y="9317860"/>
            <a:ext cx="12889579" cy="31766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</a:rPr>
              <a:t>PLACEMAKING AND PUBLIC REALM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(CORRIDOR REVITALIZATION CASE STUDIES)</a:t>
            </a:r>
            <a:endParaRPr lang="en-US" sz="3600" b="1" kern="1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42C1EB-92A8-45CD-94B8-DCF3E9BBA3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6661" r="30461"/>
          <a:stretch/>
        </p:blipFill>
        <p:spPr>
          <a:xfrm>
            <a:off x="866775" y="628866"/>
            <a:ext cx="13570259" cy="796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17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81B126-A832-4538-A199-12800E9040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t="42066" r="66888" b="7512"/>
          <a:stretch/>
        </p:blipFill>
        <p:spPr>
          <a:xfrm>
            <a:off x="11534775" y="1008171"/>
            <a:ext cx="11381706" cy="12018854"/>
          </a:xfrm>
          <a:prstGeom prst="rect">
            <a:avLst/>
          </a:prstGeom>
        </p:spPr>
      </p:pic>
      <p:sp>
        <p:nvSpPr>
          <p:cNvPr id="6" name="object 349">
            <a:extLst>
              <a:ext uri="{FF2B5EF4-FFF2-40B4-BE49-F238E27FC236}">
                <a16:creationId xmlns:a16="http://schemas.microsoft.com/office/drawing/2014/main" id="{2D9AE34A-9B7E-41DA-8C61-F659924C1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5939" y="78383"/>
            <a:ext cx="23182236" cy="593646"/>
          </a:xfrm>
          <a:prstGeom prst="rect">
            <a:avLst/>
          </a:prstGeom>
        </p:spPr>
        <p:txBody>
          <a:bodyPr vert="horz" wrap="square" lIns="0" tIns="18818" rIns="0" bIns="0" rtlCol="0">
            <a:spAutoFit/>
          </a:bodyPr>
          <a:lstStyle/>
          <a:p>
            <a:pPr marL="15055">
              <a:spcBef>
                <a:spcPts val="148"/>
              </a:spcBef>
              <a:tabLst>
                <a:tab pos="2127212" algn="l"/>
                <a:tab pos="2630788" algn="l"/>
                <a:tab pos="5839672" algn="l"/>
                <a:tab pos="9579228" algn="l"/>
                <a:tab pos="10957476" algn="l"/>
                <a:tab pos="12416265" algn="l"/>
              </a:tabLst>
            </a:pPr>
            <a:r>
              <a:rPr lang="en-US" b="0" spc="332" dirty="0">
                <a:solidFill>
                  <a:schemeClr val="tx1"/>
                </a:solidFill>
              </a:rPr>
              <a:t>IMPLEMENTATION STRATEGIES</a:t>
            </a:r>
            <a:r>
              <a:rPr lang="en-US" spc="332" dirty="0">
                <a:solidFill>
                  <a:schemeClr val="tx1"/>
                </a:solidFill>
              </a:rPr>
              <a:t> | LAND USE &amp; URBAN DESIGN – SIMILAR PROJECTS</a:t>
            </a:r>
            <a:r>
              <a:rPr spc="-628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B511C8-3961-4F33-B1D3-C2F8992A14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t="12467" r="67606" b="85043"/>
          <a:stretch/>
        </p:blipFill>
        <p:spPr>
          <a:xfrm>
            <a:off x="287364" y="1008171"/>
            <a:ext cx="10434638" cy="615852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0D96D-F7AD-4EDB-99C0-6346A4FE81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7595" r="26188" b="25234"/>
          <a:stretch/>
        </p:blipFill>
        <p:spPr>
          <a:xfrm>
            <a:off x="315939" y="1749425"/>
            <a:ext cx="10406064" cy="4043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7EDFF2-B11D-4D1C-A17C-7D8DA45F0F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6230" r="2250" b="8503"/>
          <a:stretch/>
        </p:blipFill>
        <p:spPr>
          <a:xfrm>
            <a:off x="352981" y="5863359"/>
            <a:ext cx="10406063" cy="746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3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49">
            <a:extLst>
              <a:ext uri="{FF2B5EF4-FFF2-40B4-BE49-F238E27FC236}">
                <a16:creationId xmlns:a16="http://schemas.microsoft.com/office/drawing/2014/main" id="{0603ADB8-2FB2-4EF7-B552-8C9393870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5939" y="78383"/>
            <a:ext cx="23182236" cy="593646"/>
          </a:xfrm>
          <a:prstGeom prst="rect">
            <a:avLst/>
          </a:prstGeom>
        </p:spPr>
        <p:txBody>
          <a:bodyPr vert="horz" wrap="square" lIns="0" tIns="18818" rIns="0" bIns="0" rtlCol="0">
            <a:spAutoFit/>
          </a:bodyPr>
          <a:lstStyle/>
          <a:p>
            <a:pPr marL="15055">
              <a:spcBef>
                <a:spcPts val="148"/>
              </a:spcBef>
              <a:tabLst>
                <a:tab pos="2127212" algn="l"/>
                <a:tab pos="2630788" algn="l"/>
                <a:tab pos="5839672" algn="l"/>
                <a:tab pos="9579228" algn="l"/>
                <a:tab pos="10957476" algn="l"/>
                <a:tab pos="12416265" algn="l"/>
              </a:tabLst>
            </a:pPr>
            <a:r>
              <a:rPr lang="en-US" b="0" spc="332" dirty="0">
                <a:solidFill>
                  <a:schemeClr val="tx1"/>
                </a:solidFill>
              </a:rPr>
              <a:t>WHAT WE LEARNED FROM YOU </a:t>
            </a:r>
            <a:r>
              <a:rPr lang="en-US" spc="332" dirty="0">
                <a:solidFill>
                  <a:schemeClr val="tx1"/>
                </a:solidFill>
              </a:rPr>
              <a:t>| PUBLIC MEETINGS &amp; ONLINE SURVEY RESULTS</a:t>
            </a:r>
            <a:endParaRPr spc="-628" dirty="0"/>
          </a:p>
        </p:txBody>
      </p:sp>
      <p:pic>
        <p:nvPicPr>
          <p:cNvPr id="6" name="Picture 5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97EA32C9-CE98-46F5-A82F-EDF243023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67" y="7925832"/>
            <a:ext cx="9773282" cy="5026259"/>
          </a:xfrm>
          <a:prstGeom prst="rect">
            <a:avLst/>
          </a:prstGeom>
        </p:spPr>
      </p:pic>
      <p:pic>
        <p:nvPicPr>
          <p:cNvPr id="8" name="Picture 7" descr="A screenshot of a cell phone screen with text&#10;&#10;Description generated with high confidence">
            <a:extLst>
              <a:ext uri="{FF2B5EF4-FFF2-40B4-BE49-F238E27FC236}">
                <a16:creationId xmlns:a16="http://schemas.microsoft.com/office/drawing/2014/main" id="{2342A4E4-6EDA-41C2-BFAB-3AE4B57FF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0575" y="7856023"/>
            <a:ext cx="9988292" cy="5096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F5EEAF-7C6D-409F-B126-86D24A6DB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9" y="911225"/>
            <a:ext cx="23182236" cy="584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021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81B126-A832-4538-A199-12800E9040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2" t="42066" r="33855" b="7512"/>
          <a:stretch/>
        </p:blipFill>
        <p:spPr>
          <a:xfrm>
            <a:off x="11534775" y="1008171"/>
            <a:ext cx="11381706" cy="12018854"/>
          </a:xfrm>
          <a:prstGeom prst="rect">
            <a:avLst/>
          </a:prstGeom>
        </p:spPr>
      </p:pic>
      <p:sp>
        <p:nvSpPr>
          <p:cNvPr id="6" name="object 349">
            <a:extLst>
              <a:ext uri="{FF2B5EF4-FFF2-40B4-BE49-F238E27FC236}">
                <a16:creationId xmlns:a16="http://schemas.microsoft.com/office/drawing/2014/main" id="{2D9AE34A-9B7E-41DA-8C61-F659924C1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5939" y="78383"/>
            <a:ext cx="23182236" cy="593646"/>
          </a:xfrm>
          <a:prstGeom prst="rect">
            <a:avLst/>
          </a:prstGeom>
        </p:spPr>
        <p:txBody>
          <a:bodyPr vert="horz" wrap="square" lIns="0" tIns="18818" rIns="0" bIns="0" rtlCol="0">
            <a:spAutoFit/>
          </a:bodyPr>
          <a:lstStyle/>
          <a:p>
            <a:pPr marL="15055">
              <a:spcBef>
                <a:spcPts val="148"/>
              </a:spcBef>
              <a:tabLst>
                <a:tab pos="2127212" algn="l"/>
                <a:tab pos="2630788" algn="l"/>
                <a:tab pos="5839672" algn="l"/>
                <a:tab pos="9579228" algn="l"/>
                <a:tab pos="10957476" algn="l"/>
                <a:tab pos="12416265" algn="l"/>
              </a:tabLst>
            </a:pPr>
            <a:r>
              <a:rPr lang="en-US" b="0" spc="332" dirty="0">
                <a:solidFill>
                  <a:schemeClr val="tx1"/>
                </a:solidFill>
              </a:rPr>
              <a:t>IMPLEMENTATION STRATEGIES</a:t>
            </a:r>
            <a:r>
              <a:rPr lang="en-US" spc="332" dirty="0">
                <a:solidFill>
                  <a:schemeClr val="tx1"/>
                </a:solidFill>
              </a:rPr>
              <a:t> | LAND USE &amp; URBAN DESIGN – SIMILAR PROJECTS</a:t>
            </a:r>
            <a:r>
              <a:rPr spc="-628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B511C8-3961-4F33-B1D3-C2F8992A14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12467" r="34445" b="85043"/>
          <a:stretch/>
        </p:blipFill>
        <p:spPr>
          <a:xfrm>
            <a:off x="287364" y="1008171"/>
            <a:ext cx="10434638" cy="615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7B9251-DB94-4318-BFC8-FCB9EA8AD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t="13546" r="9734" b="4864"/>
          <a:stretch/>
        </p:blipFill>
        <p:spPr>
          <a:xfrm>
            <a:off x="287362" y="1825625"/>
            <a:ext cx="10434637" cy="3117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590A5D-3F32-490E-815D-AB16936D05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63" y="4901562"/>
            <a:ext cx="10434637" cy="59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91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81B126-A832-4538-A199-12800E9040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9" t="42066" r="608" b="7512"/>
          <a:stretch/>
        </p:blipFill>
        <p:spPr>
          <a:xfrm>
            <a:off x="11534775" y="1008171"/>
            <a:ext cx="11381706" cy="12018854"/>
          </a:xfrm>
          <a:prstGeom prst="rect">
            <a:avLst/>
          </a:prstGeom>
        </p:spPr>
      </p:pic>
      <p:sp>
        <p:nvSpPr>
          <p:cNvPr id="6" name="object 349">
            <a:extLst>
              <a:ext uri="{FF2B5EF4-FFF2-40B4-BE49-F238E27FC236}">
                <a16:creationId xmlns:a16="http://schemas.microsoft.com/office/drawing/2014/main" id="{2D9AE34A-9B7E-41DA-8C61-F659924C1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5939" y="78383"/>
            <a:ext cx="23182236" cy="593646"/>
          </a:xfrm>
          <a:prstGeom prst="rect">
            <a:avLst/>
          </a:prstGeom>
        </p:spPr>
        <p:txBody>
          <a:bodyPr vert="horz" wrap="square" lIns="0" tIns="18818" rIns="0" bIns="0" rtlCol="0">
            <a:spAutoFit/>
          </a:bodyPr>
          <a:lstStyle/>
          <a:p>
            <a:pPr marL="15055">
              <a:spcBef>
                <a:spcPts val="148"/>
              </a:spcBef>
              <a:tabLst>
                <a:tab pos="2127212" algn="l"/>
                <a:tab pos="2630788" algn="l"/>
                <a:tab pos="5839672" algn="l"/>
                <a:tab pos="9579228" algn="l"/>
                <a:tab pos="10957476" algn="l"/>
                <a:tab pos="12416265" algn="l"/>
              </a:tabLst>
            </a:pPr>
            <a:r>
              <a:rPr lang="en-US" b="0" spc="332" dirty="0">
                <a:solidFill>
                  <a:schemeClr val="tx1"/>
                </a:solidFill>
              </a:rPr>
              <a:t>IMPLEMENTATION STRATEGIES</a:t>
            </a:r>
            <a:r>
              <a:rPr lang="en-US" spc="332" dirty="0">
                <a:solidFill>
                  <a:schemeClr val="tx1"/>
                </a:solidFill>
              </a:rPr>
              <a:t> | LAND USE &amp; URBAN DESIGN – SIMILAR PROJECTS</a:t>
            </a:r>
            <a:r>
              <a:rPr spc="-628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B511C8-3961-4F33-B1D3-C2F8992A14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5" t="12467" r="1345" b="85043"/>
          <a:stretch/>
        </p:blipFill>
        <p:spPr>
          <a:xfrm>
            <a:off x="287364" y="1008171"/>
            <a:ext cx="10406063" cy="5539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7512C-5CD0-4D12-95F0-8E98787B8C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7521" r="3273" b="19873"/>
          <a:stretch/>
        </p:blipFill>
        <p:spPr>
          <a:xfrm>
            <a:off x="258789" y="1673225"/>
            <a:ext cx="10434638" cy="4918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BB7721-2AC3-48E6-8255-297630BF04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b="8841"/>
          <a:stretch/>
        </p:blipFill>
        <p:spPr>
          <a:xfrm>
            <a:off x="258789" y="6702425"/>
            <a:ext cx="10431163" cy="53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421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2605F1-A568-44A7-9E9B-D492CFB3C38E}"/>
              </a:ext>
            </a:extLst>
          </p:cNvPr>
          <p:cNvSpPr/>
          <p:nvPr/>
        </p:nvSpPr>
        <p:spPr>
          <a:xfrm>
            <a:off x="0" y="0"/>
            <a:ext cx="23831550" cy="10741025"/>
          </a:xfrm>
          <a:prstGeom prst="rect">
            <a:avLst/>
          </a:prstGeom>
          <a:solidFill>
            <a:srgbClr val="92D05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100832" y="11274425"/>
            <a:ext cx="15477485" cy="1336076"/>
          </a:xfrm>
          <a:prstGeom prst="rect">
            <a:avLst/>
          </a:prstGeom>
        </p:spPr>
        <p:txBody>
          <a:bodyPr vert="horz" wrap="square" lIns="0" tIns="15055" rIns="0" bIns="0" rtlCol="0">
            <a:spAutoFit/>
          </a:bodyPr>
          <a:lstStyle/>
          <a:p>
            <a:pPr marL="8710580" marR="0" lvl="0" indent="0" algn="l" defTabSz="914400" rtl="0" eaLnBrk="1" fontAlgn="auto" latinLnBrk="0" hangingPunct="1">
              <a:lnSpc>
                <a:spcPts val="3887"/>
              </a:lnSpc>
              <a:spcBef>
                <a:spcPts val="1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2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 </a:t>
            </a:r>
            <a:endParaRPr kumimoji="0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5055" marR="0" lvl="0" indent="0" algn="ctr" defTabSz="914400" rtl="0" eaLnBrk="1" fontAlgn="auto" latinLnBrk="0" hangingPunct="1">
              <a:lnSpc>
                <a:spcPts val="6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4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Thank you for your time</a:t>
            </a:r>
            <a:endParaRPr kumimoji="0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88C8C716-02F7-4A2B-BAD2-0429FAF86D88}"/>
              </a:ext>
            </a:extLst>
          </p:cNvPr>
          <p:cNvSpPr/>
          <p:nvPr/>
        </p:nvSpPr>
        <p:spPr>
          <a:xfrm>
            <a:off x="6353175" y="2435225"/>
            <a:ext cx="10972800" cy="533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accent1">
                <a:shade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953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49">
            <a:extLst>
              <a:ext uri="{FF2B5EF4-FFF2-40B4-BE49-F238E27FC236}">
                <a16:creationId xmlns:a16="http://schemas.microsoft.com/office/drawing/2014/main" id="{0603ADB8-2FB2-4EF7-B552-8C9393870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5939" y="78383"/>
            <a:ext cx="23182236" cy="593646"/>
          </a:xfrm>
          <a:prstGeom prst="rect">
            <a:avLst/>
          </a:prstGeom>
        </p:spPr>
        <p:txBody>
          <a:bodyPr vert="horz" wrap="square" lIns="0" tIns="18818" rIns="0" bIns="0" rtlCol="0">
            <a:spAutoFit/>
          </a:bodyPr>
          <a:lstStyle/>
          <a:p>
            <a:pPr marL="15055">
              <a:spcBef>
                <a:spcPts val="148"/>
              </a:spcBef>
              <a:tabLst>
                <a:tab pos="2127212" algn="l"/>
                <a:tab pos="2630788" algn="l"/>
                <a:tab pos="5839672" algn="l"/>
                <a:tab pos="9579228" algn="l"/>
                <a:tab pos="10957476" algn="l"/>
                <a:tab pos="12416265" algn="l"/>
              </a:tabLst>
            </a:pPr>
            <a:r>
              <a:rPr lang="en-US" b="0" spc="332" dirty="0">
                <a:solidFill>
                  <a:schemeClr val="tx1"/>
                </a:solidFill>
              </a:rPr>
              <a:t>WHAT WE LEARNED FROM YOU </a:t>
            </a:r>
            <a:r>
              <a:rPr lang="en-US" spc="332" dirty="0">
                <a:solidFill>
                  <a:schemeClr val="tx1"/>
                </a:solidFill>
              </a:rPr>
              <a:t>| PUBLIC MEETINGS &amp; ONLINE SURVEY RESULTS</a:t>
            </a:r>
            <a:endParaRPr lang="en-US" spc="-628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633060-B6CD-45B0-93D4-8692BA4A0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7" r="58573"/>
          <a:stretch/>
        </p:blipFill>
        <p:spPr>
          <a:xfrm>
            <a:off x="180975" y="2206625"/>
            <a:ext cx="11664132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9F8CD7-E593-44CB-83BC-9061A62ED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84" t="2941" r="1321"/>
          <a:stretch/>
        </p:blipFill>
        <p:spPr>
          <a:xfrm>
            <a:off x="11991975" y="2435225"/>
            <a:ext cx="11664132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13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49">
            <a:extLst>
              <a:ext uri="{FF2B5EF4-FFF2-40B4-BE49-F238E27FC236}">
                <a16:creationId xmlns:a16="http://schemas.microsoft.com/office/drawing/2014/main" id="{0603ADB8-2FB2-4EF7-B552-8C9393870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5939" y="78383"/>
            <a:ext cx="23182236" cy="593646"/>
          </a:xfrm>
          <a:prstGeom prst="rect">
            <a:avLst/>
          </a:prstGeom>
        </p:spPr>
        <p:txBody>
          <a:bodyPr vert="horz" wrap="square" lIns="0" tIns="18818" rIns="0" bIns="0" rtlCol="0">
            <a:spAutoFit/>
          </a:bodyPr>
          <a:lstStyle/>
          <a:p>
            <a:pPr marL="15055">
              <a:spcBef>
                <a:spcPts val="148"/>
              </a:spcBef>
              <a:tabLst>
                <a:tab pos="2127212" algn="l"/>
                <a:tab pos="2630788" algn="l"/>
                <a:tab pos="5839672" algn="l"/>
                <a:tab pos="9579228" algn="l"/>
                <a:tab pos="10957476" algn="l"/>
                <a:tab pos="12416265" algn="l"/>
              </a:tabLst>
            </a:pPr>
            <a:r>
              <a:rPr lang="en-US" b="0" spc="332" dirty="0">
                <a:solidFill>
                  <a:schemeClr val="tx1"/>
                </a:solidFill>
              </a:rPr>
              <a:t>WHAT WE LEARNED FROM YOU </a:t>
            </a:r>
            <a:r>
              <a:rPr lang="en-US" spc="332" dirty="0">
                <a:solidFill>
                  <a:schemeClr val="tx1"/>
                </a:solidFill>
              </a:rPr>
              <a:t>| PUBLIC MEETINGS &amp; ONLINE SURVEY RESULTS</a:t>
            </a:r>
            <a:endParaRPr spc="-628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59B81C-AFDB-498D-8F77-4327A16C81A4}"/>
              </a:ext>
            </a:extLst>
          </p:cNvPr>
          <p:cNvGrpSpPr/>
          <p:nvPr/>
        </p:nvGrpSpPr>
        <p:grpSpPr>
          <a:xfrm>
            <a:off x="223528" y="835025"/>
            <a:ext cx="23384494" cy="12229504"/>
            <a:chOff x="223528" y="835025"/>
            <a:chExt cx="23384494" cy="12229504"/>
          </a:xfrm>
        </p:grpSpPr>
        <p:pic>
          <p:nvPicPr>
            <p:cNvPr id="4" name="Picture 3" descr="A screenshot of text&#10;&#10;Description generated with very high confidence">
              <a:extLst>
                <a:ext uri="{FF2B5EF4-FFF2-40B4-BE49-F238E27FC236}">
                  <a16:creationId xmlns:a16="http://schemas.microsoft.com/office/drawing/2014/main" id="{D3FE0A19-74B9-490E-9800-498839928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39" b="11914"/>
            <a:stretch/>
          </p:blipFill>
          <p:spPr>
            <a:xfrm>
              <a:off x="223528" y="835025"/>
              <a:ext cx="23384494" cy="12229504"/>
            </a:xfrm>
            <a:prstGeom prst="rect">
              <a:avLst/>
            </a:prstGeom>
          </p:spPr>
        </p:pic>
        <p:pic>
          <p:nvPicPr>
            <p:cNvPr id="5" name="Picture 4" descr="A screenshot of text&#10;&#10;Description generated with very high confidence">
              <a:extLst>
                <a:ext uri="{FF2B5EF4-FFF2-40B4-BE49-F238E27FC236}">
                  <a16:creationId xmlns:a16="http://schemas.microsoft.com/office/drawing/2014/main" id="{6B6D6695-2216-4521-92A8-9FF1EA166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17" t="74889" b="11914"/>
            <a:stretch/>
          </p:blipFill>
          <p:spPr>
            <a:xfrm>
              <a:off x="12034528" y="9521825"/>
              <a:ext cx="5748647" cy="2057400"/>
            </a:xfrm>
            <a:prstGeom prst="rect">
              <a:avLst/>
            </a:prstGeom>
          </p:spPr>
        </p:pic>
        <p:pic>
          <p:nvPicPr>
            <p:cNvPr id="6" name="Picture 5" descr="A screenshot of text&#10;&#10;Description generated with very high confidence">
              <a:extLst>
                <a:ext uri="{FF2B5EF4-FFF2-40B4-BE49-F238E27FC236}">
                  <a16:creationId xmlns:a16="http://schemas.microsoft.com/office/drawing/2014/main" id="{A1B1737C-C048-4E3B-8F87-D1256ED65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76" t="76273" r="26069" b="9801"/>
            <a:stretch/>
          </p:blipFill>
          <p:spPr>
            <a:xfrm>
              <a:off x="18011775" y="10893425"/>
              <a:ext cx="5257800" cy="2171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8708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6575" y="11081349"/>
            <a:ext cx="15477485" cy="1336076"/>
          </a:xfrm>
          <a:prstGeom prst="rect">
            <a:avLst/>
          </a:prstGeom>
        </p:spPr>
        <p:txBody>
          <a:bodyPr vert="horz" wrap="square" lIns="0" tIns="15055" rIns="0" bIns="0" rtlCol="0">
            <a:spAutoFit/>
          </a:bodyPr>
          <a:lstStyle/>
          <a:p>
            <a:pPr marL="8710580" marR="0" lvl="0" indent="0" algn="l" defTabSz="914400" rtl="0" eaLnBrk="1" fontAlgn="auto" latinLnBrk="0" hangingPunct="1">
              <a:lnSpc>
                <a:spcPts val="3887"/>
              </a:lnSpc>
              <a:spcBef>
                <a:spcPts val="1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15" b="1" i="0" u="none" strike="noStrike" kern="1200" cap="none" spc="-2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 </a:t>
            </a:r>
            <a:endParaRPr kumimoji="0" sz="361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5055" marR="0" lvl="0" indent="0" algn="ctr" defTabSz="914400" rtl="0" eaLnBrk="1" fontAlgn="auto" latinLnBrk="0" hangingPunct="1">
              <a:lnSpc>
                <a:spcPts val="6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749" b="1" spc="-415" dirty="0">
                <a:latin typeface="Verdana"/>
                <a:cs typeface="Verdana"/>
              </a:rPr>
              <a:t>MAJOR FINDINGS AND CONCLUSIONS</a:t>
            </a:r>
            <a:endParaRPr kumimoji="0" sz="5749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88C8C716-02F7-4A2B-BAD2-0429FAF86D88}"/>
              </a:ext>
            </a:extLst>
          </p:cNvPr>
          <p:cNvSpPr/>
          <p:nvPr/>
        </p:nvSpPr>
        <p:spPr>
          <a:xfrm>
            <a:off x="293499" y="11426038"/>
            <a:ext cx="5297676" cy="13892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2605F1-A568-44A7-9E9B-D492CFB3C38E}"/>
              </a:ext>
            </a:extLst>
          </p:cNvPr>
          <p:cNvSpPr/>
          <p:nvPr/>
        </p:nvSpPr>
        <p:spPr>
          <a:xfrm>
            <a:off x="0" y="0"/>
            <a:ext cx="23831550" cy="10741025"/>
          </a:xfrm>
          <a:prstGeom prst="rect">
            <a:avLst/>
          </a:prstGeom>
          <a:solidFill>
            <a:srgbClr val="92D05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135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FC8141-0C62-4616-9795-FCD05F19D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" y="200"/>
            <a:ext cx="23830139" cy="134044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5E3D43-51F3-4576-A128-5AC2795C185D}"/>
              </a:ext>
            </a:extLst>
          </p:cNvPr>
          <p:cNvSpPr/>
          <p:nvPr/>
        </p:nvSpPr>
        <p:spPr>
          <a:xfrm rot="16200000">
            <a:off x="-5588045" y="5599043"/>
            <a:ext cx="13404651" cy="22065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E1F317-532E-4766-BE0F-CB300F3FF919}"/>
              </a:ext>
            </a:extLst>
          </p:cNvPr>
          <p:cNvSpPr txBox="1">
            <a:spLocks/>
          </p:cNvSpPr>
          <p:nvPr/>
        </p:nvSpPr>
        <p:spPr>
          <a:xfrm rot="16200000">
            <a:off x="-4180809" y="6057671"/>
            <a:ext cx="10680358" cy="2590908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l" defTabSz="1787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/>
              <a:t>POPULATION TRENDS</a:t>
            </a: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0CE14BEE-8C8C-4451-8B39-D7980E662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7" y="464002"/>
            <a:ext cx="1993550" cy="199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5FB8D3E-DF45-4B3A-9D2B-2E26EDA7F027}"/>
              </a:ext>
            </a:extLst>
          </p:cNvPr>
          <p:cNvGrpSpPr/>
          <p:nvPr/>
        </p:nvGrpSpPr>
        <p:grpSpPr>
          <a:xfrm>
            <a:off x="2785625" y="2740025"/>
            <a:ext cx="7228961" cy="1716432"/>
            <a:chOff x="2927129" y="3541234"/>
            <a:chExt cx="7228961" cy="17164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709123-3CFF-4528-8CFF-F2AD06588B3D}"/>
                </a:ext>
              </a:extLst>
            </p:cNvPr>
            <p:cNvSpPr txBox="1"/>
            <p:nvPr/>
          </p:nvSpPr>
          <p:spPr>
            <a:xfrm>
              <a:off x="4035023" y="3541234"/>
              <a:ext cx="6121067" cy="1716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18" b="1" dirty="0">
                  <a:solidFill>
                    <a:schemeClr val="accent5">
                      <a:lumMod val="50000"/>
                    </a:schemeClr>
                  </a:solidFill>
                </a:rPr>
                <a:t>2000-2010</a:t>
              </a:r>
              <a:r>
                <a:rPr lang="en-US" sz="3518" dirty="0"/>
                <a:t>     </a:t>
              </a:r>
            </a:p>
            <a:p>
              <a:endParaRPr lang="en-US" sz="3518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en-US" sz="3518" b="1" dirty="0">
                  <a:solidFill>
                    <a:schemeClr val="accent2">
                      <a:lumMod val="75000"/>
                    </a:schemeClr>
                  </a:solidFill>
                </a:rPr>
                <a:t>2010-2018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EA430B-0368-4C8D-93AF-A1E4AE1C3520}"/>
                </a:ext>
              </a:extLst>
            </p:cNvPr>
            <p:cNvSpPr/>
            <p:nvPr/>
          </p:nvSpPr>
          <p:spPr>
            <a:xfrm>
              <a:off x="2927129" y="3699226"/>
              <a:ext cx="1034648" cy="41239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A1605C6-8ACD-43D9-A8F4-B64CEB221AB9}"/>
                </a:ext>
              </a:extLst>
            </p:cNvPr>
            <p:cNvSpPr/>
            <p:nvPr/>
          </p:nvSpPr>
          <p:spPr>
            <a:xfrm>
              <a:off x="2927129" y="4610036"/>
              <a:ext cx="1034648" cy="412399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2082773-DD5C-4AB5-A112-7AECF7BAFBC5}"/>
              </a:ext>
            </a:extLst>
          </p:cNvPr>
          <p:cNvSpPr txBox="1"/>
          <p:nvPr/>
        </p:nvSpPr>
        <p:spPr>
          <a:xfrm>
            <a:off x="2543175" y="253499"/>
            <a:ext cx="13949834" cy="2291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91" b="1" dirty="0"/>
              <a:t>Route 1 Corridor Population</a:t>
            </a:r>
          </a:p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37,244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 43,954 (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+6,710; 1.8% ann.)  2000-2010</a:t>
            </a:r>
          </a:p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43,954 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54,203 (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+10,249; 2.9% ann.) 2010-2018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C45E48-01CB-4BBB-A410-29ACF2211F5A}"/>
              </a:ext>
            </a:extLst>
          </p:cNvPr>
          <p:cNvSpPr txBox="1"/>
          <p:nvPr/>
        </p:nvSpPr>
        <p:spPr>
          <a:xfrm>
            <a:off x="15989519" y="4062207"/>
            <a:ext cx="7831031" cy="117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10,048 </a:t>
            </a:r>
            <a:r>
              <a:rPr lang="en-US" sz="3518" b="1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 12,773 (</a:t>
            </a:r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+2,725; 2.7% ann.)</a:t>
            </a:r>
          </a:p>
          <a:p>
            <a:r>
              <a:rPr lang="en-US" sz="3518" b="1" dirty="0">
                <a:solidFill>
                  <a:schemeClr val="accent2">
                    <a:lumMod val="75000"/>
                  </a:schemeClr>
                </a:solidFill>
              </a:rPr>
              <a:t>12,773 </a:t>
            </a:r>
            <a:r>
              <a:rPr lang="en-US" sz="3518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15,214 (</a:t>
            </a:r>
            <a:r>
              <a:rPr lang="en-US" sz="3518" b="1" dirty="0">
                <a:solidFill>
                  <a:schemeClr val="accent2">
                    <a:lumMod val="75000"/>
                  </a:schemeClr>
                </a:solidFill>
              </a:rPr>
              <a:t>+2,441; 2.4% ann.)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201D4F-4B56-4E79-8470-FB7BC13A72CD}"/>
              </a:ext>
            </a:extLst>
          </p:cNvPr>
          <p:cNvSpPr txBox="1"/>
          <p:nvPr/>
        </p:nvSpPr>
        <p:spPr>
          <a:xfrm>
            <a:off x="12293481" y="7697928"/>
            <a:ext cx="8232894" cy="117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7,541 </a:t>
            </a:r>
            <a:r>
              <a:rPr lang="en-US" sz="3518" b="1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 9,442 (</a:t>
            </a:r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+1,901; 2.5% ann.)</a:t>
            </a:r>
          </a:p>
          <a:p>
            <a:r>
              <a:rPr lang="en-US" sz="3518" b="1" dirty="0">
                <a:solidFill>
                  <a:schemeClr val="accent2">
                    <a:lumMod val="75000"/>
                  </a:schemeClr>
                </a:solidFill>
              </a:rPr>
              <a:t>9,442 </a:t>
            </a:r>
            <a:r>
              <a:rPr lang="en-US" sz="3518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14,847 (</a:t>
            </a:r>
            <a:r>
              <a:rPr lang="en-US" sz="3518" b="1" dirty="0">
                <a:solidFill>
                  <a:schemeClr val="accent2">
                    <a:lumMod val="75000"/>
                  </a:schemeClr>
                </a:solidFill>
              </a:rPr>
              <a:t>+5,405; 7.2% ann.)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C822A5-F1E4-4E35-99F5-EA7D35B6D150}"/>
              </a:ext>
            </a:extLst>
          </p:cNvPr>
          <p:cNvSpPr txBox="1"/>
          <p:nvPr/>
        </p:nvSpPr>
        <p:spPr>
          <a:xfrm>
            <a:off x="7565750" y="11518239"/>
            <a:ext cx="7550425" cy="117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19,655 </a:t>
            </a:r>
            <a:r>
              <a:rPr lang="en-US" sz="3518" b="1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 21,739 (</a:t>
            </a:r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+2,084; 1.1% ann.)</a:t>
            </a:r>
          </a:p>
          <a:p>
            <a:r>
              <a:rPr lang="en-US" sz="3518" b="1" dirty="0">
                <a:solidFill>
                  <a:schemeClr val="accent2">
                    <a:lumMod val="75000"/>
                  </a:schemeClr>
                </a:solidFill>
              </a:rPr>
              <a:t>21,739 </a:t>
            </a:r>
            <a:r>
              <a:rPr lang="en-US" sz="3518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24,142 (</a:t>
            </a:r>
            <a:r>
              <a:rPr lang="en-US" sz="3518" b="1" dirty="0">
                <a:solidFill>
                  <a:schemeClr val="accent2">
                    <a:lumMod val="75000"/>
                  </a:schemeClr>
                </a:solidFill>
              </a:rPr>
              <a:t>+2,403; 1.4% ann.)</a:t>
            </a:r>
          </a:p>
        </p:txBody>
      </p:sp>
    </p:spTree>
    <p:extLst>
      <p:ext uri="{BB962C8B-B14F-4D97-AF65-F5344CB8AC3E}">
        <p14:creationId xmlns:p14="http://schemas.microsoft.com/office/powerpoint/2010/main" val="2715017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FD046F-EC8C-4229-97A6-45AFE5541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" y="-79375"/>
            <a:ext cx="23830139" cy="134044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477B86-F1BF-4AFA-94BE-9ED3CB9DF595}"/>
              </a:ext>
            </a:extLst>
          </p:cNvPr>
          <p:cNvSpPr/>
          <p:nvPr/>
        </p:nvSpPr>
        <p:spPr>
          <a:xfrm rot="16200000">
            <a:off x="-5588045" y="5599043"/>
            <a:ext cx="13404651" cy="22065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6C432CE-142C-4CC7-8A39-7A553B5AF1CF}"/>
              </a:ext>
            </a:extLst>
          </p:cNvPr>
          <p:cNvSpPr txBox="1">
            <a:spLocks/>
          </p:cNvSpPr>
          <p:nvPr/>
        </p:nvSpPr>
        <p:spPr>
          <a:xfrm rot="16200000">
            <a:off x="-4884322" y="5767010"/>
            <a:ext cx="11997345" cy="2590908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l" defTabSz="1787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/>
              <a:t>HOUSING TRENDS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94E7B-20D8-4357-9137-1C11AC29C6FB}"/>
              </a:ext>
            </a:extLst>
          </p:cNvPr>
          <p:cNvSpPr txBox="1"/>
          <p:nvPr/>
        </p:nvSpPr>
        <p:spPr>
          <a:xfrm>
            <a:off x="11077575" y="10548533"/>
            <a:ext cx="7578300" cy="225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Owner-occupied: +334 (0.8% ann.)</a:t>
            </a:r>
          </a:p>
          <a:p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Renter-occupied: +41 (0.1% ann.)</a:t>
            </a:r>
          </a:p>
          <a:p>
            <a:r>
              <a:rPr lang="en-US" sz="3518" b="1" dirty="0">
                <a:solidFill>
                  <a:schemeClr val="accent2">
                    <a:lumMod val="75000"/>
                  </a:schemeClr>
                </a:solidFill>
              </a:rPr>
              <a:t>Owner-occupied: +418 (1.1% ann.)</a:t>
            </a:r>
          </a:p>
          <a:p>
            <a:r>
              <a:rPr lang="en-US" sz="3518" b="1" dirty="0">
                <a:solidFill>
                  <a:schemeClr val="accent2">
                    <a:lumMod val="75000"/>
                  </a:schemeClr>
                </a:solidFill>
              </a:rPr>
              <a:t>Renter-occupied: +320 (1.3% ann.)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ECA764-727D-47EC-BDC8-B3FCA8E3BA8C}"/>
              </a:ext>
            </a:extLst>
          </p:cNvPr>
          <p:cNvSpPr txBox="1"/>
          <p:nvPr/>
        </p:nvSpPr>
        <p:spPr>
          <a:xfrm>
            <a:off x="2591620" y="358979"/>
            <a:ext cx="7427919" cy="279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18" b="1" dirty="0"/>
              <a:t>ROUTE 1 CORRIDOR</a:t>
            </a:r>
          </a:p>
          <a:p>
            <a:r>
              <a:rPr lang="en-US" sz="3518" b="1" dirty="0">
                <a:solidFill>
                  <a:schemeClr val="tx2"/>
                </a:solidFill>
              </a:rPr>
              <a:t>Owner-occupied</a:t>
            </a:r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: +1,305 (1.5% ann.) Renter-occupied: +718 (1.6% ann.)</a:t>
            </a:r>
          </a:p>
          <a:p>
            <a:r>
              <a:rPr lang="en-US" sz="3518" b="1" dirty="0">
                <a:solidFill>
                  <a:schemeClr val="accent2">
                    <a:lumMod val="75000"/>
                  </a:schemeClr>
                </a:solidFill>
              </a:rPr>
              <a:t>Owner-occupied: +1,881 (2.3% ann.)</a:t>
            </a:r>
          </a:p>
          <a:p>
            <a:r>
              <a:rPr lang="en-US" sz="3518" b="1" dirty="0">
                <a:solidFill>
                  <a:schemeClr val="accent2">
                    <a:lumMod val="75000"/>
                  </a:schemeClr>
                </a:solidFill>
              </a:rPr>
              <a:t>Renter-occupied: +1,608 (3.8% ann.)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548127-C24C-47D6-8409-0AF4EF021955}"/>
              </a:ext>
            </a:extLst>
          </p:cNvPr>
          <p:cNvSpPr txBox="1"/>
          <p:nvPr/>
        </p:nvSpPr>
        <p:spPr>
          <a:xfrm>
            <a:off x="12559872" y="6849308"/>
            <a:ext cx="7578300" cy="225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Owner-occupied: +465 (2.7% ann.)</a:t>
            </a:r>
          </a:p>
          <a:p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Renter-occupied: +179 (2.9% ann.)</a:t>
            </a:r>
          </a:p>
          <a:p>
            <a:r>
              <a:rPr lang="en-US" sz="3518" b="1" dirty="0">
                <a:solidFill>
                  <a:schemeClr val="accent2">
                    <a:lumMod val="75000"/>
                  </a:schemeClr>
                </a:solidFill>
              </a:rPr>
              <a:t>Owner-occupied: +965 (5.6% ann.)</a:t>
            </a:r>
          </a:p>
          <a:p>
            <a:r>
              <a:rPr lang="en-US" sz="3518" b="1" dirty="0">
                <a:solidFill>
                  <a:schemeClr val="accent2">
                    <a:lumMod val="75000"/>
                  </a:schemeClr>
                </a:solidFill>
              </a:rPr>
              <a:t>Renter-occupied: +924 (14.3% ann.)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3DB24B-51A6-40E3-AB74-6A6B7F2741DE}"/>
              </a:ext>
            </a:extLst>
          </p:cNvPr>
          <p:cNvSpPr txBox="1"/>
          <p:nvPr/>
        </p:nvSpPr>
        <p:spPr>
          <a:xfrm>
            <a:off x="17041388" y="3699226"/>
            <a:ext cx="6850052" cy="225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Owner-occupied: +496 (1.8% ann.)</a:t>
            </a:r>
          </a:p>
          <a:p>
            <a:r>
              <a:rPr lang="en-US" sz="3518" b="1" dirty="0">
                <a:solidFill>
                  <a:schemeClr val="accent5">
                    <a:lumMod val="50000"/>
                  </a:schemeClr>
                </a:solidFill>
              </a:rPr>
              <a:t>Renter-occupied: +509 (5.5% ann.)</a:t>
            </a:r>
          </a:p>
          <a:p>
            <a:r>
              <a:rPr lang="en-US" sz="3518" b="1" dirty="0">
                <a:solidFill>
                  <a:schemeClr val="accent2">
                    <a:lumMod val="75000"/>
                  </a:schemeClr>
                </a:solidFill>
              </a:rPr>
              <a:t>Owner-occupied: +506 (1.9% ann.)</a:t>
            </a:r>
          </a:p>
          <a:p>
            <a:r>
              <a:rPr lang="en-US" sz="3518" b="1" dirty="0">
                <a:solidFill>
                  <a:schemeClr val="accent2">
                    <a:lumMod val="75000"/>
                  </a:schemeClr>
                </a:solidFill>
              </a:rPr>
              <a:t>Renter-occupied: +348 (3.0% ann.)</a:t>
            </a:r>
          </a:p>
        </p:txBody>
      </p:sp>
      <p:pic>
        <p:nvPicPr>
          <p:cNvPr id="2050" name="Picture 2" descr="Image result for HOUSING">
            <a:extLst>
              <a:ext uri="{FF2B5EF4-FFF2-40B4-BE49-F238E27FC236}">
                <a16:creationId xmlns:a16="http://schemas.microsoft.com/office/drawing/2014/main" id="{425AFD8F-9A42-4D4E-8D82-C4E15AC60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" y="122715"/>
            <a:ext cx="2006322" cy="200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6509943-1D31-499C-A59F-7758DAC776CF}"/>
              </a:ext>
            </a:extLst>
          </p:cNvPr>
          <p:cNvGrpSpPr/>
          <p:nvPr/>
        </p:nvGrpSpPr>
        <p:grpSpPr>
          <a:xfrm>
            <a:off x="2765365" y="3349625"/>
            <a:ext cx="7228961" cy="1716432"/>
            <a:chOff x="2927129" y="3541234"/>
            <a:chExt cx="7228961" cy="171643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41051A-7115-4A68-89B2-7F8110DFDAC2}"/>
                </a:ext>
              </a:extLst>
            </p:cNvPr>
            <p:cNvSpPr txBox="1"/>
            <p:nvPr/>
          </p:nvSpPr>
          <p:spPr>
            <a:xfrm>
              <a:off x="4035023" y="3541234"/>
              <a:ext cx="6121067" cy="1716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18" b="1" dirty="0">
                  <a:solidFill>
                    <a:schemeClr val="accent5">
                      <a:lumMod val="50000"/>
                    </a:schemeClr>
                  </a:solidFill>
                </a:rPr>
                <a:t>2000-2010</a:t>
              </a:r>
              <a:r>
                <a:rPr lang="en-US" sz="3518" dirty="0"/>
                <a:t>      </a:t>
              </a:r>
            </a:p>
            <a:p>
              <a:endParaRPr lang="en-US" sz="3518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en-US" sz="3518" b="1" dirty="0">
                  <a:solidFill>
                    <a:schemeClr val="accent2">
                      <a:lumMod val="75000"/>
                    </a:schemeClr>
                  </a:solidFill>
                </a:rPr>
                <a:t>2010-2018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51BB3B-0CF6-48D0-B553-246C6B142C7C}"/>
                </a:ext>
              </a:extLst>
            </p:cNvPr>
            <p:cNvSpPr/>
            <p:nvPr/>
          </p:nvSpPr>
          <p:spPr>
            <a:xfrm>
              <a:off x="2927129" y="3699226"/>
              <a:ext cx="1034648" cy="41239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5B0FCA-80C8-4095-BF87-43627EE5134D}"/>
                </a:ext>
              </a:extLst>
            </p:cNvPr>
            <p:cNvSpPr/>
            <p:nvPr/>
          </p:nvSpPr>
          <p:spPr>
            <a:xfrm>
              <a:off x="2927129" y="4684234"/>
              <a:ext cx="1034648" cy="412399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4388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ITY SKETCH 16X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23.potx" id="{55B65C5C-2110-41C9-9432-67D739EC5CFC}" vid="{FDE12540-4521-4F30-863D-D54DD2EE1C3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2087</Words>
  <Application>Microsoft Office PowerPoint</Application>
  <PresentationFormat>Custom</PresentationFormat>
  <Paragraphs>405</Paragraphs>
  <Slides>42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Arial Black</vt:lpstr>
      <vt:lpstr>Calibri</vt:lpstr>
      <vt:lpstr>Calibri Light</vt:lpstr>
      <vt:lpstr>Century Schoolbook</vt:lpstr>
      <vt:lpstr>Verdana</vt:lpstr>
      <vt:lpstr>Wingdings</vt:lpstr>
      <vt:lpstr>Office Theme</vt:lpstr>
      <vt:lpstr>1_Office Theme</vt:lpstr>
      <vt:lpstr>CITY SKETCH 16X9</vt:lpstr>
      <vt:lpstr>PowerPoint Presentation</vt:lpstr>
      <vt:lpstr>U.S. Route 1 – “Redevelop, Connect, Preserve” Public Meeting Agenda</vt:lpstr>
      <vt:lpstr>PowerPoint Presentation</vt:lpstr>
      <vt:lpstr>WHAT WE LEARNED FROM YOU | PUBLIC MEETINGS &amp; ONLINE SURVEY RESULTS</vt:lpstr>
      <vt:lpstr>WHAT WE LEARNED FROM YOU | PUBLIC MEETINGS &amp; ONLINE SURVEY RESULTS</vt:lpstr>
      <vt:lpstr>WHAT WE LEARNED FROM YOU | PUBLIC MEETINGS &amp; ONLINE SURVEY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County Line to  Whiskey Bottom  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 USE</vt:lpstr>
      <vt:lpstr>SIDEWALK GAPS</vt:lpstr>
      <vt:lpstr>SAFETY</vt:lpstr>
      <vt:lpstr>TRAFFIC VOLUMES</vt:lpstr>
      <vt:lpstr>PowerPoint Presentation</vt:lpstr>
      <vt:lpstr>HOW IS THIS TIME GOING TO BE DIFFERENT?</vt:lpstr>
      <vt:lpstr>ROUTE 1 IMPLEMENTATION THEMES</vt:lpstr>
      <vt:lpstr>CONSIDERATIONS FOR ORGANIZATIONAL LEADERSHIP “MANAGING AND LEADING ROUTE 1 REVITALIZATION”</vt:lpstr>
      <vt:lpstr>CONSIDERATIONS FOR PARTNERSHIPS</vt:lpstr>
      <vt:lpstr>CHARACTER AREA REDEVELOPMENT STRATEGIES</vt:lpstr>
      <vt:lpstr>CONSIDERATIONS FOR CREATIVE FUNDING SOLUTIONS</vt:lpstr>
      <vt:lpstr>TRANSPORTATION &amp; SAFETY (NEAR-TERM STRATEGY)</vt:lpstr>
      <vt:lpstr>TRANSPORTATION &amp; SAFETY (MID-TERM STRATEGY)</vt:lpstr>
      <vt:lpstr>ROUTE 1 LONG-TERM STRATEGIES</vt:lpstr>
      <vt:lpstr>CASE STUDY RIVERDALE PARK STATION</vt:lpstr>
      <vt:lpstr>PowerPoint Presentation</vt:lpstr>
      <vt:lpstr>PLACEMAKING AND PUBLIC REALM (CORRIDOR REVITALIZATION CASE STUDIES)</vt:lpstr>
      <vt:lpstr>IMPLEMENTATION STRATEGIES | LAND USE &amp; URBAN DESIGN – SIMILAR PROJECTS </vt:lpstr>
      <vt:lpstr>IMPLEMENTATION STRATEGIES | LAND USE &amp; URBAN DESIGN – SIMILAR PROJECTS </vt:lpstr>
      <vt:lpstr>IMPLEMENTATION STRATEGIES | LAND USE &amp; URBAN DESIGN – SIMILAR PROJECTS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O'Connor, Kristin</dc:creator>
  <cp:lastModifiedBy>Clay, Randy</cp:lastModifiedBy>
  <cp:revision>37</cp:revision>
  <cp:lastPrinted>2019-06-25T14:39:43Z</cp:lastPrinted>
  <dcterms:created xsi:type="dcterms:W3CDTF">2019-06-21T12:57:45Z</dcterms:created>
  <dcterms:modified xsi:type="dcterms:W3CDTF">2019-06-26T19:41:28Z</dcterms:modified>
</cp:coreProperties>
</file>