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257" r:id="rId3"/>
    <p:sldId id="259" r:id="rId4"/>
    <p:sldId id="261" r:id="rId5"/>
    <p:sldId id="262" r:id="rId6"/>
    <p:sldId id="263" r:id="rId7"/>
    <p:sldId id="264" r:id="rId8"/>
    <p:sldId id="265" r:id="rId9"/>
    <p:sldId id="266" r:id="rId10"/>
    <p:sldId id="274" r:id="rId11"/>
    <p:sldId id="272" r:id="rId12"/>
    <p:sldId id="277" r:id="rId13"/>
    <p:sldId id="273" r:id="rId14"/>
    <p:sldId id="278" r:id="rId15"/>
    <p:sldId id="267" r:id="rId16"/>
    <p:sldId id="275" r:id="rId17"/>
    <p:sldId id="285" r:id="rId18"/>
    <p:sldId id="286" r:id="rId19"/>
    <p:sldId id="287" r:id="rId20"/>
    <p:sldId id="288" r:id="rId21"/>
    <p:sldId id="269" r:id="rId22"/>
    <p:sldId id="271" r:id="rId23"/>
    <p:sldId id="289" r:id="rId24"/>
    <p:sldId id="279" r:id="rId25"/>
    <p:sldId id="270" r:id="rId26"/>
    <p:sldId id="280" r:id="rId27"/>
    <p:sldId id="296" r:id="rId28"/>
    <p:sldId id="297" r:id="rId29"/>
    <p:sldId id="298" r:id="rId30"/>
    <p:sldId id="299" r:id="rId31"/>
    <p:sldId id="283" r:id="rId32"/>
    <p:sldId id="284" r:id="rId33"/>
    <p:sldId id="290" r:id="rId34"/>
    <p:sldId id="305" r:id="rId35"/>
    <p:sldId id="306" r:id="rId36"/>
    <p:sldId id="307" r:id="rId37"/>
    <p:sldId id="308" r:id="rId38"/>
    <p:sldId id="309" r:id="rId39"/>
    <p:sldId id="310" r:id="rId40"/>
    <p:sldId id="293" r:id="rId41"/>
    <p:sldId id="294" r:id="rId42"/>
    <p:sldId id="300" r:id="rId43"/>
    <p:sldId id="302" r:id="rId44"/>
    <p:sldId id="316" r:id="rId45"/>
    <p:sldId id="303" r:id="rId46"/>
    <p:sldId id="304" r:id="rId47"/>
    <p:sldId id="311" r:id="rId48"/>
    <p:sldId id="322" r:id="rId49"/>
    <p:sldId id="314" r:id="rId50"/>
    <p:sldId id="315" r:id="rId51"/>
    <p:sldId id="317" r:id="rId52"/>
    <p:sldId id="328" r:id="rId53"/>
    <p:sldId id="329" r:id="rId54"/>
    <p:sldId id="330" r:id="rId55"/>
    <p:sldId id="331" r:id="rId56"/>
    <p:sldId id="332" r:id="rId57"/>
    <p:sldId id="334" r:id="rId58"/>
    <p:sldId id="333" r:id="rId59"/>
    <p:sldId id="335" r:id="rId60"/>
    <p:sldId id="336" r:id="rId61"/>
    <p:sldId id="337" r:id="rId62"/>
    <p:sldId id="320" r:id="rId63"/>
    <p:sldId id="321" r:id="rId64"/>
    <p:sldId id="323" r:id="rId65"/>
    <p:sldId id="343" r:id="rId66"/>
    <p:sldId id="344" r:id="rId67"/>
    <p:sldId id="345" r:id="rId68"/>
    <p:sldId id="346" r:id="rId69"/>
    <p:sldId id="326" r:id="rId70"/>
    <p:sldId id="327" r:id="rId71"/>
    <p:sldId id="338" r:id="rId72"/>
    <p:sldId id="340" r:id="rId73"/>
    <p:sldId id="347" r:id="rId74"/>
    <p:sldId id="348" r:id="rId75"/>
    <p:sldId id="349" r:id="rId76"/>
    <p:sldId id="341" r:id="rId77"/>
    <p:sldId id="342"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5401A-189E-0740-831F-10CBE6909274}" type="datetimeFigureOut">
              <a:rPr lang="en-US" smtClean="0"/>
              <a:pPr/>
              <a:t>7/2/2016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0BDFC-B55F-8944-925C-3103B34B2497}" type="slidenum">
              <a:rPr lang="en-US" smtClean="0"/>
              <a:pPr/>
              <a:t>‹#›</a:t>
            </a:fld>
            <a:endParaRPr lang="en-US"/>
          </a:p>
        </p:txBody>
      </p:sp>
    </p:spTree>
    <p:extLst>
      <p:ext uri="{BB962C8B-B14F-4D97-AF65-F5344CB8AC3E}">
        <p14:creationId xmlns:p14="http://schemas.microsoft.com/office/powerpoint/2010/main" xmlns="" val="2141606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0BDFC-B55F-8944-925C-3103B34B2497}" type="slidenum">
              <a:rPr lang="en-US" smtClean="0"/>
              <a:pPr/>
              <a:t>59</a:t>
            </a:fld>
            <a:endParaRPr lang="en-US"/>
          </a:p>
        </p:txBody>
      </p:sp>
    </p:spTree>
    <p:extLst>
      <p:ext uri="{BB962C8B-B14F-4D97-AF65-F5344CB8AC3E}">
        <p14:creationId xmlns:p14="http://schemas.microsoft.com/office/powerpoint/2010/main" xmlns="" val="196130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0BDFC-B55F-8944-925C-3103B34B2497}" type="slidenum">
              <a:rPr lang="en-US" smtClean="0"/>
              <a:pPr/>
              <a:t>60</a:t>
            </a:fld>
            <a:endParaRPr lang="en-US"/>
          </a:p>
        </p:txBody>
      </p:sp>
    </p:spTree>
    <p:extLst>
      <p:ext uri="{BB962C8B-B14F-4D97-AF65-F5344CB8AC3E}">
        <p14:creationId xmlns:p14="http://schemas.microsoft.com/office/powerpoint/2010/main" xmlns="" val="196130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0BDFC-B55F-8944-925C-3103B34B2497}" type="slidenum">
              <a:rPr lang="en-US" smtClean="0"/>
              <a:pPr/>
              <a:t>61</a:t>
            </a:fld>
            <a:endParaRPr lang="en-US"/>
          </a:p>
        </p:txBody>
      </p:sp>
    </p:spTree>
    <p:extLst>
      <p:ext uri="{BB962C8B-B14F-4D97-AF65-F5344CB8AC3E}">
        <p14:creationId xmlns:p14="http://schemas.microsoft.com/office/powerpoint/2010/main" xmlns="" val="196130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4428BE-23C2-0F45-8FE3-6666B922A40F}"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45048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428BE-23C2-0F45-8FE3-6666B922A40F}"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183467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428BE-23C2-0F45-8FE3-6666B922A40F}"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165941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428BE-23C2-0F45-8FE3-6666B922A40F}"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32161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428BE-23C2-0F45-8FE3-6666B922A40F}"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408471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4428BE-23C2-0F45-8FE3-6666B922A40F}"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60968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4428BE-23C2-0F45-8FE3-6666B922A40F}" type="datetimeFigureOut">
              <a:rPr lang="en-US" smtClean="0"/>
              <a:pPr/>
              <a:t>7/2/2016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270092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428BE-23C2-0F45-8FE3-6666B922A40F}" type="datetimeFigureOut">
              <a:rPr lang="en-US" smtClean="0"/>
              <a:pPr/>
              <a:t>7/2/2016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29901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428BE-23C2-0F45-8FE3-6666B922A40F}" type="datetimeFigureOut">
              <a:rPr lang="en-US" smtClean="0"/>
              <a:pPr/>
              <a:t>7/2/2016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14626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428BE-23C2-0F45-8FE3-6666B922A40F}"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13486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428BE-23C2-0F45-8FE3-6666B922A40F}"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353395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428BE-23C2-0F45-8FE3-6666B922A40F}" type="datetimeFigureOut">
              <a:rPr lang="en-US" smtClean="0"/>
              <a:pPr/>
              <a:t>7/2/2016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03180-CD81-1A48-A629-A41B9541FEE9}" type="slidenum">
              <a:rPr lang="en-US" smtClean="0"/>
              <a:pPr/>
              <a:t>‹#›</a:t>
            </a:fld>
            <a:endParaRPr lang="en-US"/>
          </a:p>
        </p:txBody>
      </p:sp>
    </p:spTree>
    <p:extLst>
      <p:ext uri="{BB962C8B-B14F-4D97-AF65-F5344CB8AC3E}">
        <p14:creationId xmlns:p14="http://schemas.microsoft.com/office/powerpoint/2010/main" xmlns="" val="268114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12050" y="3383495"/>
            <a:ext cx="1631950" cy="163195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brightnessContrast bright="13000" contrast="46000"/>
                    </a14:imgEffect>
                  </a14:imgLayer>
                </a14:imgProps>
              </a:ext>
            </a:extLst>
          </a:blip>
          <a:stretch>
            <a:fillRect/>
          </a:stretch>
        </p:blipFill>
        <p:spPr>
          <a:xfrm flipH="1">
            <a:off x="205316" y="3135389"/>
            <a:ext cx="2130878" cy="2130878"/>
          </a:xfrm>
          <a:prstGeom prst="rect">
            <a:avLst/>
          </a:prstGeom>
        </p:spPr>
      </p:pic>
      <p:sp>
        <p:nvSpPr>
          <p:cNvPr id="2" name="Title 1"/>
          <p:cNvSpPr>
            <a:spLocks noGrp="1"/>
          </p:cNvSpPr>
          <p:nvPr>
            <p:ph type="ctrTitle"/>
          </p:nvPr>
        </p:nvSpPr>
        <p:spPr/>
        <p:txBody>
          <a:bodyPr>
            <a:normAutofit/>
          </a:bodyPr>
          <a:lstStyle/>
          <a:p>
            <a:r>
              <a:rPr lang="en-US" sz="5000" dirty="0" smtClean="0"/>
              <a:t>PUMPKIN CHUNKIN’ </a:t>
            </a:r>
            <a:r>
              <a:rPr lang="en-US" dirty="0" smtClean="0"/>
              <a:t/>
            </a:r>
            <a:br>
              <a:rPr lang="en-US" dirty="0" smtClean="0"/>
            </a:br>
            <a:r>
              <a:rPr lang="en-US" sz="3000" dirty="0" smtClean="0"/>
              <a:t>Exploring the Engineering Design Process</a:t>
            </a:r>
            <a:endParaRPr lang="en-US" sz="3000" dirty="0"/>
          </a:p>
        </p:txBody>
      </p:sp>
      <p:sp>
        <p:nvSpPr>
          <p:cNvPr id="3" name="Subtitle 2"/>
          <p:cNvSpPr>
            <a:spLocks noGrp="1"/>
          </p:cNvSpPr>
          <p:nvPr>
            <p:ph type="subTitle" idx="1"/>
          </p:nvPr>
        </p:nvSpPr>
        <p:spPr/>
        <p:txBody>
          <a:bodyPr>
            <a:normAutofit/>
          </a:bodyPr>
          <a:lstStyle/>
          <a:p>
            <a:r>
              <a:rPr lang="en-US" sz="2200" dirty="0" smtClean="0"/>
              <a:t>MINI UNIT: 14 – 32 class periods</a:t>
            </a:r>
            <a:endParaRPr lang="en-US" sz="2200" dirty="0"/>
          </a:p>
        </p:txBody>
      </p:sp>
      <p:pic>
        <p:nvPicPr>
          <p:cNvPr id="4" name="Picture 3"/>
          <p:cNvPicPr>
            <a:picLocks noChangeAspect="1"/>
          </p:cNvPicPr>
          <p:nvPr/>
        </p:nvPicPr>
        <p:blipFill>
          <a:blip r:embed="rId5"/>
          <a:stretch>
            <a:fillRect/>
          </a:stretch>
        </p:blipFill>
        <p:spPr>
          <a:xfrm rot="19442924">
            <a:off x="3674491" y="1020625"/>
            <a:ext cx="1718695" cy="1087262"/>
          </a:xfrm>
          <a:prstGeom prst="rect">
            <a:avLst/>
          </a:prstGeom>
        </p:spPr>
      </p:pic>
      <p:pic>
        <p:nvPicPr>
          <p:cNvPr id="7" name="Picture 6"/>
          <p:cNvPicPr>
            <a:picLocks noChangeAspect="1"/>
          </p:cNvPicPr>
          <p:nvPr/>
        </p:nvPicPr>
        <p:blipFill>
          <a:blip r:embed="rId6"/>
          <a:stretch>
            <a:fillRect/>
          </a:stretch>
        </p:blipFill>
        <p:spPr>
          <a:xfrm>
            <a:off x="7548034" y="5775126"/>
            <a:ext cx="1545167" cy="1070171"/>
          </a:xfrm>
          <a:prstGeom prst="rect">
            <a:avLst/>
          </a:prstGeom>
        </p:spPr>
      </p:pic>
    </p:spTree>
    <p:extLst>
      <p:ext uri="{BB962C8B-B14F-4D97-AF65-F5344CB8AC3E}">
        <p14:creationId xmlns:p14="http://schemas.microsoft.com/office/powerpoint/2010/main" xmlns="" val="71448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RESEARCH AND GENERATE IDEAS</a:t>
            </a:r>
            <a:endParaRPr lang="en-US" sz="4200" dirty="0">
              <a:solidFill>
                <a:schemeClr val="bg1"/>
              </a:solidFill>
            </a:endParaRPr>
          </a:p>
        </p:txBody>
      </p:sp>
      <p:sp>
        <p:nvSpPr>
          <p:cNvPr id="3" name="Content Placeholder 2"/>
          <p:cNvSpPr>
            <a:spLocks noGrp="1"/>
          </p:cNvSpPr>
          <p:nvPr>
            <p:ph idx="1"/>
          </p:nvPr>
        </p:nvSpPr>
        <p:spPr>
          <a:xfrm>
            <a:off x="1676399" y="2421462"/>
            <a:ext cx="7162783" cy="575733"/>
          </a:xfrm>
        </p:spPr>
        <p:txBody>
          <a:bodyPr>
            <a:normAutofit/>
          </a:bodyPr>
          <a:lstStyle/>
          <a:p>
            <a:pPr marL="0" indent="0">
              <a:buNone/>
            </a:pPr>
            <a:r>
              <a:rPr lang="en-US" sz="2200" b="1" dirty="0" smtClean="0"/>
              <a:t>Lesson 3: Research and Generate Ideas					12/1</a:t>
            </a:r>
            <a:endParaRPr lang="en-US" sz="22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3</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COMPARE different design ideas found through research to generate the best solution for a design problem</a:t>
            </a:r>
            <a:r>
              <a:rPr lang="en-US" sz="2000" dirty="0" smtClean="0">
                <a:effectLst/>
              </a:rPr>
              <a:t> </a:t>
            </a:r>
            <a:endParaRPr lang="en-US" sz="2000" dirty="0" smtClean="0"/>
          </a:p>
          <a:p>
            <a:pPr marL="0" indent="0">
              <a:buFont typeface="Arial"/>
              <a:buNone/>
            </a:pPr>
            <a:endParaRPr lang="en-US" sz="2000" dirty="0"/>
          </a:p>
          <a:p>
            <a:pPr marL="0" lvl="0" indent="0">
              <a:buNone/>
            </a:pPr>
            <a:r>
              <a:rPr lang="en-US" sz="2000" u="sng" dirty="0" smtClean="0"/>
              <a:t>Drill</a:t>
            </a:r>
            <a:r>
              <a:rPr lang="en-US" sz="2000" dirty="0" smtClean="0"/>
              <a:t>: </a:t>
            </a:r>
          </a:p>
          <a:p>
            <a:pPr marL="457200" lvl="0" indent="-457200">
              <a:buFont typeface="+mj-lt"/>
              <a:buAutoNum type="arabicPeriod"/>
            </a:pPr>
            <a:r>
              <a:rPr lang="en-US" sz="2000" dirty="0" smtClean="0"/>
              <a:t>Why </a:t>
            </a:r>
            <a:r>
              <a:rPr lang="en-US" sz="2000" dirty="0"/>
              <a:t>would researching launching devices be beneficial to generating a design solution for the Pumpkin </a:t>
            </a:r>
            <a:r>
              <a:rPr lang="en-US" sz="2000" dirty="0" err="1"/>
              <a:t>Chunkin</a:t>
            </a:r>
            <a:r>
              <a:rPr lang="en-US" sz="2000" dirty="0"/>
              <a:t>’ challenge?</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3299906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RESEARCH AND GENERATE IDEAS</a:t>
            </a:r>
            <a:endParaRPr lang="en-US" sz="4200" dirty="0">
              <a:solidFill>
                <a:schemeClr val="bg1"/>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38438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Today, you will </a:t>
            </a:r>
            <a:r>
              <a:rPr lang="en-US" sz="2000" dirty="0"/>
              <a:t>be conducting research on several different launching devices to generate new ideas for </a:t>
            </a:r>
            <a:r>
              <a:rPr lang="en-US" sz="2000" dirty="0" smtClean="0"/>
              <a:t>your </a:t>
            </a:r>
            <a:r>
              <a:rPr lang="en-US" sz="2000" dirty="0"/>
              <a:t>Pumpkin </a:t>
            </a:r>
            <a:r>
              <a:rPr lang="en-US" sz="2000" dirty="0" err="1"/>
              <a:t>Chunkin</a:t>
            </a:r>
            <a:r>
              <a:rPr lang="en-US" sz="2000" dirty="0"/>
              <a:t>’ machine</a:t>
            </a:r>
            <a:r>
              <a:rPr lang="en-US" sz="2000" dirty="0" smtClean="0"/>
              <a:t>.</a:t>
            </a:r>
          </a:p>
          <a:p>
            <a:pPr marL="0" indent="0" algn="ctr">
              <a:buNone/>
            </a:pPr>
            <a:endParaRPr lang="en-US" sz="1200" dirty="0"/>
          </a:p>
          <a:p>
            <a:pPr marL="0" indent="0" algn="ctr">
              <a:buNone/>
            </a:pPr>
            <a:r>
              <a:rPr lang="en-US" sz="2500" i="1" dirty="0" smtClean="0">
                <a:solidFill>
                  <a:srgbClr val="000090"/>
                </a:solidFill>
              </a:rPr>
              <a:t>Let’s generate a list of launching devices that we can research further:</a:t>
            </a:r>
            <a:endParaRPr lang="en-US" sz="2500" i="1"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3</a:t>
            </a:r>
            <a:endParaRPr lang="en-US" sz="1200" dirty="0">
              <a:solidFill>
                <a:srgbClr val="000090"/>
              </a:solidFill>
            </a:endParaRPr>
          </a:p>
        </p:txBody>
      </p:sp>
    </p:spTree>
    <p:extLst>
      <p:ext uri="{BB962C8B-B14F-4D97-AF65-F5344CB8AC3E}">
        <p14:creationId xmlns:p14="http://schemas.microsoft.com/office/powerpoint/2010/main" xmlns="" val="1554707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RESEARCH AND GENERATE IDEAS</a:t>
            </a:r>
            <a:endParaRPr lang="en-US" sz="4200" dirty="0">
              <a:solidFill>
                <a:schemeClr val="bg1"/>
              </a:solidFill>
            </a:endParaRPr>
          </a:p>
        </p:txBody>
      </p:sp>
      <p:sp>
        <p:nvSpPr>
          <p:cNvPr id="3" name="Content Placeholder 2"/>
          <p:cNvSpPr>
            <a:spLocks noGrp="1"/>
          </p:cNvSpPr>
          <p:nvPr>
            <p:ph idx="1"/>
          </p:nvPr>
        </p:nvSpPr>
        <p:spPr>
          <a:xfrm>
            <a:off x="295277" y="2387596"/>
            <a:ext cx="8543906" cy="4030138"/>
          </a:xfrm>
        </p:spPr>
        <p:txBody>
          <a:bodyPr>
            <a:normAutofit/>
          </a:bodyPr>
          <a:lstStyle/>
          <a:p>
            <a:pPr marL="0" indent="0" algn="ctr">
              <a:buNone/>
            </a:pPr>
            <a:r>
              <a:rPr lang="en-US" sz="2000" dirty="0" smtClean="0"/>
              <a:t>Engineers will complete research to help establish facts and to inspire new ideas before designing a solution to a problem</a:t>
            </a:r>
          </a:p>
          <a:p>
            <a:pPr marL="0" indent="0" algn="ctr">
              <a:buNone/>
            </a:pPr>
            <a:endParaRPr lang="en-US" sz="2000" dirty="0"/>
          </a:p>
          <a:p>
            <a:pPr marL="0" indent="0" algn="ctr">
              <a:buNone/>
            </a:pPr>
            <a:r>
              <a:rPr lang="en-US" sz="2800" b="1" dirty="0"/>
              <a:t>Research:</a:t>
            </a:r>
            <a:r>
              <a:rPr lang="en-US" sz="2800" dirty="0"/>
              <a:t>  The systematic study of materials and sources in order to establish facts and reach new conclusions.</a:t>
            </a:r>
          </a:p>
          <a:p>
            <a:pPr marL="0" indent="0" algn="ctr">
              <a:buNone/>
            </a:pPr>
            <a:r>
              <a:rPr lang="en-US" sz="2000" dirty="0" smtClean="0"/>
              <a:t> </a:t>
            </a:r>
            <a:endParaRPr lang="en-US" sz="2000" dirty="0"/>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3</a:t>
            </a:r>
            <a:endParaRPr lang="en-US" sz="1200" dirty="0">
              <a:solidFill>
                <a:srgbClr val="000090"/>
              </a:solidFill>
            </a:endParaRPr>
          </a:p>
        </p:txBody>
      </p:sp>
      <p:sp>
        <p:nvSpPr>
          <p:cNvPr id="5" name="Rounded Rectangle 4"/>
          <p:cNvSpPr/>
          <p:nvPr/>
        </p:nvSpPr>
        <p:spPr>
          <a:xfrm>
            <a:off x="287864" y="3369728"/>
            <a:ext cx="8585185" cy="108373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14605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RESEARCH AND GENERATE IDEAS</a:t>
            </a:r>
            <a:endParaRPr lang="en-US" sz="4200" dirty="0">
              <a:solidFill>
                <a:schemeClr val="bg1"/>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38438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DIRECTIONS:  You and your group have been assigned a specific launching mechanism to research further.  Your job it to </a:t>
            </a:r>
            <a:r>
              <a:rPr lang="en-US" sz="2000" b="1" dirty="0"/>
              <a:t>write a 1-paragraph summary of how the machine works and to draw a simple picture of the machine’s design.  </a:t>
            </a:r>
            <a:r>
              <a:rPr lang="en-US" sz="2000" dirty="0"/>
              <a:t>You must also prepare a </a:t>
            </a:r>
            <a:r>
              <a:rPr lang="en-US" sz="2000" b="1" dirty="0"/>
              <a:t>“works cited” list</a:t>
            </a:r>
            <a:r>
              <a:rPr lang="en-US" sz="2000" dirty="0"/>
              <a:t>, detailing where you found your information in case we want to revisit the source in the future.  Be sure to use correct MLA format when citing your sources. Be prepared to share the information you discover with the class.</a:t>
            </a: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3</a:t>
            </a:r>
            <a:endParaRPr lang="en-US" sz="1200" dirty="0">
              <a:solidFill>
                <a:srgbClr val="000090"/>
              </a:solidFill>
            </a:endParaRPr>
          </a:p>
        </p:txBody>
      </p:sp>
    </p:spTree>
    <p:extLst>
      <p:ext uri="{BB962C8B-B14F-4D97-AF65-F5344CB8AC3E}">
        <p14:creationId xmlns:p14="http://schemas.microsoft.com/office/powerpoint/2010/main" xmlns="" val="281489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RESEARCH AND GENERATE IDEAS</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smtClean="0"/>
              <a:t>Engineers </a:t>
            </a:r>
            <a:r>
              <a:rPr lang="en-US" sz="2400" dirty="0"/>
              <a:t>conduct research in order to establish facts and reach new conclusions about a design problem</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3</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1204485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RESEARCH AND GENERATE IDEAS</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3</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457200" lvl="0" indent="-457200">
              <a:buFont typeface="+mj-lt"/>
              <a:buAutoNum type="arabicPeriod"/>
            </a:pPr>
            <a:r>
              <a:rPr lang="en-US" sz="2000" dirty="0"/>
              <a:t>What launching mechanism that was presented in class do you think would be the most successful at launching a pumpkin?  Why?</a:t>
            </a:r>
          </a:p>
          <a:p>
            <a:pPr marL="457200" lvl="0" indent="-457200">
              <a:buFont typeface="+mj-lt"/>
              <a:buAutoNum type="arabicPeriod"/>
            </a:pPr>
            <a:r>
              <a:rPr lang="en-US" sz="2000" dirty="0"/>
              <a:t> What specific components of the mechanism you identified in question one could you incorporate into your pumpkin launcher design?</a:t>
            </a:r>
          </a:p>
          <a:p>
            <a:pPr marL="0" indent="0">
              <a:buFont typeface="Arial"/>
              <a:buNone/>
            </a:pPr>
            <a:endParaRPr lang="en-US" sz="2000" dirty="0"/>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2044338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sp>
        <p:nvSpPr>
          <p:cNvPr id="3" name="Content Placeholder 2"/>
          <p:cNvSpPr>
            <a:spLocks noGrp="1"/>
          </p:cNvSpPr>
          <p:nvPr>
            <p:ph idx="1"/>
          </p:nvPr>
        </p:nvSpPr>
        <p:spPr>
          <a:xfrm>
            <a:off x="1676399" y="2421462"/>
            <a:ext cx="7162783" cy="575733"/>
          </a:xfrm>
        </p:spPr>
        <p:txBody>
          <a:bodyPr>
            <a:normAutofit fontScale="92500"/>
          </a:bodyPr>
          <a:lstStyle/>
          <a:p>
            <a:pPr marL="0" indent="0">
              <a:buNone/>
            </a:pPr>
            <a:r>
              <a:rPr lang="en-US" sz="2200" b="1" dirty="0" smtClean="0"/>
              <a:t>Lesson 4: Identifying Criteria and Specifying Constraints		12/1</a:t>
            </a:r>
            <a:endParaRPr lang="en-US" sz="22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WRITE a design brief summarizing the criteria and constraints for a given design problem</a:t>
            </a:r>
            <a:r>
              <a:rPr lang="en-US" sz="2000" dirty="0" smtClean="0">
                <a:effectLst/>
              </a:rPr>
              <a:t> </a:t>
            </a:r>
            <a:endParaRPr lang="en-US" sz="2000" dirty="0" smtClean="0"/>
          </a:p>
          <a:p>
            <a:pPr marL="0" indent="0">
              <a:buFont typeface="Arial"/>
              <a:buNone/>
            </a:pPr>
            <a:endParaRPr lang="en-US" sz="2000" dirty="0"/>
          </a:p>
          <a:p>
            <a:pPr marL="0" indent="0">
              <a:buNone/>
            </a:pPr>
            <a:r>
              <a:rPr lang="en-US" sz="2000" u="sng" dirty="0" smtClean="0"/>
              <a:t>Drill</a:t>
            </a:r>
            <a:r>
              <a:rPr lang="en-US" sz="2000" dirty="0" smtClean="0"/>
              <a:t>: </a:t>
            </a:r>
            <a:r>
              <a:rPr lang="en-US" sz="2000" dirty="0"/>
              <a:t>Imagine you are designing a shoe.  You have the following materials to choose from: aluminum foil, canvas, cotton fabric, felt, foam, newspaper, plastic, and rubber.</a:t>
            </a:r>
          </a:p>
          <a:p>
            <a:pPr marL="457200" lvl="0" indent="-457200">
              <a:buFont typeface="+mj-lt"/>
              <a:buAutoNum type="arabicPeriod"/>
            </a:pPr>
            <a:r>
              <a:rPr lang="en-US" sz="2000" dirty="0"/>
              <a:t>What material(s) would select to build your shoe out of?  </a:t>
            </a:r>
          </a:p>
          <a:p>
            <a:pPr marL="457200" lvl="0" indent="-457200">
              <a:buFont typeface="+mj-lt"/>
              <a:buAutoNum type="arabicPeriod"/>
            </a:pPr>
            <a:r>
              <a:rPr lang="en-US" sz="2000" dirty="0"/>
              <a:t>Why did you choose these materials?  </a:t>
            </a:r>
          </a:p>
          <a:p>
            <a:pPr marL="0" indent="0">
              <a:buNone/>
            </a:pPr>
            <a:r>
              <a:rPr lang="en-US" sz="2000" dirty="0"/>
              <a:t>IF YOU FINISH EARLY: Draw a sketch of the shoe you would design.  Be sure to label what material each part of the shoe is made out of.</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1197454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sp>
        <p:nvSpPr>
          <p:cNvPr id="3" name="Content Placeholder 2"/>
          <p:cNvSpPr>
            <a:spLocks noGrp="1"/>
          </p:cNvSpPr>
          <p:nvPr>
            <p:ph idx="1"/>
          </p:nvPr>
        </p:nvSpPr>
        <p:spPr>
          <a:xfrm>
            <a:off x="295277" y="2387596"/>
            <a:ext cx="8543906" cy="4216404"/>
          </a:xfrm>
        </p:spPr>
        <p:txBody>
          <a:bodyPr>
            <a:normAutofit fontScale="92500" lnSpcReduction="10000"/>
          </a:bodyPr>
          <a:lstStyle/>
          <a:p>
            <a:pPr marL="0" indent="0" algn="ctr">
              <a:buNone/>
            </a:pPr>
            <a:r>
              <a:rPr lang="en-US" sz="2000" dirty="0" smtClean="0"/>
              <a:t>You </a:t>
            </a:r>
            <a:r>
              <a:rPr lang="en-US" sz="2000" dirty="0"/>
              <a:t>chose a particular material </a:t>
            </a:r>
            <a:r>
              <a:rPr lang="en-US" sz="2000" dirty="0" smtClean="0"/>
              <a:t>to make your shoe out of </a:t>
            </a:r>
            <a:r>
              <a:rPr lang="en-US" sz="2000" dirty="0"/>
              <a:t>because </a:t>
            </a:r>
            <a:r>
              <a:rPr lang="en-US" sz="2000" dirty="0" smtClean="0"/>
              <a:t>you </a:t>
            </a:r>
            <a:r>
              <a:rPr lang="en-US" sz="2000" dirty="0"/>
              <a:t>believed </a:t>
            </a:r>
            <a:r>
              <a:rPr lang="en-US" sz="2000" dirty="0" smtClean="0"/>
              <a:t>it, compared to other materials, would </a:t>
            </a:r>
            <a:r>
              <a:rPr lang="en-US" sz="2000" dirty="0"/>
              <a:t>better suit the function of the shoe </a:t>
            </a:r>
            <a:r>
              <a:rPr lang="en-US" sz="2000" dirty="0" smtClean="0"/>
              <a:t>you </a:t>
            </a:r>
            <a:r>
              <a:rPr lang="en-US" sz="2000" dirty="0"/>
              <a:t>were </a:t>
            </a:r>
            <a:r>
              <a:rPr lang="en-US" sz="2000" dirty="0" smtClean="0"/>
              <a:t>designing.  </a:t>
            </a:r>
            <a:r>
              <a:rPr lang="en-US" sz="2000" dirty="0" smtClean="0"/>
              <a:t>Engineers must consider the function and limitations of their device before they begin designing.</a:t>
            </a:r>
          </a:p>
          <a:p>
            <a:pPr marL="0" indent="0" algn="ctr">
              <a:buNone/>
            </a:pPr>
            <a:endParaRPr lang="en-US" sz="1200" dirty="0"/>
          </a:p>
          <a:p>
            <a:pPr marL="0" indent="0" algn="ctr">
              <a:buNone/>
            </a:pPr>
            <a:r>
              <a:rPr lang="en-US" sz="2800" b="1" dirty="0"/>
              <a:t>Criteria:</a:t>
            </a:r>
            <a:r>
              <a:rPr lang="en-US" sz="2800" dirty="0"/>
              <a:t> Standards by which something may be judged or </a:t>
            </a:r>
            <a:r>
              <a:rPr lang="en-US" sz="2800" dirty="0" smtClean="0"/>
              <a:t>decided</a:t>
            </a:r>
          </a:p>
          <a:p>
            <a:pPr marL="0" indent="0" algn="ctr">
              <a:buNone/>
            </a:pPr>
            <a:endParaRPr lang="en-US" sz="2800" dirty="0"/>
          </a:p>
          <a:p>
            <a:pPr marL="0" indent="0" algn="ctr">
              <a:buNone/>
            </a:pPr>
            <a:r>
              <a:rPr lang="en-US" sz="2800" b="1" dirty="0"/>
              <a:t>Constraints:</a:t>
            </a:r>
            <a:r>
              <a:rPr lang="en-US" sz="2800" dirty="0"/>
              <a:t> A limit or restriction to a design </a:t>
            </a:r>
            <a:r>
              <a:rPr lang="en-US" sz="2800" dirty="0" smtClean="0"/>
              <a:t>process</a:t>
            </a:r>
          </a:p>
          <a:p>
            <a:pPr marL="0" indent="0" algn="ctr">
              <a:buNone/>
            </a:pPr>
            <a:endParaRPr lang="en-US" sz="2800" dirty="0"/>
          </a:p>
          <a:p>
            <a:pPr marL="0" indent="0" algn="ctr">
              <a:buNone/>
            </a:pPr>
            <a:r>
              <a:rPr lang="en-US" sz="2000" dirty="0" smtClean="0"/>
              <a:t>Engineers </a:t>
            </a:r>
            <a:r>
              <a:rPr lang="en-US" sz="2000" dirty="0"/>
              <a:t>must consider both criteria and constraints when designing a solution to a problem.</a:t>
            </a:r>
            <a:r>
              <a:rPr lang="en-US" sz="2000" dirty="0" smtClean="0">
                <a:effectLst/>
              </a:rPr>
              <a:t> </a:t>
            </a:r>
            <a:r>
              <a:rPr lang="en-US" sz="2000" dirty="0" smtClean="0"/>
              <a:t> </a:t>
            </a:r>
            <a:endParaRPr lang="en-US" sz="2000" dirty="0"/>
          </a:p>
        </p:txBody>
      </p:sp>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sp>
        <p:nvSpPr>
          <p:cNvPr id="5" name="Rounded Rectangle 4"/>
          <p:cNvSpPr/>
          <p:nvPr/>
        </p:nvSpPr>
        <p:spPr>
          <a:xfrm>
            <a:off x="474133" y="3572924"/>
            <a:ext cx="8365050" cy="108373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4136" y="4825969"/>
            <a:ext cx="8365050" cy="711231"/>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70174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sp>
        <p:nvSpPr>
          <p:cNvPr id="3" name="Content Placeholder 2"/>
          <p:cNvSpPr>
            <a:spLocks noGrp="1"/>
          </p:cNvSpPr>
          <p:nvPr>
            <p:ph idx="1"/>
          </p:nvPr>
        </p:nvSpPr>
        <p:spPr>
          <a:xfrm>
            <a:off x="295277" y="2387596"/>
            <a:ext cx="8543906" cy="4216404"/>
          </a:xfrm>
        </p:spPr>
        <p:txBody>
          <a:bodyPr>
            <a:normAutofit/>
          </a:bodyPr>
          <a:lstStyle/>
          <a:p>
            <a:pPr marL="0" indent="0" algn="ctr">
              <a:buNone/>
            </a:pPr>
            <a:endParaRPr lang="en-US" sz="1800" dirty="0"/>
          </a:p>
          <a:p>
            <a:pPr marL="0" indent="0" algn="ctr">
              <a:buNone/>
            </a:pPr>
            <a:r>
              <a:rPr lang="en-US" sz="1800" b="1" dirty="0"/>
              <a:t>Criteria:</a:t>
            </a:r>
            <a:r>
              <a:rPr lang="en-US" sz="1800" dirty="0"/>
              <a:t> Standards by which something may be judged or </a:t>
            </a:r>
            <a:r>
              <a:rPr lang="en-US" sz="1800" dirty="0" smtClean="0"/>
              <a:t>decided</a:t>
            </a:r>
          </a:p>
          <a:p>
            <a:pPr marL="0" indent="0" algn="ctr">
              <a:buNone/>
            </a:pPr>
            <a:endParaRPr lang="en-US" sz="1800" dirty="0"/>
          </a:p>
          <a:p>
            <a:pPr marL="0" indent="0" algn="ctr">
              <a:buNone/>
            </a:pPr>
            <a:r>
              <a:rPr lang="en-US" sz="1800" b="1" dirty="0"/>
              <a:t>Constraints:</a:t>
            </a:r>
            <a:r>
              <a:rPr lang="en-US" sz="1800" dirty="0"/>
              <a:t> A limit or restriction to a design </a:t>
            </a:r>
            <a:r>
              <a:rPr lang="en-US" sz="1800" dirty="0" smtClean="0"/>
              <a:t>process</a:t>
            </a:r>
          </a:p>
          <a:p>
            <a:pPr marL="0" indent="0" algn="ctr">
              <a:buNone/>
            </a:pPr>
            <a:endParaRPr lang="en-US" sz="1800" dirty="0"/>
          </a:p>
          <a:p>
            <a:pPr marL="0" indent="0" algn="ctr">
              <a:buNone/>
            </a:pPr>
            <a:r>
              <a:rPr lang="en-US" sz="2200" dirty="0" smtClean="0"/>
              <a:t>An example of criteria and constraints with our shoe example would be:</a:t>
            </a:r>
          </a:p>
          <a:p>
            <a:pPr marL="0" indent="0" algn="ctr">
              <a:buNone/>
            </a:pPr>
            <a:endParaRPr lang="en-US" sz="2000" i="1" dirty="0" smtClean="0"/>
          </a:p>
          <a:p>
            <a:pPr marL="0" indent="0" algn="ctr">
              <a:buNone/>
            </a:pPr>
            <a:r>
              <a:rPr lang="en-US" sz="2500" i="1" dirty="0" smtClean="0">
                <a:solidFill>
                  <a:srgbClr val="000090"/>
                </a:solidFill>
              </a:rPr>
              <a:t>Constraint </a:t>
            </a:r>
            <a:r>
              <a:rPr lang="en-US" sz="2500" i="1" dirty="0">
                <a:solidFill>
                  <a:srgbClr val="000090"/>
                </a:solidFill>
              </a:rPr>
              <a:t>= </a:t>
            </a:r>
            <a:r>
              <a:rPr lang="en-US" sz="2500" i="1" dirty="0" smtClean="0">
                <a:solidFill>
                  <a:srgbClr val="000090"/>
                </a:solidFill>
              </a:rPr>
              <a:t>durability	 </a:t>
            </a:r>
            <a:r>
              <a:rPr lang="en-US" sz="2500" i="1" dirty="0">
                <a:solidFill>
                  <a:srgbClr val="000090"/>
                </a:solidFill>
              </a:rPr>
              <a:t>Criteria = being waterproof</a:t>
            </a:r>
            <a:r>
              <a:rPr lang="en-US" sz="2500" dirty="0" smtClean="0">
                <a:solidFill>
                  <a:srgbClr val="000090"/>
                </a:solidFill>
                <a:effectLst/>
              </a:rPr>
              <a:t> </a:t>
            </a:r>
            <a:endParaRPr lang="en-US" sz="2500" dirty="0">
              <a:solidFill>
                <a:srgbClr val="000090"/>
              </a:solidFill>
            </a:endParaRPr>
          </a:p>
        </p:txBody>
      </p:sp>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sp>
        <p:nvSpPr>
          <p:cNvPr id="5" name="Rounded Rectangle 4"/>
          <p:cNvSpPr/>
          <p:nvPr/>
        </p:nvSpPr>
        <p:spPr>
          <a:xfrm>
            <a:off x="474133" y="2675476"/>
            <a:ext cx="8365050" cy="54185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474136" y="3302000"/>
            <a:ext cx="8365050" cy="54185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16103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sp>
        <p:nvSpPr>
          <p:cNvPr id="3" name="Content Placeholder 2"/>
          <p:cNvSpPr>
            <a:spLocks noGrp="1"/>
          </p:cNvSpPr>
          <p:nvPr>
            <p:ph idx="1"/>
          </p:nvPr>
        </p:nvSpPr>
        <p:spPr>
          <a:xfrm>
            <a:off x="295277" y="1947338"/>
            <a:ext cx="8543906" cy="4216404"/>
          </a:xfrm>
        </p:spPr>
        <p:txBody>
          <a:bodyPr>
            <a:normAutofit/>
          </a:bodyPr>
          <a:lstStyle/>
          <a:p>
            <a:pPr marL="0" indent="0" algn="ctr">
              <a:buNone/>
            </a:pPr>
            <a:r>
              <a:rPr lang="en-US" sz="2000" dirty="0"/>
              <a:t>DIRECTIONS: You have 5 minutes to identify the criteria and constraints for our Pumpkin </a:t>
            </a:r>
            <a:r>
              <a:rPr lang="en-US" sz="2000" dirty="0" err="1"/>
              <a:t>Chunkin</a:t>
            </a:r>
            <a:r>
              <a:rPr lang="en-US" sz="2000" dirty="0"/>
              <a:t>’ design challenge with a partner.  Be sure to record your thoughts in chart or other organized way in your engineering notebook. </a:t>
            </a:r>
            <a:endParaRPr lang="en-US" sz="20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592371550"/>
              </p:ext>
            </p:extLst>
          </p:nvPr>
        </p:nvGraphicFramePr>
        <p:xfrm>
          <a:off x="880531" y="3124202"/>
          <a:ext cx="7179732" cy="2931160"/>
        </p:xfrm>
        <a:graphic>
          <a:graphicData uri="http://schemas.openxmlformats.org/drawingml/2006/table">
            <a:tbl>
              <a:tblPr firstRow="1" bandRow="1">
                <a:tableStyleId>{5C22544A-7EE6-4342-B048-85BDC9FD1C3A}</a:tableStyleId>
              </a:tblPr>
              <a:tblGrid>
                <a:gridCol w="3589866"/>
                <a:gridCol w="3589866"/>
              </a:tblGrid>
              <a:tr h="370840">
                <a:tc>
                  <a:txBody>
                    <a:bodyPr/>
                    <a:lstStyle/>
                    <a:p>
                      <a:pPr algn="ctr"/>
                      <a:r>
                        <a:rPr lang="en-US" b="0" dirty="0" smtClean="0">
                          <a:solidFill>
                            <a:schemeClr val="tx1"/>
                          </a:solidFill>
                        </a:rPr>
                        <a:t>CRITERIA</a:t>
                      </a:r>
                      <a:endParaRPr lang="en-US" b="0" dirty="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b="0" dirty="0" smtClean="0">
                          <a:solidFill>
                            <a:schemeClr val="tx1"/>
                          </a:solidFill>
                        </a:rPr>
                        <a:t>CONSTRAINTS</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endParaRPr lang="en-US" b="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7" name="Rectangle 6"/>
          <p:cNvSpPr/>
          <p:nvPr/>
        </p:nvSpPr>
        <p:spPr>
          <a:xfrm>
            <a:off x="16934" y="6173897"/>
            <a:ext cx="7704666" cy="615553"/>
          </a:xfrm>
          <a:prstGeom prst="rect">
            <a:avLst/>
          </a:prstGeom>
        </p:spPr>
        <p:txBody>
          <a:bodyPr wrap="square">
            <a:spAutoFit/>
          </a:bodyPr>
          <a:lstStyle/>
          <a:p>
            <a:pPr lvl="0" algn="ctr"/>
            <a:r>
              <a:rPr lang="en-US" sz="1400" i="1" dirty="0">
                <a:solidFill>
                  <a:srgbClr val="000090"/>
                </a:solidFill>
              </a:rPr>
              <a:t>Which criteria would we categorize as vital?  Strongly desired?  Marginally desired? Unessential?  Why</a:t>
            </a:r>
            <a:r>
              <a:rPr lang="en-US" sz="1400" i="1" dirty="0" smtClean="0">
                <a:solidFill>
                  <a:srgbClr val="000090"/>
                </a:solidFill>
              </a:rPr>
              <a:t>?</a:t>
            </a:r>
          </a:p>
          <a:p>
            <a:pPr lvl="0" algn="ctr"/>
            <a:endParaRPr lang="en-US" sz="600" i="1" dirty="0">
              <a:solidFill>
                <a:srgbClr val="000090"/>
              </a:solidFill>
            </a:endParaRPr>
          </a:p>
          <a:p>
            <a:pPr lvl="0" algn="ctr"/>
            <a:r>
              <a:rPr lang="en-US" sz="1400" i="1" dirty="0">
                <a:solidFill>
                  <a:srgbClr val="000090"/>
                </a:solidFill>
              </a:rPr>
              <a:t>Which criteria should we spend the most time and resources developing?  Why?</a:t>
            </a:r>
          </a:p>
        </p:txBody>
      </p:sp>
    </p:spTree>
    <p:extLst>
      <p:ext uri="{BB962C8B-B14F-4D97-AF65-F5344CB8AC3E}">
        <p14:creationId xmlns:p14="http://schemas.microsoft.com/office/powerpoint/2010/main" xmlns="" val="113469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DEFINING THE PROBLEM AND BRAINSTORMING</a:t>
            </a:r>
            <a:endParaRPr lang="en-US" sz="4200" dirty="0">
              <a:solidFill>
                <a:schemeClr val="bg1"/>
              </a:solidFill>
            </a:endParaRPr>
          </a:p>
        </p:txBody>
      </p:sp>
      <p:sp>
        <p:nvSpPr>
          <p:cNvPr id="3" name="Content Placeholder 2"/>
          <p:cNvSpPr>
            <a:spLocks noGrp="1"/>
          </p:cNvSpPr>
          <p:nvPr>
            <p:ph idx="1"/>
          </p:nvPr>
        </p:nvSpPr>
        <p:spPr>
          <a:xfrm>
            <a:off x="1676399" y="2421462"/>
            <a:ext cx="7162783" cy="575733"/>
          </a:xfrm>
        </p:spPr>
        <p:txBody>
          <a:bodyPr>
            <a:normAutofit fontScale="85000" lnSpcReduction="10000"/>
          </a:bodyPr>
          <a:lstStyle/>
          <a:p>
            <a:pPr marL="0" indent="0">
              <a:buNone/>
            </a:pPr>
            <a:r>
              <a:rPr lang="en-US" sz="2200" b="1" dirty="0" smtClean="0"/>
              <a:t>Lessons 1 and 2: Defining the Problem and Brainstorming		12/1</a:t>
            </a:r>
            <a:endParaRPr lang="en-US" sz="22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 and 2</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BRAINSTORM design solutions to an engineering problem.</a:t>
            </a:r>
            <a:r>
              <a:rPr lang="en-US" sz="2000" dirty="0" smtClean="0">
                <a:effectLst/>
              </a:rPr>
              <a:t> </a:t>
            </a:r>
            <a:endParaRPr lang="en-US" sz="2000" dirty="0" smtClean="0"/>
          </a:p>
          <a:p>
            <a:pPr marL="0" indent="0">
              <a:buNone/>
            </a:pPr>
            <a:endParaRPr lang="en-US" sz="2000" dirty="0" smtClean="0"/>
          </a:p>
          <a:p>
            <a:pPr marL="0" indent="0">
              <a:buNone/>
            </a:pPr>
            <a:r>
              <a:rPr lang="en-US" sz="2000" u="sng" dirty="0" smtClean="0"/>
              <a:t>Drill</a:t>
            </a:r>
            <a:r>
              <a:rPr lang="en-US" sz="2000" dirty="0" smtClean="0"/>
              <a:t>:  </a:t>
            </a:r>
            <a:r>
              <a:rPr lang="en-US" sz="2000" i="1" dirty="0"/>
              <a:t>Review the Pumpkin </a:t>
            </a:r>
            <a:r>
              <a:rPr lang="en-US" sz="2000" i="1" dirty="0" err="1"/>
              <a:t>Chunkin</a:t>
            </a:r>
            <a:r>
              <a:rPr lang="en-US" sz="2000" i="1" dirty="0"/>
              <a:t>’ Rules and rubrics provided:</a:t>
            </a:r>
          </a:p>
          <a:p>
            <a:pPr marL="457200" lvl="0" indent="-457200">
              <a:buFont typeface="+mj-lt"/>
              <a:buAutoNum type="arabicPeriod"/>
            </a:pPr>
            <a:r>
              <a:rPr lang="en-US" sz="2000" dirty="0"/>
              <a:t>What is Pumpkin </a:t>
            </a:r>
            <a:r>
              <a:rPr lang="en-US" sz="2000" dirty="0" err="1"/>
              <a:t>Chunkin</a:t>
            </a:r>
            <a:r>
              <a:rPr lang="en-US" sz="2000" dirty="0"/>
              <a:t>’?  What is the design challenge that our class will be developing a solution for?</a:t>
            </a:r>
          </a:p>
          <a:p>
            <a:pPr marL="457200" lvl="0" indent="-457200">
              <a:buFont typeface="+mj-lt"/>
              <a:buAutoNum type="arabicPeriod"/>
            </a:pPr>
            <a:r>
              <a:rPr lang="en-US" sz="2000" dirty="0"/>
              <a:t>What are some of the requirements for our design solution outlined in the rulebook.</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288194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sp>
        <p:nvSpPr>
          <p:cNvPr id="3" name="Content Placeholder 2"/>
          <p:cNvSpPr>
            <a:spLocks noGrp="1"/>
          </p:cNvSpPr>
          <p:nvPr>
            <p:ph idx="1"/>
          </p:nvPr>
        </p:nvSpPr>
        <p:spPr>
          <a:xfrm>
            <a:off x="295277" y="2387596"/>
            <a:ext cx="8543906" cy="4216404"/>
          </a:xfrm>
        </p:spPr>
        <p:txBody>
          <a:bodyPr>
            <a:normAutofit/>
          </a:bodyPr>
          <a:lstStyle/>
          <a:p>
            <a:pPr marL="0" indent="0" algn="ctr">
              <a:buNone/>
            </a:pPr>
            <a:r>
              <a:rPr lang="en-US" sz="2000" dirty="0" smtClean="0"/>
              <a:t>When beginning a project, engineers will produced a design brief in which they identify the criteria and constraints of the project.</a:t>
            </a:r>
          </a:p>
          <a:p>
            <a:pPr marL="0" indent="0" algn="ctr">
              <a:buNone/>
            </a:pPr>
            <a:endParaRPr lang="en-US" sz="1200" dirty="0"/>
          </a:p>
          <a:p>
            <a:pPr marL="0" indent="0" algn="ctr">
              <a:buNone/>
            </a:pPr>
            <a:r>
              <a:rPr lang="en-US" sz="2800" b="1" dirty="0"/>
              <a:t>Design brief:</a:t>
            </a:r>
            <a:r>
              <a:rPr lang="en-US" sz="2800" dirty="0"/>
              <a:t> A written plan that identifies a problem to be solved, its criteria and constraints.</a:t>
            </a:r>
          </a:p>
          <a:p>
            <a:pPr marL="0" indent="0" algn="ctr">
              <a:buNone/>
            </a:pPr>
            <a:endParaRPr lang="en-US" sz="2800" dirty="0"/>
          </a:p>
          <a:p>
            <a:pPr marL="0" indent="0" algn="ctr">
              <a:buNone/>
            </a:pPr>
            <a:r>
              <a:rPr lang="en-US" sz="2000" dirty="0" smtClean="0"/>
              <a:t>Design </a:t>
            </a:r>
            <a:r>
              <a:rPr lang="en-US" sz="2000" dirty="0"/>
              <a:t>briefs are important because they encourage thinking about all aspects of the problem to be solved before a solution is attempted.</a:t>
            </a:r>
            <a:r>
              <a:rPr lang="en-US" sz="2000" dirty="0" smtClean="0">
                <a:effectLst/>
              </a:rPr>
              <a:t> </a:t>
            </a:r>
            <a:endParaRPr lang="en-US" sz="2000" dirty="0"/>
          </a:p>
        </p:txBody>
      </p:sp>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sp>
        <p:nvSpPr>
          <p:cNvPr id="5" name="Rounded Rectangle 4"/>
          <p:cNvSpPr/>
          <p:nvPr/>
        </p:nvSpPr>
        <p:spPr>
          <a:xfrm>
            <a:off x="372535" y="3301996"/>
            <a:ext cx="8365050" cy="108373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6236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dirty="0" smtClean="0">
                <a:solidFill>
                  <a:srgbClr val="000090"/>
                </a:solidFill>
              </a:rPr>
              <a:t>DIRECTIONS: Identify where the criteria and constraints are identified in the design brief pictured below.  Mark these locations on your handout. </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pic>
        <p:nvPicPr>
          <p:cNvPr id="5" name="Picture 4"/>
          <p:cNvPicPr>
            <a:picLocks noChangeAspect="1"/>
          </p:cNvPicPr>
          <p:nvPr/>
        </p:nvPicPr>
        <p:blipFill rotWithShape="1">
          <a:blip r:embed="rId4"/>
          <a:srcRect t="23457"/>
          <a:stretch/>
        </p:blipFill>
        <p:spPr>
          <a:xfrm>
            <a:off x="295276" y="2286012"/>
            <a:ext cx="7097283" cy="4508486"/>
          </a:xfrm>
          <a:prstGeom prst="rect">
            <a:avLst/>
          </a:prstGeom>
        </p:spPr>
      </p:pic>
    </p:spTree>
    <p:extLst>
      <p:ext uri="{BB962C8B-B14F-4D97-AF65-F5344CB8AC3E}">
        <p14:creationId xmlns:p14="http://schemas.microsoft.com/office/powerpoint/2010/main" xmlns="" val="1489873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29633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dirty="0"/>
              <a:t>DIRECTIONS: You have 15 minutes to write a design brief for the Pumpkin </a:t>
            </a:r>
            <a:r>
              <a:rPr lang="en-US" sz="2200" dirty="0" err="1"/>
              <a:t>Chunkin</a:t>
            </a:r>
            <a:r>
              <a:rPr lang="en-US" sz="2200" dirty="0"/>
              <a:t>’ design challenge.  Before beginning, review the grading rubric to ensure you understand how you are being evaluated and that you include all components of the assignment.</a:t>
            </a: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pic>
        <p:nvPicPr>
          <p:cNvPr id="8" name="Picture 7"/>
          <p:cNvPicPr>
            <a:picLocks noChangeAspect="1"/>
          </p:cNvPicPr>
          <p:nvPr/>
        </p:nvPicPr>
        <p:blipFill>
          <a:blip r:embed="rId4"/>
          <a:stretch>
            <a:fillRect/>
          </a:stretch>
        </p:blipFill>
        <p:spPr>
          <a:xfrm>
            <a:off x="279400" y="3179232"/>
            <a:ext cx="7268634" cy="3903127"/>
          </a:xfrm>
          <a:prstGeom prst="rect">
            <a:avLst/>
          </a:prstGeom>
        </p:spPr>
      </p:pic>
    </p:spTree>
    <p:extLst>
      <p:ext uri="{BB962C8B-B14F-4D97-AF65-F5344CB8AC3E}">
        <p14:creationId xmlns:p14="http://schemas.microsoft.com/office/powerpoint/2010/main" xmlns="" val="1554707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pic>
        <p:nvPicPr>
          <p:cNvPr id="3" name="Picture 2"/>
          <p:cNvPicPr>
            <a:picLocks noChangeAspect="1"/>
          </p:cNvPicPr>
          <p:nvPr/>
        </p:nvPicPr>
        <p:blipFill>
          <a:blip r:embed="rId4"/>
          <a:stretch>
            <a:fillRect/>
          </a:stretch>
        </p:blipFill>
        <p:spPr>
          <a:xfrm>
            <a:off x="2193920" y="1720337"/>
            <a:ext cx="5351686" cy="5089861"/>
          </a:xfrm>
          <a:prstGeom prst="rect">
            <a:avLst/>
          </a:prstGeom>
        </p:spPr>
      </p:pic>
    </p:spTree>
    <p:extLst>
      <p:ext uri="{BB962C8B-B14F-4D97-AF65-F5344CB8AC3E}">
        <p14:creationId xmlns:p14="http://schemas.microsoft.com/office/powerpoint/2010/main" xmlns="" val="763445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When solving an engineering challenge, engineers must make sure they’ve thought about all aspects of a problem</a:t>
            </a:r>
          </a:p>
          <a:p>
            <a:pPr lvl="0"/>
            <a:r>
              <a:rPr lang="en-US" sz="2400" dirty="0"/>
              <a:t>This involves identifying the criteria and constraints associated with the problem</a:t>
            </a:r>
          </a:p>
          <a:p>
            <a:pPr lvl="0"/>
            <a:r>
              <a:rPr lang="en-US" sz="2400" dirty="0"/>
              <a:t>It is important to determine which criteria are vital, strongly desired and unessential to ensure resources are allocated appropriately</a:t>
            </a:r>
          </a:p>
          <a:p>
            <a:r>
              <a:rPr lang="en-US" sz="2400" dirty="0"/>
              <a:t>Engineers use design briefs to clearly and concisely record the criteria and constraints of a given problem, so that they are able to refer to the decisions they’ve made at any time</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1204485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INDENTIFYING CRITERIA AND SPECIFYING CONSTRAINTS</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4</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457200" indent="-457200">
              <a:buAutoNum type="arabicPeriod"/>
            </a:pPr>
            <a:r>
              <a:rPr lang="en-US" sz="2000" dirty="0" smtClean="0"/>
              <a:t>Consider </a:t>
            </a:r>
            <a:r>
              <a:rPr lang="en-US" sz="2000" dirty="0"/>
              <a:t>our shoe design problem from the beginning of class.  Identify the criteria and constraints you would consider if you were designing the </a:t>
            </a:r>
            <a:r>
              <a:rPr lang="en-US" sz="2000" dirty="0" smtClean="0"/>
              <a:t>shoe</a:t>
            </a:r>
          </a:p>
          <a:p>
            <a:pPr marL="0" indent="0">
              <a:buNone/>
            </a:pPr>
            <a:endParaRPr lang="en-US" sz="2000" dirty="0"/>
          </a:p>
          <a:p>
            <a:pPr marL="0" indent="0">
              <a:buFont typeface="Arial"/>
              <a:buNone/>
            </a:pPr>
            <a:endParaRPr lang="en-US" sz="2000" dirty="0"/>
          </a:p>
          <a:p>
            <a:pPr marL="0" indent="0">
              <a:buFont typeface="Arial"/>
              <a:buNone/>
            </a:pPr>
            <a:endParaRPr lang="en-US" sz="2000" dirty="0" smtClean="0"/>
          </a:p>
          <a:p>
            <a:pPr marL="0" indent="0">
              <a:buFont typeface="Arial"/>
              <a:buNone/>
            </a:pPr>
            <a:endParaRPr lang="en-US" sz="1800" dirty="0"/>
          </a:p>
        </p:txBody>
      </p:sp>
      <p:graphicFrame>
        <p:nvGraphicFramePr>
          <p:cNvPr id="13" name="Table 12"/>
          <p:cNvGraphicFramePr>
            <a:graphicFrameLocks noGrp="1"/>
          </p:cNvGraphicFramePr>
          <p:nvPr>
            <p:extLst>
              <p:ext uri="{D42A27DB-BD31-4B8C-83A1-F6EECF244321}">
                <p14:modId xmlns:p14="http://schemas.microsoft.com/office/powerpoint/2010/main" xmlns="" val="1375063889"/>
              </p:ext>
            </p:extLst>
          </p:nvPr>
        </p:nvGraphicFramePr>
        <p:xfrm>
          <a:off x="1862665" y="5029212"/>
          <a:ext cx="5554136" cy="1559560"/>
        </p:xfrm>
        <a:graphic>
          <a:graphicData uri="http://schemas.openxmlformats.org/drawingml/2006/table">
            <a:tbl>
              <a:tblPr firstRow="1" bandRow="1">
                <a:tableStyleId>{5C22544A-7EE6-4342-B048-85BDC9FD1C3A}</a:tableStyleId>
              </a:tblPr>
              <a:tblGrid>
                <a:gridCol w="2777068"/>
                <a:gridCol w="2777068"/>
              </a:tblGrid>
              <a:tr h="370840">
                <a:tc>
                  <a:txBody>
                    <a:bodyPr/>
                    <a:lstStyle/>
                    <a:p>
                      <a:pPr algn="ctr"/>
                      <a:r>
                        <a:rPr lang="en-US" b="0" dirty="0" smtClean="0">
                          <a:solidFill>
                            <a:schemeClr val="tx1"/>
                          </a:solidFill>
                        </a:rPr>
                        <a:t>CRITERIA</a:t>
                      </a:r>
                      <a:endParaRPr lang="en-US" b="0" dirty="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b="0" dirty="0" smtClean="0">
                          <a:solidFill>
                            <a:schemeClr val="tx1"/>
                          </a:solidFill>
                        </a:rPr>
                        <a:t>CONSTRAINTS</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endParaRPr lang="en-US" b="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395015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EXPLORING POSSIBILITIES</a:t>
            </a:r>
            <a:endParaRPr lang="en-US" sz="4200" dirty="0">
              <a:solidFill>
                <a:schemeClr val="bg1"/>
              </a:solidFill>
            </a:endParaRPr>
          </a:p>
        </p:txBody>
      </p:sp>
      <p:sp>
        <p:nvSpPr>
          <p:cNvPr id="3" name="Content Placeholder 2"/>
          <p:cNvSpPr>
            <a:spLocks noGrp="1"/>
          </p:cNvSpPr>
          <p:nvPr>
            <p:ph idx="1"/>
          </p:nvPr>
        </p:nvSpPr>
        <p:spPr>
          <a:xfrm>
            <a:off x="1676399" y="2421462"/>
            <a:ext cx="7162783" cy="575733"/>
          </a:xfrm>
        </p:spPr>
        <p:txBody>
          <a:bodyPr>
            <a:normAutofit/>
          </a:bodyPr>
          <a:lstStyle/>
          <a:p>
            <a:pPr marL="0" indent="0">
              <a:buNone/>
            </a:pPr>
            <a:r>
              <a:rPr lang="en-US" sz="2200" b="1" dirty="0" smtClean="0"/>
              <a:t>Lesson 5: Exploring Possibilities							12/1</a:t>
            </a:r>
            <a:endParaRPr lang="en-US" sz="22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5</a:t>
            </a:r>
            <a:endParaRPr lang="en-US" sz="1200" dirty="0">
              <a:solidFill>
                <a:srgbClr val="000090"/>
              </a:solidFill>
            </a:endParaRPr>
          </a:p>
        </p:txBody>
      </p:sp>
      <p:sp>
        <p:nvSpPr>
          <p:cNvPr id="12" name="Content Placeholder 2"/>
          <p:cNvSpPr txBox="1">
            <a:spLocks/>
          </p:cNvSpPr>
          <p:nvPr/>
        </p:nvSpPr>
        <p:spPr>
          <a:xfrm>
            <a:off x="1676402" y="2864386"/>
            <a:ext cx="7162783" cy="37904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DESIGN solutions that meet the criteria and constraints in an engineering problem</a:t>
            </a:r>
            <a:r>
              <a:rPr lang="en-US" sz="2000" dirty="0" smtClean="0">
                <a:effectLst/>
              </a:rPr>
              <a:t> </a:t>
            </a:r>
            <a:endParaRPr lang="en-US" sz="2000" dirty="0" smtClean="0"/>
          </a:p>
          <a:p>
            <a:pPr marL="0" indent="0">
              <a:buFont typeface="Arial"/>
              <a:buNone/>
            </a:pPr>
            <a:endParaRPr lang="en-US" sz="1400" dirty="0"/>
          </a:p>
          <a:p>
            <a:pPr marL="0" indent="0">
              <a:buNone/>
            </a:pPr>
            <a:r>
              <a:rPr lang="en-US" sz="2000" u="sng" dirty="0" smtClean="0"/>
              <a:t>Drill</a:t>
            </a:r>
            <a:r>
              <a:rPr lang="en-US" sz="2000" dirty="0" smtClean="0"/>
              <a:t>: </a:t>
            </a:r>
            <a:r>
              <a:rPr lang="en-US" sz="2000" dirty="0"/>
              <a:t>Look through your engineering notebook and find the sketches you made during our first Pumpkin </a:t>
            </a:r>
            <a:r>
              <a:rPr lang="en-US" sz="2000" dirty="0" err="1"/>
              <a:t>Chunkin</a:t>
            </a:r>
            <a:r>
              <a:rPr lang="en-US" sz="2000" dirty="0"/>
              <a:t>’ brainstorming session.  Review the criteria and constraints we identified for this engineering problem during class yesterday.</a:t>
            </a:r>
          </a:p>
          <a:p>
            <a:pPr marL="457200" lvl="0" indent="-457200">
              <a:buFont typeface="+mj-lt"/>
              <a:buAutoNum type="arabicPeriod"/>
            </a:pPr>
            <a:r>
              <a:rPr lang="en-US" sz="2000" dirty="0"/>
              <a:t>Which of your drawings best meets the design criteria and constraints that we’ve identified?  Why?</a:t>
            </a:r>
          </a:p>
          <a:p>
            <a:pPr marL="457200" lvl="0" indent="-457200">
              <a:buFont typeface="+mj-lt"/>
              <a:buAutoNum type="arabicPeriod"/>
            </a:pPr>
            <a:r>
              <a:rPr lang="en-US" sz="2000" dirty="0"/>
              <a:t>What could you change about this design to make it better meet the design criteria and constraints that we’ve identified?  How would these changes accomplish this goal?</a:t>
            </a:r>
          </a:p>
          <a:p>
            <a:pPr marL="457200" indent="-457200">
              <a:buFont typeface="+mj-lt"/>
              <a:buAutoNum type="arabicPeriod"/>
            </a:pPr>
            <a:r>
              <a:rPr lang="en-US" sz="2000" dirty="0"/>
              <a:t>IF YOU FINISH EARLY: Begin sketching your design included the new elements you identified in question 2 in your engineering notebook.</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1470904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EXPLORING POSSIBILITIES</a:t>
            </a:r>
            <a:endParaRPr lang="en-US" sz="4200" dirty="0">
              <a:solidFill>
                <a:schemeClr val="bg1"/>
              </a:solidFill>
            </a:endParaRPr>
          </a:p>
        </p:txBody>
      </p:sp>
      <p:sp>
        <p:nvSpPr>
          <p:cNvPr id="3" name="Content Placeholder 2"/>
          <p:cNvSpPr>
            <a:spLocks noGrp="1"/>
          </p:cNvSpPr>
          <p:nvPr>
            <p:ph idx="1"/>
          </p:nvPr>
        </p:nvSpPr>
        <p:spPr>
          <a:xfrm>
            <a:off x="295277" y="1964282"/>
            <a:ext cx="8543906" cy="4453452"/>
          </a:xfrm>
        </p:spPr>
        <p:txBody>
          <a:bodyPr>
            <a:normAutofit/>
          </a:bodyPr>
          <a:lstStyle/>
          <a:p>
            <a:pPr marL="0" indent="0" algn="ctr">
              <a:buNone/>
            </a:pPr>
            <a:r>
              <a:rPr lang="en-US" sz="2500" dirty="0" smtClean="0"/>
              <a:t>DIRECTIONS:  You have 7 </a:t>
            </a:r>
            <a:r>
              <a:rPr lang="en-US" sz="2500" dirty="0"/>
              <a:t>minutes to redraw </a:t>
            </a:r>
            <a:r>
              <a:rPr lang="en-US" sz="2500" dirty="0" smtClean="0"/>
              <a:t>your </a:t>
            </a:r>
            <a:r>
              <a:rPr lang="en-US" sz="2500" dirty="0"/>
              <a:t>pumpkin launcher design </a:t>
            </a:r>
            <a:r>
              <a:rPr lang="en-US" sz="2500" dirty="0" smtClean="0"/>
              <a:t>with the </a:t>
            </a:r>
            <a:r>
              <a:rPr lang="en-US" sz="2500" dirty="0"/>
              <a:t>modifications </a:t>
            </a:r>
            <a:r>
              <a:rPr lang="en-US" sz="2500" dirty="0" smtClean="0"/>
              <a:t>identified </a:t>
            </a:r>
            <a:r>
              <a:rPr lang="en-US" sz="2500" dirty="0"/>
              <a:t>in question #2 from the drill. </a:t>
            </a:r>
            <a:r>
              <a:rPr lang="en-US" sz="2500" dirty="0" smtClean="0"/>
              <a:t> </a:t>
            </a:r>
            <a:endParaRPr lang="en-US" sz="2500" dirty="0"/>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5</a:t>
            </a:r>
            <a:endParaRPr lang="en-US" sz="1200" dirty="0">
              <a:solidFill>
                <a:srgbClr val="000090"/>
              </a:solidFill>
            </a:endParaRPr>
          </a:p>
        </p:txBody>
      </p:sp>
      <p:sp>
        <p:nvSpPr>
          <p:cNvPr id="5" name="Rectangle 4"/>
          <p:cNvSpPr/>
          <p:nvPr/>
        </p:nvSpPr>
        <p:spPr>
          <a:xfrm>
            <a:off x="304786" y="5388876"/>
            <a:ext cx="8365067" cy="369332"/>
          </a:xfrm>
          <a:prstGeom prst="rect">
            <a:avLst/>
          </a:prstGeom>
        </p:spPr>
        <p:txBody>
          <a:bodyPr wrap="square">
            <a:spAutoFit/>
          </a:bodyPr>
          <a:lstStyle/>
          <a:p>
            <a:pPr algn="ctr"/>
            <a:r>
              <a:rPr lang="en-US" i="1" dirty="0">
                <a:solidFill>
                  <a:srgbClr val="000090"/>
                </a:solidFill>
              </a:rPr>
              <a:t>What are the two types of sketching we </a:t>
            </a:r>
            <a:r>
              <a:rPr lang="en-US" i="1" dirty="0" smtClean="0">
                <a:solidFill>
                  <a:srgbClr val="000090"/>
                </a:solidFill>
              </a:rPr>
              <a:t>discussed </a:t>
            </a:r>
            <a:r>
              <a:rPr lang="en-US" i="1" dirty="0">
                <a:solidFill>
                  <a:srgbClr val="000090"/>
                </a:solidFill>
              </a:rPr>
              <a:t>during Lesson 2. Brainstorm? </a:t>
            </a:r>
            <a:endParaRPr lang="en-US" dirty="0">
              <a:solidFill>
                <a:srgbClr val="000090"/>
              </a:solidFill>
            </a:endParaRPr>
          </a:p>
        </p:txBody>
      </p:sp>
    </p:spTree>
    <p:extLst>
      <p:ext uri="{BB962C8B-B14F-4D97-AF65-F5344CB8AC3E}">
        <p14:creationId xmlns:p14="http://schemas.microsoft.com/office/powerpoint/2010/main" xmlns="" val="2551800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EXPLORING POSSIBILITIES</a:t>
            </a:r>
            <a:endParaRPr lang="en-US" sz="4200" dirty="0">
              <a:solidFill>
                <a:schemeClr val="bg1"/>
              </a:solidFill>
            </a:endParaRPr>
          </a:p>
        </p:txBody>
      </p:sp>
      <p:sp>
        <p:nvSpPr>
          <p:cNvPr id="3" name="Content Placeholder 2"/>
          <p:cNvSpPr>
            <a:spLocks noGrp="1"/>
          </p:cNvSpPr>
          <p:nvPr>
            <p:ph idx="1"/>
          </p:nvPr>
        </p:nvSpPr>
        <p:spPr>
          <a:xfrm>
            <a:off x="295277" y="1964282"/>
            <a:ext cx="8543906" cy="4453452"/>
          </a:xfrm>
        </p:spPr>
        <p:txBody>
          <a:bodyPr>
            <a:normAutofit fontScale="70000" lnSpcReduction="20000"/>
          </a:bodyPr>
          <a:lstStyle/>
          <a:p>
            <a:pPr marL="0" indent="0" algn="ctr">
              <a:buNone/>
            </a:pPr>
            <a:r>
              <a:rPr lang="en-US" sz="3100" dirty="0"/>
              <a:t>DIRECTIONS:  Today we are going to use the “stepladder method” of brainstorming to generate design ideas.  This process is particularly useful for groups that have a mix of both introverts and extroverts and guarantees that everyone’s ideas are heard.  We’ve already completed the first two steps.</a:t>
            </a:r>
          </a:p>
          <a:p>
            <a:pPr marL="0" indent="0">
              <a:buNone/>
            </a:pPr>
            <a:endParaRPr lang="en-US" sz="1700" dirty="0"/>
          </a:p>
          <a:p>
            <a:pPr marL="0" indent="0">
              <a:buNone/>
            </a:pPr>
            <a:r>
              <a:rPr lang="en-US" sz="2800" b="1" dirty="0"/>
              <a:t>Step 1.</a:t>
            </a:r>
            <a:r>
              <a:rPr lang="en-US" sz="2800" dirty="0"/>
              <a:t>  Clearly define the problem and criteria</a:t>
            </a:r>
          </a:p>
          <a:p>
            <a:pPr marL="0" indent="0">
              <a:buNone/>
            </a:pPr>
            <a:r>
              <a:rPr lang="en-US" sz="2800" b="1" dirty="0"/>
              <a:t>Step 2.</a:t>
            </a:r>
            <a:r>
              <a:rPr lang="en-US" sz="2800" dirty="0"/>
              <a:t> Allow group members time to create ideas individually</a:t>
            </a:r>
          </a:p>
          <a:p>
            <a:pPr marL="0" indent="0">
              <a:buNone/>
            </a:pPr>
            <a:r>
              <a:rPr lang="en-US" sz="2800" b="1" dirty="0"/>
              <a:t>Step 3.</a:t>
            </a:r>
            <a:r>
              <a:rPr lang="en-US" sz="2800" dirty="0"/>
              <a:t> Two group members come together and share their ideas and brainstorm new ideas that develop as a results of the sharing process.</a:t>
            </a:r>
          </a:p>
          <a:p>
            <a:pPr marL="0" indent="0">
              <a:buNone/>
            </a:pPr>
            <a:r>
              <a:rPr lang="en-US" sz="2800" b="1" dirty="0"/>
              <a:t>Step 4.</a:t>
            </a:r>
            <a:r>
              <a:rPr lang="en-US" sz="2800" dirty="0"/>
              <a:t> A third member is added who presents his or her ideas to the other two members and then listens to the ideas from the original two members.  After all of the ideas have been shared, time is allowed to brainstorm new ideas.</a:t>
            </a:r>
          </a:p>
          <a:p>
            <a:pPr marL="0" indent="0">
              <a:buNone/>
            </a:pPr>
            <a:r>
              <a:rPr lang="en-US" sz="2800" b="1" dirty="0"/>
              <a:t>Step 5.</a:t>
            </a:r>
            <a:r>
              <a:rPr lang="en-US" sz="2800" dirty="0"/>
              <a:t> Repeat step 4 by adding one new group member at a time until all members have joined an shared ideas.</a:t>
            </a: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5</a:t>
            </a:r>
            <a:endParaRPr lang="en-US" sz="1200" dirty="0">
              <a:solidFill>
                <a:srgbClr val="000090"/>
              </a:solidFill>
            </a:endParaRPr>
          </a:p>
        </p:txBody>
      </p:sp>
    </p:spTree>
    <p:extLst>
      <p:ext uri="{BB962C8B-B14F-4D97-AF65-F5344CB8AC3E}">
        <p14:creationId xmlns:p14="http://schemas.microsoft.com/office/powerpoint/2010/main" xmlns="" val="3661292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EXPLORING POSSIBILITIES</a:t>
            </a:r>
            <a:endParaRPr lang="en-US" sz="4200" dirty="0">
              <a:solidFill>
                <a:schemeClr val="bg1"/>
              </a:solidFill>
            </a:endParaRPr>
          </a:p>
        </p:txBody>
      </p:sp>
      <p:sp>
        <p:nvSpPr>
          <p:cNvPr id="3" name="Content Placeholder 2"/>
          <p:cNvSpPr>
            <a:spLocks noGrp="1"/>
          </p:cNvSpPr>
          <p:nvPr>
            <p:ph idx="1"/>
          </p:nvPr>
        </p:nvSpPr>
        <p:spPr>
          <a:xfrm>
            <a:off x="295277" y="1964282"/>
            <a:ext cx="8543906" cy="4453452"/>
          </a:xfrm>
        </p:spPr>
        <p:txBody>
          <a:bodyPr>
            <a:normAutofit/>
          </a:bodyPr>
          <a:lstStyle/>
          <a:p>
            <a:pPr marL="0" indent="0" algn="ctr">
              <a:buNone/>
            </a:pPr>
            <a:r>
              <a:rPr lang="en-US" sz="2200" dirty="0" smtClean="0"/>
              <a:t>DIRECTIONS: Present </a:t>
            </a:r>
            <a:r>
              <a:rPr lang="en-US" sz="2200" dirty="0"/>
              <a:t>the “final” sketch </a:t>
            </a:r>
            <a:r>
              <a:rPr lang="en-US" sz="2200" dirty="0" smtClean="0"/>
              <a:t>your group </a:t>
            </a:r>
            <a:r>
              <a:rPr lang="en-US" sz="2200" dirty="0"/>
              <a:t>came up with as a result of </a:t>
            </a:r>
            <a:r>
              <a:rPr lang="en-US" sz="2200" dirty="0" smtClean="0"/>
              <a:t>the </a:t>
            </a:r>
            <a:r>
              <a:rPr lang="en-US" sz="2200" dirty="0"/>
              <a:t>stepladder brainstorm. </a:t>
            </a:r>
            <a:r>
              <a:rPr lang="en-US" sz="2200" dirty="0" smtClean="0"/>
              <a:t> Explain your </a:t>
            </a:r>
            <a:r>
              <a:rPr lang="en-US" sz="2200" dirty="0"/>
              <a:t>drawing and ideas and tape </a:t>
            </a:r>
            <a:r>
              <a:rPr lang="en-US" sz="2200" dirty="0" smtClean="0"/>
              <a:t>your </a:t>
            </a:r>
            <a:r>
              <a:rPr lang="en-US" sz="2200" dirty="0"/>
              <a:t>sketch to the front board.</a:t>
            </a: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5</a:t>
            </a:r>
            <a:endParaRPr lang="en-US" sz="1200" dirty="0">
              <a:solidFill>
                <a:srgbClr val="000090"/>
              </a:solidFill>
            </a:endParaRPr>
          </a:p>
        </p:txBody>
      </p:sp>
    </p:spTree>
    <p:extLst>
      <p:ext uri="{BB962C8B-B14F-4D97-AF65-F5344CB8AC3E}">
        <p14:creationId xmlns:p14="http://schemas.microsoft.com/office/powerpoint/2010/main" xmlns="" val="150822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DEFINING THE PROBLEM AND BRAINSTORMING</a:t>
            </a:r>
            <a:endParaRPr lang="en-US" sz="4200" dirty="0">
              <a:solidFill>
                <a:schemeClr val="bg1"/>
              </a:solidFill>
            </a:endParaRPr>
          </a:p>
        </p:txBody>
      </p:sp>
      <p:sp>
        <p:nvSpPr>
          <p:cNvPr id="3" name="Content Placeholder 2"/>
          <p:cNvSpPr>
            <a:spLocks noGrp="1"/>
          </p:cNvSpPr>
          <p:nvPr>
            <p:ph idx="1"/>
          </p:nvPr>
        </p:nvSpPr>
        <p:spPr>
          <a:xfrm>
            <a:off x="295277" y="2370662"/>
            <a:ext cx="8543906" cy="4228441"/>
          </a:xfrm>
        </p:spPr>
        <p:txBody>
          <a:bodyPr>
            <a:normAutofit fontScale="92500" lnSpcReduction="20000"/>
          </a:bodyPr>
          <a:lstStyle/>
          <a:p>
            <a:pPr marL="0" indent="0" algn="ctr">
              <a:buNone/>
            </a:pPr>
            <a:r>
              <a:rPr lang="en-US" sz="2000" dirty="0" smtClean="0"/>
              <a:t>Over </a:t>
            </a:r>
            <a:r>
              <a:rPr lang="en-US" sz="2000" dirty="0"/>
              <a:t>the next few weeks, </a:t>
            </a:r>
            <a:r>
              <a:rPr lang="en-US" sz="2000" dirty="0" smtClean="0"/>
              <a:t>we </a:t>
            </a:r>
            <a:r>
              <a:rPr lang="en-US" sz="2000" dirty="0"/>
              <a:t>will be </a:t>
            </a:r>
            <a:r>
              <a:rPr lang="en-US" sz="2000" dirty="0" smtClean="0"/>
              <a:t>going through the engineering </a:t>
            </a:r>
            <a:r>
              <a:rPr lang="en-US" sz="2000" dirty="0"/>
              <a:t>design process to design a pumpkin launching device that meets the requirements outlined in the rulebook</a:t>
            </a:r>
            <a:r>
              <a:rPr lang="en-US" sz="2000" dirty="0" smtClean="0"/>
              <a:t>.</a:t>
            </a:r>
          </a:p>
          <a:p>
            <a:pPr marL="0" indent="0" algn="ctr">
              <a:buNone/>
            </a:pPr>
            <a:endParaRPr lang="en-US" sz="1000" dirty="0"/>
          </a:p>
          <a:p>
            <a:pPr marL="0" indent="0" algn="ctr">
              <a:buNone/>
            </a:pPr>
            <a:r>
              <a:rPr lang="en-US" sz="3000" i="1" dirty="0" smtClean="0">
                <a:solidFill>
                  <a:srgbClr val="000090"/>
                </a:solidFill>
              </a:rPr>
              <a:t>As a class, let’s develop a problem statement for the Pumpkin </a:t>
            </a:r>
            <a:r>
              <a:rPr lang="en-US" sz="3000" i="1" dirty="0" err="1" smtClean="0">
                <a:solidFill>
                  <a:srgbClr val="000090"/>
                </a:solidFill>
              </a:rPr>
              <a:t>Chunkin</a:t>
            </a:r>
            <a:r>
              <a:rPr lang="en-US" sz="3000" i="1" dirty="0" smtClean="0">
                <a:solidFill>
                  <a:srgbClr val="000090"/>
                </a:solidFill>
              </a:rPr>
              <a:t>’ Challenge:</a:t>
            </a:r>
          </a:p>
          <a:p>
            <a:pPr marL="0" indent="0" algn="ctr">
              <a:buNone/>
            </a:pPr>
            <a:endParaRPr lang="en-US" sz="1200" i="1" dirty="0">
              <a:solidFill>
                <a:srgbClr val="000090"/>
              </a:solidFill>
            </a:endParaRPr>
          </a:p>
          <a:p>
            <a:pPr marL="0" indent="0">
              <a:buNone/>
            </a:pPr>
            <a:r>
              <a:rPr lang="en-US" sz="1900" b="1" dirty="0"/>
              <a:t>Example Problem Statement:</a:t>
            </a:r>
            <a:r>
              <a:rPr lang="en-US" sz="1900" dirty="0"/>
              <a:t> </a:t>
            </a:r>
            <a:r>
              <a:rPr lang="en-US" sz="1900" dirty="0" smtClean="0"/>
              <a:t>Robinson Nature Center wants students to have the chance to compete in an engineering competition whose goal is to hit a target with a pumpkin.</a:t>
            </a:r>
            <a:endParaRPr lang="en-US" sz="1900" dirty="0"/>
          </a:p>
          <a:p>
            <a:pPr marL="0" indent="0">
              <a:buNone/>
            </a:pPr>
            <a:endParaRPr lang="en-US" sz="700" dirty="0"/>
          </a:p>
          <a:p>
            <a:pPr marL="0" indent="0">
              <a:buNone/>
            </a:pPr>
            <a:r>
              <a:rPr lang="en-US" sz="1900" b="1" dirty="0"/>
              <a:t>Example Design Statement:</a:t>
            </a:r>
            <a:r>
              <a:rPr lang="en-US" sz="1900" dirty="0"/>
              <a:t> Design a pumpkin launching device that can throw a 4 – </a:t>
            </a:r>
            <a:r>
              <a:rPr lang="en-US" sz="1900" dirty="0" smtClean="0"/>
              <a:t>10 lb </a:t>
            </a:r>
            <a:r>
              <a:rPr lang="en-US" sz="1900" dirty="0"/>
              <a:t>pumpkin 77ft in distance and 10 </a:t>
            </a:r>
            <a:r>
              <a:rPr lang="en-US" sz="1900" dirty="0" smtClean="0"/>
              <a:t>ft </a:t>
            </a:r>
            <a:r>
              <a:rPr lang="en-US" sz="1900" dirty="0"/>
              <a:t>in height.  The device must be easily transported </a:t>
            </a:r>
            <a:r>
              <a:rPr lang="en-US" sz="1900" dirty="0" smtClean="0"/>
              <a:t>and </a:t>
            </a:r>
            <a:r>
              <a:rPr lang="en-US" sz="1900" dirty="0"/>
              <a:t>built within a $100 budget</a:t>
            </a:r>
            <a:r>
              <a:rPr lang="en-US" sz="1900" dirty="0" smtClean="0"/>
              <a:t>.</a:t>
            </a:r>
          </a:p>
          <a:p>
            <a:pPr marL="0" indent="0" algn="ctr">
              <a:buNone/>
            </a:pPr>
            <a:endParaRPr lang="en-US" sz="2400" i="1" dirty="0" smtClean="0">
              <a:solidFill>
                <a:srgbClr val="000090"/>
              </a:solidFill>
            </a:endParaRPr>
          </a:p>
          <a:p>
            <a:pPr marL="0" indent="0" algn="ctr">
              <a:buNone/>
            </a:pPr>
            <a:r>
              <a:rPr lang="en-US" sz="2400" i="1" dirty="0" smtClean="0">
                <a:solidFill>
                  <a:srgbClr val="000090"/>
                </a:solidFill>
              </a:rPr>
              <a:t>What </a:t>
            </a:r>
            <a:r>
              <a:rPr lang="en-US" sz="2400" i="1" dirty="0" smtClean="0">
                <a:solidFill>
                  <a:srgbClr val="000090"/>
                </a:solidFill>
              </a:rPr>
              <a:t>is the difference between a problem statement and </a:t>
            </a:r>
            <a:endParaRPr lang="en-US" sz="2400" i="1" dirty="0" smtClean="0">
              <a:solidFill>
                <a:srgbClr val="000090"/>
              </a:solidFill>
            </a:endParaRPr>
          </a:p>
          <a:p>
            <a:pPr marL="0" indent="0" algn="ctr">
              <a:buNone/>
            </a:pPr>
            <a:r>
              <a:rPr lang="en-US" sz="2400" i="1" dirty="0" smtClean="0">
                <a:solidFill>
                  <a:srgbClr val="000090"/>
                </a:solidFill>
              </a:rPr>
              <a:t>a </a:t>
            </a:r>
            <a:r>
              <a:rPr lang="en-US" sz="2400" i="1" dirty="0" smtClean="0">
                <a:solidFill>
                  <a:srgbClr val="000090"/>
                </a:solidFill>
              </a:rPr>
              <a:t>design statement?</a:t>
            </a:r>
            <a:endParaRPr lang="en-US" sz="2400" i="1" dirty="0">
              <a:solidFill>
                <a:srgbClr val="000090"/>
              </a:solidFill>
            </a:endParaRPr>
          </a:p>
          <a:p>
            <a:pPr marL="0" indent="0" algn="ctr">
              <a:buNone/>
            </a:pPr>
            <a:endParaRPr lang="en-US" sz="2300" dirty="0" smtClean="0">
              <a:solidFill>
                <a:srgbClr val="000090"/>
              </a:solidFill>
            </a:endParaRPr>
          </a:p>
          <a:p>
            <a:pPr marL="0" indent="0" algn="ctr">
              <a:buNone/>
            </a:pPr>
            <a:endParaRPr lang="en-US" sz="2000" dirty="0"/>
          </a:p>
          <a:p>
            <a:pPr marL="0" indent="0" algn="ctr">
              <a:buNone/>
            </a:pPr>
            <a:endParaRPr lang="en-US" sz="2000" dirty="0"/>
          </a:p>
        </p:txBody>
      </p:sp>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the problem statement your class generates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 and 2</a:t>
            </a:r>
            <a:endParaRPr lang="en-US" sz="1200" dirty="0">
              <a:solidFill>
                <a:srgbClr val="000090"/>
              </a:solidFill>
            </a:endParaRPr>
          </a:p>
        </p:txBody>
      </p:sp>
    </p:spTree>
    <p:extLst>
      <p:ext uri="{BB962C8B-B14F-4D97-AF65-F5344CB8AC3E}">
        <p14:creationId xmlns:p14="http://schemas.microsoft.com/office/powerpoint/2010/main" xmlns="" val="4207325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EXPLORING POSSIBILITIES</a:t>
            </a:r>
            <a:endParaRPr lang="en-US" sz="4200" dirty="0">
              <a:solidFill>
                <a:schemeClr val="bg1"/>
              </a:solidFill>
            </a:endParaRPr>
          </a:p>
        </p:txBody>
      </p:sp>
      <p:sp>
        <p:nvSpPr>
          <p:cNvPr id="3" name="Content Placeholder 2"/>
          <p:cNvSpPr>
            <a:spLocks noGrp="1"/>
          </p:cNvSpPr>
          <p:nvPr>
            <p:ph idx="1"/>
          </p:nvPr>
        </p:nvSpPr>
        <p:spPr>
          <a:xfrm>
            <a:off x="295277" y="1964282"/>
            <a:ext cx="8543906" cy="4453452"/>
          </a:xfrm>
        </p:spPr>
        <p:txBody>
          <a:bodyPr>
            <a:normAutofit/>
          </a:bodyPr>
          <a:lstStyle/>
          <a:p>
            <a:pPr marL="0" indent="0" algn="ctr">
              <a:buNone/>
            </a:pPr>
            <a:r>
              <a:rPr lang="en-US" sz="2400" dirty="0"/>
              <a:t>DIRECTIONS:  You have been given three sticky notes.  When I say go, quietly and respectfully place a sticky note on the three designs you think best meet the design criteria and constraints we’ve established.  We will evaluate these ideas more thoroughly tomorrow.</a:t>
            </a: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5</a:t>
            </a:r>
            <a:endParaRPr lang="en-US" sz="1200" dirty="0">
              <a:solidFill>
                <a:srgbClr val="000090"/>
              </a:solidFill>
            </a:endParaRPr>
          </a:p>
        </p:txBody>
      </p:sp>
    </p:spTree>
    <p:extLst>
      <p:ext uri="{BB962C8B-B14F-4D97-AF65-F5344CB8AC3E}">
        <p14:creationId xmlns:p14="http://schemas.microsoft.com/office/powerpoint/2010/main" xmlns="" val="1633974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EXPLORING POSSIBILITIES</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When solving an engineering challenge, engineers revisit solution ideas they generated earlier in the design process and build upon them</a:t>
            </a:r>
          </a:p>
          <a:p>
            <a:pPr lvl="0"/>
            <a:r>
              <a:rPr lang="en-US" sz="2400" dirty="0"/>
              <a:t>At this point in the design process, it’s important to consider the criteria and constraints of the problem when generating and modifying ideas.</a:t>
            </a:r>
          </a:p>
          <a:p>
            <a:r>
              <a:rPr lang="en-US" sz="2400" dirty="0"/>
              <a:t>The stepladder method is a useful brainstorming technique when exploring the possibilities because is allows team members to express, expand, combine and twist ideas generated by the group to come to an even better design</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5</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2056409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EXPLORING POSSIBILITIES</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5</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457200" indent="-457200">
              <a:buFont typeface="+mj-lt"/>
              <a:buAutoNum type="arabicPeriod"/>
            </a:pPr>
            <a:r>
              <a:rPr lang="en-US" sz="2000" dirty="0" smtClean="0"/>
              <a:t>Which </a:t>
            </a:r>
            <a:r>
              <a:rPr lang="en-US" sz="2000" dirty="0"/>
              <a:t>design presented by a group today do you think best meets the design criteria and constraints your class identified?  Why (support your answer with specific evidence)?</a:t>
            </a:r>
          </a:p>
          <a:p>
            <a:pPr marL="0" indent="0">
              <a:buFont typeface="Arial"/>
              <a:buNone/>
            </a:pPr>
            <a:endParaRPr lang="en-US" sz="2000" dirty="0"/>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3796171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sp>
        <p:nvSpPr>
          <p:cNvPr id="3" name="Content Placeholder 2"/>
          <p:cNvSpPr>
            <a:spLocks noGrp="1"/>
          </p:cNvSpPr>
          <p:nvPr>
            <p:ph idx="1"/>
          </p:nvPr>
        </p:nvSpPr>
        <p:spPr>
          <a:xfrm>
            <a:off x="1676399" y="2421462"/>
            <a:ext cx="7162783" cy="575733"/>
          </a:xfrm>
        </p:spPr>
        <p:txBody>
          <a:bodyPr>
            <a:normAutofit/>
          </a:bodyPr>
          <a:lstStyle/>
          <a:p>
            <a:pPr marL="0" indent="0">
              <a:buNone/>
            </a:pPr>
            <a:r>
              <a:rPr lang="en-US" sz="2200" b="1" dirty="0" smtClean="0"/>
              <a:t>Lesson 6: Select an Approach							12/1</a:t>
            </a:r>
            <a:endParaRPr lang="en-US" sz="22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EVALUATE design solutions to an engineering problem using a decision matrix</a:t>
            </a:r>
            <a:r>
              <a:rPr lang="en-US" sz="2000" dirty="0" smtClean="0">
                <a:effectLst/>
              </a:rPr>
              <a:t> </a:t>
            </a:r>
            <a:endParaRPr lang="en-US" sz="2000" dirty="0" smtClean="0"/>
          </a:p>
          <a:p>
            <a:pPr marL="0" indent="0">
              <a:buFont typeface="Arial"/>
              <a:buNone/>
            </a:pPr>
            <a:endParaRPr lang="en-US" sz="2000" dirty="0"/>
          </a:p>
          <a:p>
            <a:pPr marL="0" indent="0">
              <a:buNone/>
            </a:pPr>
            <a:r>
              <a:rPr lang="en-US" sz="2000" u="sng" dirty="0" smtClean="0"/>
              <a:t>Drill</a:t>
            </a:r>
            <a:r>
              <a:rPr lang="en-US" sz="2000" dirty="0" smtClean="0"/>
              <a:t>:  </a:t>
            </a:r>
            <a:r>
              <a:rPr lang="en-US" sz="2000" i="1" dirty="0" smtClean="0"/>
              <a:t>Think </a:t>
            </a:r>
            <a:r>
              <a:rPr lang="en-US" sz="2000" i="1" dirty="0"/>
              <a:t>back to the phone case design brief you read during Lesson 4. Identifying Criteria and Constraints.</a:t>
            </a:r>
          </a:p>
          <a:p>
            <a:pPr marL="457200" lvl="0" indent="-457200">
              <a:buFont typeface="+mj-lt"/>
              <a:buAutoNum type="arabicPeriod"/>
            </a:pPr>
            <a:r>
              <a:rPr lang="en-US" sz="2000" dirty="0"/>
              <a:t>If you were comparing several different cell phone case designs, how would you decide which solution was the best?</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2553588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sp>
        <p:nvSpPr>
          <p:cNvPr id="3" name="Content Placeholder 2"/>
          <p:cNvSpPr>
            <a:spLocks noGrp="1"/>
          </p:cNvSpPr>
          <p:nvPr>
            <p:ph idx="1"/>
          </p:nvPr>
        </p:nvSpPr>
        <p:spPr>
          <a:xfrm>
            <a:off x="295277" y="2387596"/>
            <a:ext cx="8543906" cy="4030138"/>
          </a:xfrm>
        </p:spPr>
        <p:txBody>
          <a:bodyPr>
            <a:normAutofit/>
          </a:bodyPr>
          <a:lstStyle/>
          <a:p>
            <a:pPr marL="0" indent="0" algn="ctr">
              <a:buNone/>
            </a:pPr>
            <a:r>
              <a:rPr lang="en-US" sz="2000" dirty="0" smtClean="0"/>
              <a:t>A </a:t>
            </a:r>
            <a:r>
              <a:rPr lang="en-US" sz="2000" dirty="0"/>
              <a:t>decision matrix is used to help engineers decide which solution to a design problem is the best.  It’s a tool that prevents us from being “married to an idea” and biased in our </a:t>
            </a:r>
            <a:r>
              <a:rPr lang="en-US" sz="2000" dirty="0" smtClean="0"/>
              <a:t>decision-making</a:t>
            </a:r>
            <a:r>
              <a:rPr lang="en-US" sz="2000" dirty="0"/>
              <a:t>.</a:t>
            </a:r>
          </a:p>
          <a:p>
            <a:pPr marL="0" indent="0" algn="ctr">
              <a:buNone/>
            </a:pPr>
            <a:endParaRPr lang="en-US" sz="2000" dirty="0"/>
          </a:p>
          <a:p>
            <a:pPr marL="0" indent="0" algn="ctr">
              <a:buNone/>
            </a:pPr>
            <a:r>
              <a:rPr lang="en-US" sz="2800" b="1" dirty="0"/>
              <a:t>Decision Matrix:</a:t>
            </a:r>
            <a:r>
              <a:rPr lang="en-US" sz="2800" dirty="0"/>
              <a:t> A chart used by engineers to quantify their opinions of two or more design ideas by assessing each idea according to a series of important considerations.</a:t>
            </a:r>
          </a:p>
          <a:p>
            <a:pPr marL="0" indent="0" algn="ctr">
              <a:buNone/>
            </a:pPr>
            <a:r>
              <a:rPr lang="en-US" sz="2000" dirty="0" smtClean="0"/>
              <a:t> </a:t>
            </a:r>
            <a:endParaRPr lang="en-US" sz="2000" dirty="0"/>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sp>
        <p:nvSpPr>
          <p:cNvPr id="5" name="Rounded Rectangle 4"/>
          <p:cNvSpPr/>
          <p:nvPr/>
        </p:nvSpPr>
        <p:spPr>
          <a:xfrm>
            <a:off x="372535" y="3623723"/>
            <a:ext cx="8365050" cy="2117537"/>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22228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sp>
        <p:nvSpPr>
          <p:cNvPr id="3" name="Content Placeholder 2"/>
          <p:cNvSpPr>
            <a:spLocks noGrp="1"/>
          </p:cNvSpPr>
          <p:nvPr>
            <p:ph idx="1"/>
          </p:nvPr>
        </p:nvSpPr>
        <p:spPr>
          <a:xfrm>
            <a:off x="295277" y="1744988"/>
            <a:ext cx="8543906" cy="4030138"/>
          </a:xfrm>
        </p:spPr>
        <p:txBody>
          <a:bodyPr>
            <a:normAutofit/>
          </a:bodyPr>
          <a:lstStyle/>
          <a:p>
            <a:pPr marL="0" indent="0" algn="ctr">
              <a:buNone/>
            </a:pPr>
            <a:r>
              <a:rPr lang="en-US" sz="1400" dirty="0"/>
              <a:t>DIRECTIONS: Examine the decision matrix comparing several phone case design solutions pictured below.   Consider the following questions while reading: </a:t>
            </a:r>
            <a:r>
              <a:rPr lang="en-US" sz="1400" i="1" dirty="0"/>
              <a:t>What are the considerations used to compare the designs?  How are the design solutions scored?  What is the difference between points awarded using a variable scale versus a binary scale?  How can we tell which design idea is the best?</a:t>
            </a:r>
            <a:endParaRPr lang="en-US" sz="1400" dirty="0"/>
          </a:p>
          <a:p>
            <a:pPr marL="0" indent="0" algn="ctr">
              <a:buNone/>
            </a:pPr>
            <a:endParaRPr lang="en-US" sz="1400" dirty="0"/>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pic>
        <p:nvPicPr>
          <p:cNvPr id="6" name="Picture 5"/>
          <p:cNvPicPr>
            <a:picLocks noChangeAspect="1"/>
          </p:cNvPicPr>
          <p:nvPr/>
        </p:nvPicPr>
        <p:blipFill>
          <a:blip r:embed="rId4"/>
          <a:stretch>
            <a:fillRect/>
          </a:stretch>
        </p:blipFill>
        <p:spPr>
          <a:xfrm>
            <a:off x="893233" y="2720851"/>
            <a:ext cx="6574365" cy="4044025"/>
          </a:xfrm>
          <a:prstGeom prst="rect">
            <a:avLst/>
          </a:prstGeom>
        </p:spPr>
      </p:pic>
    </p:spTree>
    <p:extLst>
      <p:ext uri="{BB962C8B-B14F-4D97-AF65-F5344CB8AC3E}">
        <p14:creationId xmlns:p14="http://schemas.microsoft.com/office/powerpoint/2010/main" xmlns="" val="1087242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sp>
        <p:nvSpPr>
          <p:cNvPr id="3" name="Content Placeholder 2"/>
          <p:cNvSpPr>
            <a:spLocks noGrp="1"/>
          </p:cNvSpPr>
          <p:nvPr>
            <p:ph idx="1"/>
          </p:nvPr>
        </p:nvSpPr>
        <p:spPr>
          <a:xfrm>
            <a:off x="295277" y="1744987"/>
            <a:ext cx="8543906" cy="4418745"/>
          </a:xfrm>
        </p:spPr>
        <p:txBody>
          <a:bodyPr>
            <a:normAutofit/>
          </a:bodyPr>
          <a:lstStyle/>
          <a:p>
            <a:pPr marL="0" indent="0" algn="ctr">
              <a:buNone/>
            </a:pPr>
            <a:r>
              <a:rPr lang="en-US" sz="1800" dirty="0" smtClean="0"/>
              <a:t>MORE INFORMATION ABOUT DECISION MATRIXES</a:t>
            </a:r>
          </a:p>
          <a:p>
            <a:pPr marL="0" indent="0" algn="ctr">
              <a:buNone/>
            </a:pPr>
            <a:endParaRPr lang="en-US" sz="1000" dirty="0" smtClean="0"/>
          </a:p>
          <a:p>
            <a:pPr marL="0" indent="0" algn="ctr">
              <a:buNone/>
            </a:pPr>
            <a:r>
              <a:rPr lang="en-US" sz="1800" dirty="0" smtClean="0"/>
              <a:t>Two </a:t>
            </a:r>
            <a:r>
              <a:rPr lang="en-US" sz="1800" dirty="0"/>
              <a:t>number scales may be used to evaluate solution ideas in a decision matrix: a variable scale and a binary scale.  </a:t>
            </a:r>
            <a:endParaRPr lang="en-US" sz="1800" dirty="0" smtClean="0"/>
          </a:p>
          <a:p>
            <a:pPr marL="0" indent="0" algn="ctr">
              <a:buNone/>
            </a:pPr>
            <a:endParaRPr lang="en-US" sz="1800" dirty="0"/>
          </a:p>
          <a:p>
            <a:pPr marL="0" indent="0" algn="ctr">
              <a:buNone/>
            </a:pPr>
            <a:r>
              <a:rPr lang="en-US" sz="1800" dirty="0" smtClean="0"/>
              <a:t>The </a:t>
            </a:r>
            <a:r>
              <a:rPr lang="en-US" sz="1800" b="1" dirty="0"/>
              <a:t>variable scale </a:t>
            </a:r>
            <a:r>
              <a:rPr lang="en-US" sz="1800" dirty="0"/>
              <a:t>can include a range of values that is more than two.  Ideas can be ranked based on how well they meet an important consideration.  </a:t>
            </a:r>
            <a:endParaRPr lang="en-US" sz="1800" dirty="0" smtClean="0"/>
          </a:p>
          <a:p>
            <a:pPr marL="0" indent="0" algn="ctr">
              <a:buNone/>
            </a:pPr>
            <a:endParaRPr lang="en-US" sz="1800" dirty="0"/>
          </a:p>
          <a:p>
            <a:pPr marL="0" indent="0" algn="ctr">
              <a:buNone/>
            </a:pPr>
            <a:r>
              <a:rPr lang="en-US" sz="1800" dirty="0" smtClean="0"/>
              <a:t>A </a:t>
            </a:r>
            <a:r>
              <a:rPr lang="en-US" sz="1800" b="1" dirty="0"/>
              <a:t>binary scale </a:t>
            </a:r>
            <a:r>
              <a:rPr lang="en-US" sz="1800" dirty="0"/>
              <a:t>is used when an idea is evaluated based on a specific criteria or a question.  Zero indicates “No” and one indicates “Yes.”  </a:t>
            </a:r>
            <a:endParaRPr lang="en-US" sz="1800" dirty="0" smtClean="0"/>
          </a:p>
          <a:p>
            <a:pPr marL="0" indent="0" algn="ctr">
              <a:buNone/>
            </a:pPr>
            <a:endParaRPr lang="en-US" sz="1800" dirty="0"/>
          </a:p>
          <a:p>
            <a:pPr marL="0" indent="0" algn="ctr">
              <a:buNone/>
            </a:pPr>
            <a:r>
              <a:rPr lang="en-US" sz="1800" dirty="0" smtClean="0"/>
              <a:t>If </a:t>
            </a:r>
            <a:r>
              <a:rPr lang="en-US" sz="1800" dirty="0"/>
              <a:t>a team decides a particular consideration is more important than another, for example the functionality is twice as important as the visual appeal, a multiplier may be used to give weight to the more important category</a:t>
            </a:r>
            <a:r>
              <a:rPr lang="en-US" sz="1800" dirty="0" smtClean="0">
                <a:effectLst/>
              </a:rPr>
              <a:t> </a:t>
            </a:r>
            <a:endParaRPr lang="en-US" sz="1800" dirty="0"/>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spTree>
    <p:extLst>
      <p:ext uri="{BB962C8B-B14F-4D97-AF65-F5344CB8AC3E}">
        <p14:creationId xmlns:p14="http://schemas.microsoft.com/office/powerpoint/2010/main" xmlns="" val="1381227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sp>
        <p:nvSpPr>
          <p:cNvPr id="3" name="Content Placeholder 2"/>
          <p:cNvSpPr>
            <a:spLocks noGrp="1"/>
          </p:cNvSpPr>
          <p:nvPr>
            <p:ph idx="1"/>
          </p:nvPr>
        </p:nvSpPr>
        <p:spPr>
          <a:xfrm>
            <a:off x="295277" y="1744988"/>
            <a:ext cx="8543906" cy="4030138"/>
          </a:xfrm>
        </p:spPr>
        <p:txBody>
          <a:bodyPr>
            <a:normAutofit/>
          </a:bodyPr>
          <a:lstStyle/>
          <a:p>
            <a:pPr marL="0" indent="0" algn="ctr">
              <a:buNone/>
            </a:pPr>
            <a:r>
              <a:rPr lang="en-US" sz="2200" dirty="0"/>
              <a:t>DIRECTIONS:  You have 5 minutes to brainstorm </a:t>
            </a:r>
            <a:r>
              <a:rPr lang="en-US" sz="2200" u="sng" dirty="0"/>
              <a:t>at least</a:t>
            </a:r>
            <a:r>
              <a:rPr lang="en-US" sz="2200" dirty="0"/>
              <a:t> three “considerations” you think we should evaluate our pumpkin-launching devices by.  </a:t>
            </a:r>
            <a:r>
              <a:rPr lang="en-US" sz="2200" u="sng" dirty="0"/>
              <a:t>Two</a:t>
            </a:r>
            <a:r>
              <a:rPr lang="en-US" sz="2200" dirty="0"/>
              <a:t> of your considerations should be able to be judged on a </a:t>
            </a:r>
            <a:r>
              <a:rPr lang="en-US" sz="2200" b="1" dirty="0"/>
              <a:t>variable scale</a:t>
            </a:r>
            <a:r>
              <a:rPr lang="en-US" sz="2200" dirty="0"/>
              <a:t>.  </a:t>
            </a:r>
            <a:r>
              <a:rPr lang="en-US" sz="2200" u="sng" dirty="0"/>
              <a:t>One</a:t>
            </a:r>
            <a:r>
              <a:rPr lang="en-US" sz="2200" dirty="0"/>
              <a:t> of your considerations should be able to be judged on a </a:t>
            </a:r>
            <a:r>
              <a:rPr lang="en-US" sz="2200" b="1" dirty="0"/>
              <a:t>binary scale</a:t>
            </a:r>
            <a:r>
              <a:rPr lang="en-US" sz="2200" dirty="0"/>
              <a:t>.</a:t>
            </a: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spTree>
    <p:extLst>
      <p:ext uri="{BB962C8B-B14F-4D97-AF65-F5344CB8AC3E}">
        <p14:creationId xmlns:p14="http://schemas.microsoft.com/office/powerpoint/2010/main" xmlns="" val="3209806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2437" y="2510717"/>
            <a:ext cx="6269567" cy="4564590"/>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sp>
        <p:nvSpPr>
          <p:cNvPr id="3" name="Content Placeholder 2"/>
          <p:cNvSpPr>
            <a:spLocks noGrp="1"/>
          </p:cNvSpPr>
          <p:nvPr>
            <p:ph idx="1"/>
          </p:nvPr>
        </p:nvSpPr>
        <p:spPr>
          <a:xfrm>
            <a:off x="295277" y="1744988"/>
            <a:ext cx="8543906" cy="4030138"/>
          </a:xfrm>
        </p:spPr>
        <p:txBody>
          <a:bodyPr>
            <a:normAutofit/>
          </a:bodyPr>
          <a:lstStyle/>
          <a:p>
            <a:pPr marL="0" indent="0" algn="ctr">
              <a:buNone/>
            </a:pPr>
            <a:r>
              <a:rPr lang="en-US" sz="1800" dirty="0"/>
              <a:t>DIRECTIONS: We must now agree on which “considerations” we will include in our decision matrix.  Which “considerations” should we definitely include?  Why?  Which ones can we eliminate?  Why?</a:t>
            </a: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spTree>
    <p:extLst>
      <p:ext uri="{BB962C8B-B14F-4D97-AF65-F5344CB8AC3E}">
        <p14:creationId xmlns:p14="http://schemas.microsoft.com/office/powerpoint/2010/main" xmlns="" val="3080798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sp>
        <p:nvSpPr>
          <p:cNvPr id="3" name="Content Placeholder 2"/>
          <p:cNvSpPr>
            <a:spLocks noGrp="1"/>
          </p:cNvSpPr>
          <p:nvPr>
            <p:ph idx="1"/>
          </p:nvPr>
        </p:nvSpPr>
        <p:spPr>
          <a:xfrm>
            <a:off x="295277" y="1744988"/>
            <a:ext cx="8543906" cy="4030138"/>
          </a:xfrm>
        </p:spPr>
        <p:txBody>
          <a:bodyPr>
            <a:normAutofit/>
          </a:bodyPr>
          <a:lstStyle/>
          <a:p>
            <a:pPr marL="0" indent="0" algn="ctr">
              <a:buNone/>
            </a:pPr>
            <a:r>
              <a:rPr lang="en-US" sz="2200" i="1" dirty="0">
                <a:solidFill>
                  <a:srgbClr val="000090"/>
                </a:solidFill>
              </a:rPr>
              <a:t>Average the totals from each team member’s decision matrix to determine the idea with the highest score.</a:t>
            </a: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pic>
        <p:nvPicPr>
          <p:cNvPr id="6" name="Picture 5"/>
          <p:cNvPicPr>
            <a:picLocks noChangeAspect="1"/>
          </p:cNvPicPr>
          <p:nvPr/>
        </p:nvPicPr>
        <p:blipFill>
          <a:blip r:embed="rId4"/>
          <a:stretch>
            <a:fillRect/>
          </a:stretch>
        </p:blipFill>
        <p:spPr>
          <a:xfrm>
            <a:off x="889000" y="2705962"/>
            <a:ext cx="7353300" cy="2933700"/>
          </a:xfrm>
          <a:prstGeom prst="rect">
            <a:avLst/>
          </a:prstGeom>
        </p:spPr>
      </p:pic>
    </p:spTree>
    <p:extLst>
      <p:ext uri="{BB962C8B-B14F-4D97-AF65-F5344CB8AC3E}">
        <p14:creationId xmlns:p14="http://schemas.microsoft.com/office/powerpoint/2010/main" xmlns="" val="97541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DEFINING THE PROBLEM AND BRAINSTORMING</a:t>
            </a:r>
            <a:endParaRPr lang="en-US" sz="4200" dirty="0">
              <a:solidFill>
                <a:schemeClr val="bg1"/>
              </a:solidFill>
            </a:endParaRPr>
          </a:p>
        </p:txBody>
      </p:sp>
      <p:sp>
        <p:nvSpPr>
          <p:cNvPr id="3" name="Content Placeholder 2"/>
          <p:cNvSpPr>
            <a:spLocks noGrp="1"/>
          </p:cNvSpPr>
          <p:nvPr>
            <p:ph idx="1"/>
          </p:nvPr>
        </p:nvSpPr>
        <p:spPr>
          <a:xfrm>
            <a:off x="295277" y="2387596"/>
            <a:ext cx="8543906" cy="4030138"/>
          </a:xfrm>
        </p:spPr>
        <p:txBody>
          <a:bodyPr>
            <a:normAutofit/>
          </a:bodyPr>
          <a:lstStyle/>
          <a:p>
            <a:pPr marL="0" indent="0" algn="ctr">
              <a:buNone/>
            </a:pPr>
            <a:r>
              <a:rPr lang="en-US" sz="2000" dirty="0" smtClean="0"/>
              <a:t>Once </a:t>
            </a:r>
            <a:r>
              <a:rPr lang="en-US" sz="2000" dirty="0"/>
              <a:t>engineers have identified the problem, they begin brainstorming solutions</a:t>
            </a:r>
            <a:r>
              <a:rPr lang="en-US" sz="2000" dirty="0" smtClean="0"/>
              <a:t>.</a:t>
            </a:r>
          </a:p>
          <a:p>
            <a:pPr marL="0" indent="0" algn="ctr">
              <a:buNone/>
            </a:pPr>
            <a:endParaRPr lang="en-US" sz="2000" dirty="0"/>
          </a:p>
          <a:p>
            <a:pPr marL="0" indent="0" algn="ctr">
              <a:buNone/>
            </a:pPr>
            <a:r>
              <a:rPr lang="en-US" sz="2800" b="1" dirty="0"/>
              <a:t>Brainstorm:</a:t>
            </a:r>
            <a:r>
              <a:rPr lang="en-US" sz="2800" dirty="0"/>
              <a:t> Any technique used by a design team to generate ideas.</a:t>
            </a:r>
          </a:p>
          <a:p>
            <a:pPr marL="0" indent="0" algn="ctr">
              <a:buNone/>
            </a:pPr>
            <a:r>
              <a:rPr lang="en-US" sz="2000" dirty="0" smtClean="0"/>
              <a:t> </a:t>
            </a:r>
            <a:endParaRPr lang="en-US" sz="2000" dirty="0"/>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 and 2</a:t>
            </a:r>
            <a:endParaRPr lang="en-US" sz="1200" dirty="0">
              <a:solidFill>
                <a:srgbClr val="000090"/>
              </a:solidFill>
            </a:endParaRPr>
          </a:p>
        </p:txBody>
      </p:sp>
      <p:sp>
        <p:nvSpPr>
          <p:cNvPr id="5" name="Rounded Rectangle 4"/>
          <p:cNvSpPr/>
          <p:nvPr/>
        </p:nvSpPr>
        <p:spPr>
          <a:xfrm>
            <a:off x="474133" y="3098800"/>
            <a:ext cx="8365050" cy="108373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07065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When solving an engineering challenge, engineers must determine which design solution they’ve developed is best.</a:t>
            </a:r>
          </a:p>
          <a:p>
            <a:pPr lvl="0"/>
            <a:r>
              <a:rPr lang="en-US" sz="2400" dirty="0"/>
              <a:t>A useful tool for objectively evaluating design solutions is a decision matrix.   </a:t>
            </a:r>
          </a:p>
          <a:p>
            <a:pPr lvl="0"/>
            <a:r>
              <a:rPr lang="en-US" sz="2400" dirty="0"/>
              <a:t>A decision matrix is a chart engineers use to quantify their opinions of two or more design ideas by evaluating each idea according to a series of important considerations.</a:t>
            </a:r>
          </a:p>
          <a:p>
            <a:r>
              <a:rPr lang="en-US" sz="2400" dirty="0"/>
              <a:t>Decision matrixes allow engineers to come to consensus about which idea has the greatest potential for development into a successful working solution.</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1263892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SELECT AN APPROACH</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6</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457200" indent="-457200">
              <a:buFont typeface="+mj-lt"/>
              <a:buAutoNum type="arabicPeriod"/>
            </a:pPr>
            <a:r>
              <a:rPr lang="en-US" sz="2000" dirty="0" smtClean="0"/>
              <a:t>Do </a:t>
            </a:r>
            <a:r>
              <a:rPr lang="en-US" sz="2000" dirty="0"/>
              <a:t>you believe that the pumpkin launching mechanism design with the highest score from the decision matrix has the greatest potential for development into a successful working solution? Why or why not?</a:t>
            </a:r>
          </a:p>
          <a:p>
            <a:pPr marL="0" indent="0">
              <a:buFont typeface="Arial"/>
              <a:buNone/>
            </a:pPr>
            <a:endParaRPr lang="en-US" sz="2000" dirty="0"/>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4831398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DEVELOP A DESIGN SOLUTION</a:t>
            </a:r>
            <a:endParaRPr lang="en-US" sz="4200" dirty="0">
              <a:solidFill>
                <a:schemeClr val="bg1"/>
              </a:solidFill>
            </a:endParaRPr>
          </a:p>
        </p:txBody>
      </p:sp>
      <p:sp>
        <p:nvSpPr>
          <p:cNvPr id="3" name="Content Placeholder 2"/>
          <p:cNvSpPr>
            <a:spLocks noGrp="1"/>
          </p:cNvSpPr>
          <p:nvPr>
            <p:ph idx="1"/>
          </p:nvPr>
        </p:nvSpPr>
        <p:spPr>
          <a:xfrm>
            <a:off x="1676399" y="2421462"/>
            <a:ext cx="7162783" cy="575733"/>
          </a:xfrm>
        </p:spPr>
        <p:txBody>
          <a:bodyPr>
            <a:normAutofit/>
          </a:bodyPr>
          <a:lstStyle/>
          <a:p>
            <a:pPr marL="0" indent="0">
              <a:buNone/>
            </a:pPr>
            <a:r>
              <a:rPr lang="en-US" sz="2200" b="1" dirty="0" smtClean="0"/>
              <a:t>Lesson 7: Develop a Design Solution					12/1</a:t>
            </a:r>
            <a:endParaRPr lang="en-US" sz="22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7</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CREATE a design proposal for an engineering problem consisting of CAD drawings, text descriptions and/or hand drawings</a:t>
            </a:r>
            <a:r>
              <a:rPr lang="en-US" sz="2000" dirty="0" smtClean="0">
                <a:effectLst/>
              </a:rPr>
              <a:t> </a:t>
            </a:r>
            <a:endParaRPr lang="en-US" sz="2000" dirty="0" smtClean="0"/>
          </a:p>
          <a:p>
            <a:pPr marL="0" indent="0">
              <a:buFont typeface="Arial"/>
              <a:buNone/>
            </a:pPr>
            <a:endParaRPr lang="en-US" sz="1000" dirty="0"/>
          </a:p>
          <a:p>
            <a:pPr marL="0" indent="0">
              <a:buNone/>
            </a:pPr>
            <a:r>
              <a:rPr lang="en-US" sz="2000" u="sng" dirty="0" smtClean="0"/>
              <a:t>Drill</a:t>
            </a:r>
            <a:r>
              <a:rPr lang="en-US" sz="2000" dirty="0" smtClean="0"/>
              <a:t>: </a:t>
            </a:r>
            <a:r>
              <a:rPr lang="en-US" sz="2000" i="1" dirty="0"/>
              <a:t>Imagine you just bought an Ikea bookshelf.  It requires assembly.</a:t>
            </a:r>
          </a:p>
          <a:p>
            <a:pPr marL="457200" lvl="0" indent="-457200">
              <a:buFont typeface="+mj-lt"/>
              <a:buAutoNum type="arabicPeriod"/>
            </a:pPr>
            <a:r>
              <a:rPr lang="en-US" sz="2000" dirty="0"/>
              <a:t>What would the manufacturer provide you to help you assemble your bookcase?</a:t>
            </a:r>
          </a:p>
          <a:p>
            <a:pPr marL="457200" lvl="0" indent="-457200">
              <a:buFont typeface="+mj-lt"/>
              <a:buAutoNum type="arabicPeriod"/>
            </a:pPr>
            <a:r>
              <a:rPr lang="en-US" sz="2000" dirty="0"/>
              <a:t>What information is included in the document you identified in question 1?</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1487053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DEVELOP A DESIGN SOLUTION</a:t>
            </a:r>
            <a:endParaRPr lang="en-US" sz="4200" dirty="0">
              <a:solidFill>
                <a:schemeClr val="bg1"/>
              </a:solidFill>
            </a:endParaRPr>
          </a:p>
        </p:txBody>
      </p:sp>
      <p:sp>
        <p:nvSpPr>
          <p:cNvPr id="3" name="Content Placeholder 2"/>
          <p:cNvSpPr>
            <a:spLocks noGrp="1"/>
          </p:cNvSpPr>
          <p:nvPr>
            <p:ph idx="1"/>
          </p:nvPr>
        </p:nvSpPr>
        <p:spPr>
          <a:xfrm>
            <a:off x="295277" y="2387596"/>
            <a:ext cx="8543906" cy="4030138"/>
          </a:xfrm>
        </p:spPr>
        <p:txBody>
          <a:bodyPr>
            <a:normAutofit/>
          </a:bodyPr>
          <a:lstStyle/>
          <a:p>
            <a:pPr marL="0" indent="0">
              <a:buNone/>
            </a:pPr>
            <a:r>
              <a:rPr lang="en-US" sz="2000" dirty="0" smtClean="0"/>
              <a:t>At </a:t>
            </a:r>
            <a:r>
              <a:rPr lang="en-US" sz="2000" dirty="0"/>
              <a:t>this point, you have selected a design solution.  Before building a prototype or model, a clear, documented description of the design is required.  Engineers document this information in a “design proposal.</a:t>
            </a:r>
            <a:r>
              <a:rPr lang="en-US" sz="2000" dirty="0" smtClean="0"/>
              <a:t>”</a:t>
            </a:r>
          </a:p>
          <a:p>
            <a:pPr marL="0" indent="0">
              <a:buNone/>
            </a:pPr>
            <a:endParaRPr lang="en-US" sz="2000" dirty="0"/>
          </a:p>
          <a:p>
            <a:pPr marL="0" indent="0" algn="ctr">
              <a:buNone/>
            </a:pPr>
            <a:r>
              <a:rPr lang="en-US" sz="2500" b="1" dirty="0"/>
              <a:t>Design proposal:</a:t>
            </a:r>
            <a:r>
              <a:rPr lang="en-US" sz="2500" dirty="0"/>
              <a:t>  A written document that clearly specifies how to build a </a:t>
            </a:r>
            <a:r>
              <a:rPr lang="en-US" sz="2500" dirty="0" smtClean="0"/>
              <a:t>model or prototype </a:t>
            </a:r>
            <a:r>
              <a:rPr lang="en-US" sz="2500" dirty="0"/>
              <a:t>of </a:t>
            </a:r>
            <a:r>
              <a:rPr lang="en-US" sz="2500" dirty="0" smtClean="0"/>
              <a:t>a final </a:t>
            </a:r>
            <a:r>
              <a:rPr lang="en-US" sz="2500" dirty="0"/>
              <a:t>design.  The design proposal should include documents that </a:t>
            </a:r>
            <a:r>
              <a:rPr lang="en-US" sz="2500" dirty="0" smtClean="0"/>
              <a:t>specify </a:t>
            </a:r>
            <a:r>
              <a:rPr lang="en-US" sz="2500" dirty="0"/>
              <a:t>(1) materials, (2) dimensions and (3) processes used in the construction.</a:t>
            </a:r>
            <a:r>
              <a:rPr lang="en-US" sz="2500" dirty="0" smtClean="0">
                <a:effectLst/>
              </a:rPr>
              <a:t> </a:t>
            </a:r>
            <a:endParaRPr lang="en-US" sz="2500" dirty="0"/>
          </a:p>
          <a:p>
            <a:pPr marL="0" indent="0" algn="ctr">
              <a:buNone/>
            </a:pPr>
            <a:r>
              <a:rPr lang="en-US" sz="2000" dirty="0" smtClean="0"/>
              <a:t> </a:t>
            </a:r>
            <a:endParaRPr lang="en-US" sz="2000" dirty="0"/>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solidFill>
                  <a:srgbClr val="000090"/>
                </a:solidFill>
              </a:rPr>
              <a:t>DIRECTIONS: Record boxed statements in your engineering notebook for future reference.</a:t>
            </a:r>
            <a:endParaRPr lang="en-US" sz="20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7</a:t>
            </a:r>
            <a:endParaRPr lang="en-US" sz="1200" dirty="0">
              <a:solidFill>
                <a:srgbClr val="000090"/>
              </a:solidFill>
            </a:endParaRPr>
          </a:p>
        </p:txBody>
      </p:sp>
      <p:sp>
        <p:nvSpPr>
          <p:cNvPr id="5" name="Rounded Rectangle 4"/>
          <p:cNvSpPr/>
          <p:nvPr/>
        </p:nvSpPr>
        <p:spPr>
          <a:xfrm>
            <a:off x="329142" y="3674522"/>
            <a:ext cx="8543907" cy="176107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44236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DEVELOP A DESIGN SOLUTION</a:t>
            </a:r>
            <a:endParaRPr lang="en-US" sz="4200" dirty="0">
              <a:solidFill>
                <a:schemeClr val="bg1"/>
              </a:solidFill>
            </a:endParaRPr>
          </a:p>
        </p:txBody>
      </p:sp>
      <p:sp>
        <p:nvSpPr>
          <p:cNvPr id="3" name="Content Placeholder 2"/>
          <p:cNvSpPr>
            <a:spLocks noGrp="1"/>
          </p:cNvSpPr>
          <p:nvPr>
            <p:ph idx="1"/>
          </p:nvPr>
        </p:nvSpPr>
        <p:spPr>
          <a:xfrm>
            <a:off x="75148" y="2211390"/>
            <a:ext cx="1787523" cy="4030138"/>
          </a:xfrm>
        </p:spPr>
        <p:txBody>
          <a:bodyPr>
            <a:normAutofit lnSpcReduction="10000"/>
          </a:bodyPr>
          <a:lstStyle/>
          <a:p>
            <a:pPr marL="0" indent="0" algn="ctr">
              <a:buNone/>
            </a:pPr>
            <a:r>
              <a:rPr lang="en-US" sz="2000" dirty="0"/>
              <a:t>DIRECTIONS:  You have the rest of the class period to begin working on your design proposal.  Be sure to consult the rubric as you work to ensure you’re meeting all expectations!</a:t>
            </a: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7</a:t>
            </a:r>
            <a:endParaRPr lang="en-US" sz="1200" dirty="0">
              <a:solidFill>
                <a:srgbClr val="000090"/>
              </a:solidFill>
            </a:endParaRPr>
          </a:p>
        </p:txBody>
      </p:sp>
      <p:pic>
        <p:nvPicPr>
          <p:cNvPr id="6" name="Picture 5"/>
          <p:cNvPicPr>
            <a:picLocks noChangeAspect="1"/>
          </p:cNvPicPr>
          <p:nvPr/>
        </p:nvPicPr>
        <p:blipFill>
          <a:blip r:embed="rId4"/>
          <a:stretch>
            <a:fillRect/>
          </a:stretch>
        </p:blipFill>
        <p:spPr>
          <a:xfrm>
            <a:off x="1879599" y="1737270"/>
            <a:ext cx="5736167" cy="5062525"/>
          </a:xfrm>
          <a:prstGeom prst="rect">
            <a:avLst/>
          </a:prstGeom>
        </p:spPr>
      </p:pic>
    </p:spTree>
    <p:extLst>
      <p:ext uri="{BB962C8B-B14F-4D97-AF65-F5344CB8AC3E}">
        <p14:creationId xmlns:p14="http://schemas.microsoft.com/office/powerpoint/2010/main" xmlns="" val="633342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DEVELOP A DESIGN SOLUTION</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When solving an engineering challenge, engineers must complete the preparations to build a prototype or model of their chosen design. </a:t>
            </a:r>
          </a:p>
          <a:p>
            <a:pPr lvl="0"/>
            <a:r>
              <a:rPr lang="en-US" sz="2400" dirty="0"/>
              <a:t>Engineers document how to build their prototype or model in a “design proposal.” </a:t>
            </a:r>
          </a:p>
          <a:p>
            <a:r>
              <a:rPr lang="en-US" sz="2400" dirty="0"/>
              <a:t>A design proposal should include documents that </a:t>
            </a:r>
            <a:r>
              <a:rPr lang="en-US" sz="2400" dirty="0" smtClean="0"/>
              <a:t>specify </a:t>
            </a:r>
            <a:r>
              <a:rPr lang="en-US" sz="2400" dirty="0"/>
              <a:t>(1) materials, (2) dimensions and (3) processes used in the construction.</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7</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640613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DEVELOP A DESIGN SOLUTION</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7</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457200" indent="-457200">
              <a:buFont typeface="+mj-lt"/>
              <a:buAutoNum type="arabicPeriod"/>
            </a:pPr>
            <a:r>
              <a:rPr lang="en-US" sz="2000" dirty="0"/>
              <a:t>Compare your design proposal to the grading rubric.  If you were grading your design proposal, what grade would you give yourself?  Why?</a:t>
            </a:r>
            <a:r>
              <a:rPr lang="en-US" sz="2000" dirty="0" smtClean="0">
                <a:effectLst/>
              </a:rPr>
              <a:t> </a:t>
            </a:r>
            <a:endParaRPr lang="en-US" sz="2000" dirty="0"/>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2436849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MAKING A MODEL OR PROTOTYPE</a:t>
            </a:r>
            <a:endParaRPr lang="en-US" sz="4200" dirty="0">
              <a:solidFill>
                <a:schemeClr val="bg1"/>
              </a:solidFill>
            </a:endParaRPr>
          </a:p>
        </p:txBody>
      </p:sp>
      <p:sp>
        <p:nvSpPr>
          <p:cNvPr id="3" name="Content Placeholder 2"/>
          <p:cNvSpPr>
            <a:spLocks noGrp="1"/>
          </p:cNvSpPr>
          <p:nvPr>
            <p:ph idx="1"/>
          </p:nvPr>
        </p:nvSpPr>
        <p:spPr>
          <a:xfrm>
            <a:off x="1676399" y="2421462"/>
            <a:ext cx="7162783" cy="575733"/>
          </a:xfrm>
        </p:spPr>
        <p:txBody>
          <a:bodyPr>
            <a:normAutofit/>
          </a:bodyPr>
          <a:lstStyle/>
          <a:p>
            <a:pPr marL="0" indent="0">
              <a:buNone/>
            </a:pPr>
            <a:r>
              <a:rPr lang="en-US" sz="2200" b="1" dirty="0" smtClean="0"/>
              <a:t>Lesson 8: Making a Model or Prototype					12/1</a:t>
            </a:r>
            <a:endParaRPr lang="en-US" sz="22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8</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BUILD the design solution they outlined in their design proposal</a:t>
            </a:r>
            <a:r>
              <a:rPr lang="en-US" sz="2000" dirty="0" smtClean="0">
                <a:effectLst/>
              </a:rPr>
              <a:t> </a:t>
            </a:r>
            <a:endParaRPr lang="en-US" sz="2000" dirty="0" smtClean="0"/>
          </a:p>
          <a:p>
            <a:pPr marL="0" indent="0">
              <a:buFont typeface="Arial"/>
              <a:buNone/>
            </a:pPr>
            <a:endParaRPr lang="en-US" sz="2000" dirty="0"/>
          </a:p>
          <a:p>
            <a:pPr marL="0" indent="0">
              <a:buNone/>
            </a:pPr>
            <a:r>
              <a:rPr lang="en-US" sz="2000" u="sng" dirty="0" smtClean="0"/>
              <a:t>Drill</a:t>
            </a:r>
            <a:r>
              <a:rPr lang="en-US" sz="2000" dirty="0" smtClean="0"/>
              <a:t>: </a:t>
            </a:r>
            <a:r>
              <a:rPr lang="en-US" sz="2000" dirty="0"/>
              <a:t>Today we will begin building our model/prototype pumpkin launching device.</a:t>
            </a:r>
          </a:p>
          <a:p>
            <a:pPr marL="457200" indent="-457200">
              <a:buFont typeface="+mj-lt"/>
              <a:buAutoNum type="arabicPeriod"/>
            </a:pPr>
            <a:r>
              <a:rPr lang="en-US" sz="2000" dirty="0" smtClean="0"/>
              <a:t>What </a:t>
            </a:r>
            <a:r>
              <a:rPr lang="en-US" sz="2000" dirty="0"/>
              <a:t>safety protocol should we follow to ensure we have a safe classroom environment?</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21969413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MAKING A MODEL OR PROTOTYPE</a:t>
            </a:r>
            <a:endParaRPr lang="en-US" sz="4200" dirty="0">
              <a:solidFill>
                <a:schemeClr val="bg1"/>
              </a:solidFill>
            </a:endParaRPr>
          </a:p>
        </p:txBody>
      </p:sp>
      <p:sp>
        <p:nvSpPr>
          <p:cNvPr id="3" name="Content Placeholder 2"/>
          <p:cNvSpPr>
            <a:spLocks noGrp="1"/>
          </p:cNvSpPr>
          <p:nvPr>
            <p:ph idx="1"/>
          </p:nvPr>
        </p:nvSpPr>
        <p:spPr>
          <a:xfrm>
            <a:off x="295277" y="2387596"/>
            <a:ext cx="8543906" cy="4030138"/>
          </a:xfrm>
        </p:spPr>
        <p:txBody>
          <a:bodyPr>
            <a:normAutofit fontScale="85000" lnSpcReduction="10000"/>
          </a:bodyPr>
          <a:lstStyle/>
          <a:p>
            <a:pPr marL="0" indent="0" algn="ctr">
              <a:buNone/>
            </a:pPr>
            <a:r>
              <a:rPr lang="en-US" sz="2000" dirty="0" smtClean="0"/>
              <a:t>At </a:t>
            </a:r>
            <a:r>
              <a:rPr lang="en-US" sz="2000" dirty="0"/>
              <a:t>this point in the design process, </a:t>
            </a:r>
            <a:r>
              <a:rPr lang="en-US" sz="2000" dirty="0" smtClean="0"/>
              <a:t>you </a:t>
            </a:r>
            <a:r>
              <a:rPr lang="en-US" sz="2000" dirty="0"/>
              <a:t>will begin building a model or prototype of </a:t>
            </a:r>
            <a:r>
              <a:rPr lang="en-US" sz="2000" dirty="0" smtClean="0"/>
              <a:t>your </a:t>
            </a:r>
            <a:r>
              <a:rPr lang="en-US" sz="2000" dirty="0"/>
              <a:t>pumpkin launching device.</a:t>
            </a:r>
          </a:p>
          <a:p>
            <a:pPr marL="0" indent="0" algn="ctr">
              <a:buNone/>
            </a:pPr>
            <a:endParaRPr lang="en-US" sz="2000" dirty="0"/>
          </a:p>
          <a:p>
            <a:pPr marL="0" indent="0" algn="ctr">
              <a:buNone/>
            </a:pPr>
            <a:r>
              <a:rPr lang="en-US" sz="2800" b="1" dirty="0"/>
              <a:t>Model:</a:t>
            </a:r>
            <a:r>
              <a:rPr lang="en-US" sz="2800" dirty="0"/>
              <a:t> A detailed three dimensional representation of a design that is used to communicate, explore or test and idea.  Models may be scaled down or scaled up from the intended size and may be made from different materials </a:t>
            </a:r>
            <a:r>
              <a:rPr lang="en-US" sz="2800" dirty="0" smtClean="0"/>
              <a:t>than </a:t>
            </a:r>
            <a:r>
              <a:rPr lang="en-US" sz="2800" dirty="0"/>
              <a:t>the final product.</a:t>
            </a:r>
          </a:p>
          <a:p>
            <a:pPr marL="0" indent="0" algn="ctr">
              <a:buNone/>
            </a:pPr>
            <a:r>
              <a:rPr lang="en-US" sz="2800" dirty="0"/>
              <a:t> </a:t>
            </a:r>
          </a:p>
          <a:p>
            <a:pPr marL="0" indent="0" algn="ctr">
              <a:buNone/>
            </a:pPr>
            <a:r>
              <a:rPr lang="en-US" sz="2800" b="1" dirty="0"/>
              <a:t>Prototype:</a:t>
            </a:r>
            <a:r>
              <a:rPr lang="en-US" sz="2800" dirty="0"/>
              <a:t> A one-of-a-kind working model of a solution that is developed for testing purposes.  A prototype is manufactured according to the information contained in the design proposal.</a:t>
            </a:r>
          </a:p>
          <a:p>
            <a:pPr marL="0" indent="0" algn="ctr">
              <a:buNone/>
            </a:pPr>
            <a:r>
              <a:rPr lang="en-US" sz="2000" dirty="0" smtClean="0"/>
              <a:t> </a:t>
            </a:r>
            <a:endParaRPr lang="en-US" sz="2000" dirty="0"/>
          </a:p>
        </p:txBody>
      </p:sp>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8</a:t>
            </a:r>
            <a:endParaRPr lang="en-US" sz="1200" dirty="0">
              <a:solidFill>
                <a:srgbClr val="000090"/>
              </a:solidFill>
            </a:endParaRPr>
          </a:p>
        </p:txBody>
      </p:sp>
      <p:sp>
        <p:nvSpPr>
          <p:cNvPr id="5" name="Rounded Rectangle 4"/>
          <p:cNvSpPr/>
          <p:nvPr/>
        </p:nvSpPr>
        <p:spPr>
          <a:xfrm>
            <a:off x="304802" y="3098800"/>
            <a:ext cx="8517449" cy="1608667"/>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304805" y="4893733"/>
            <a:ext cx="8517449" cy="126997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5784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MAKING A MODEL OR PROTOTYPE</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When solving an engineering challenge, engineers may create models of the solution to communicate, test or explore a design idea.</a:t>
            </a:r>
          </a:p>
          <a:p>
            <a:r>
              <a:rPr lang="en-US" sz="2400" dirty="0"/>
              <a:t>Engineers may also choose to build a prototype using the </a:t>
            </a:r>
            <a:r>
              <a:rPr lang="en-US" sz="2400" dirty="0" smtClean="0"/>
              <a:t>specifications </a:t>
            </a:r>
            <a:r>
              <a:rPr lang="en-US" sz="2400" dirty="0"/>
              <a:t>outlined in the design proposal to test their design solution.</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8</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369482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DEFINING THE PROBLEM AND BRAINSTORMING</a:t>
            </a:r>
            <a:endParaRPr lang="en-US" sz="4200" dirty="0">
              <a:solidFill>
                <a:schemeClr val="bg1"/>
              </a:solidFill>
            </a:endParaRPr>
          </a:p>
        </p:txBody>
      </p:sp>
      <p:sp>
        <p:nvSpPr>
          <p:cNvPr id="3" name="Content Placeholder 2"/>
          <p:cNvSpPr>
            <a:spLocks noGrp="1"/>
          </p:cNvSpPr>
          <p:nvPr>
            <p:ph idx="1"/>
          </p:nvPr>
        </p:nvSpPr>
        <p:spPr>
          <a:xfrm>
            <a:off x="295277" y="2387596"/>
            <a:ext cx="8543906" cy="4030138"/>
          </a:xfrm>
        </p:spPr>
        <p:txBody>
          <a:bodyPr>
            <a:normAutofit/>
          </a:bodyPr>
          <a:lstStyle/>
          <a:p>
            <a:pPr marL="0" indent="0" algn="ctr">
              <a:buNone/>
            </a:pPr>
            <a:r>
              <a:rPr lang="en-US" sz="2000" dirty="0" smtClean="0"/>
              <a:t>When engineers brainstorm, they may draw sketches to capture their ideas.  </a:t>
            </a:r>
            <a:r>
              <a:rPr lang="en-US" sz="2000" dirty="0" smtClean="0"/>
              <a:t>Two </a:t>
            </a:r>
            <a:r>
              <a:rPr lang="en-US" sz="2000" dirty="0" smtClean="0"/>
              <a:t>different drawing techniques can be used to capture an idea in 3-D.</a:t>
            </a:r>
          </a:p>
          <a:p>
            <a:pPr marL="0" indent="0" algn="ctr">
              <a:buNone/>
            </a:pPr>
            <a:endParaRPr lang="en-US" sz="2000" dirty="0"/>
          </a:p>
          <a:p>
            <a:pPr marL="0" indent="0" algn="ctr">
              <a:buNone/>
            </a:pPr>
            <a:r>
              <a:rPr lang="en-US" sz="2000" dirty="0" smtClean="0"/>
              <a:t> </a:t>
            </a:r>
            <a:endParaRPr lang="en-US" sz="2000" dirty="0"/>
          </a:p>
        </p:txBody>
      </p:sp>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 and 2</a:t>
            </a:r>
            <a:endParaRPr lang="en-US" sz="1200" dirty="0">
              <a:solidFill>
                <a:srgbClr val="000090"/>
              </a:solidFill>
            </a:endParaRPr>
          </a:p>
        </p:txBody>
      </p:sp>
      <p:sp>
        <p:nvSpPr>
          <p:cNvPr id="5" name="Rounded Rectangle 4"/>
          <p:cNvSpPr/>
          <p:nvPr/>
        </p:nvSpPr>
        <p:spPr>
          <a:xfrm>
            <a:off x="186272" y="3166532"/>
            <a:ext cx="6434661" cy="165946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9143" y="3175005"/>
            <a:ext cx="6461123" cy="3554819"/>
          </a:xfrm>
          <a:prstGeom prst="rect">
            <a:avLst/>
          </a:prstGeom>
        </p:spPr>
        <p:txBody>
          <a:bodyPr wrap="square">
            <a:spAutoFit/>
          </a:bodyPr>
          <a:lstStyle/>
          <a:p>
            <a:r>
              <a:rPr lang="en-US" sz="2500" b="1" dirty="0" smtClean="0"/>
              <a:t>Pictorial Sketch:</a:t>
            </a:r>
            <a:r>
              <a:rPr lang="en-US" sz="2500" dirty="0" smtClean="0"/>
              <a:t> A type of drawing that gives the illusion of three dimensions, by showing an object’s height, width and depth in a single view.</a:t>
            </a:r>
          </a:p>
          <a:p>
            <a:endParaRPr lang="en-US" sz="2500" dirty="0" smtClean="0"/>
          </a:p>
          <a:p>
            <a:endParaRPr lang="en-US" sz="2500" b="1" dirty="0" smtClean="0"/>
          </a:p>
          <a:p>
            <a:r>
              <a:rPr lang="en-US" sz="2500" b="1" dirty="0" smtClean="0"/>
              <a:t>Multi-view </a:t>
            </a:r>
            <a:r>
              <a:rPr lang="en-US" sz="2500" b="1" dirty="0" smtClean="0"/>
              <a:t>Sketch:</a:t>
            </a:r>
            <a:r>
              <a:rPr lang="en-US" sz="2500" dirty="0" smtClean="0"/>
              <a:t>  A type of drawing that portrays an object as a series of two or more two-dimensional views arranged in a specific pattern.</a:t>
            </a:r>
            <a:endParaRPr lang="en-US" sz="2500" dirty="0"/>
          </a:p>
        </p:txBody>
      </p:sp>
      <p:sp>
        <p:nvSpPr>
          <p:cNvPr id="12" name="Rounded Rectangle 11"/>
          <p:cNvSpPr/>
          <p:nvPr/>
        </p:nvSpPr>
        <p:spPr>
          <a:xfrm>
            <a:off x="186275" y="5046098"/>
            <a:ext cx="6434661" cy="165946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56269" t="26026" r="13271" b="18023"/>
          <a:stretch/>
        </p:blipFill>
        <p:spPr>
          <a:xfrm>
            <a:off x="6853884" y="3158072"/>
            <a:ext cx="1251438" cy="1725817"/>
          </a:xfrm>
          <a:prstGeom prst="rect">
            <a:avLst/>
          </a:prstGeom>
        </p:spPr>
      </p:pic>
      <p:pic>
        <p:nvPicPr>
          <p:cNvPr id="13" name="Picture 12"/>
          <p:cNvPicPr>
            <a:picLocks noChangeAspect="1"/>
          </p:cNvPicPr>
          <p:nvPr/>
        </p:nvPicPr>
        <p:blipFill rotWithShape="1">
          <a:blip r:embed="rId3"/>
          <a:srcRect l="7994" t="26305" r="52299" b="20529"/>
          <a:stretch/>
        </p:blipFill>
        <p:spPr>
          <a:xfrm>
            <a:off x="6832645" y="4900822"/>
            <a:ext cx="1678271" cy="1687104"/>
          </a:xfrm>
          <a:prstGeom prst="rect">
            <a:avLst/>
          </a:prstGeom>
        </p:spPr>
      </p:pic>
    </p:spTree>
    <p:extLst>
      <p:ext uri="{BB962C8B-B14F-4D97-AF65-F5344CB8AC3E}">
        <p14:creationId xmlns:p14="http://schemas.microsoft.com/office/powerpoint/2010/main" xmlns="" val="3929954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MAKING A MODEL OR PROTOTYPE</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8</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457200" indent="-457200">
              <a:buFont typeface="+mj-lt"/>
              <a:buAutoNum type="arabicPeriod"/>
            </a:pPr>
            <a:r>
              <a:rPr lang="en-US" sz="2000" dirty="0"/>
              <a:t>Why might </a:t>
            </a:r>
            <a:r>
              <a:rPr lang="en-US" sz="2000" dirty="0" smtClean="0"/>
              <a:t>it </a:t>
            </a:r>
            <a:r>
              <a:rPr lang="en-US" sz="2000" dirty="0"/>
              <a:t>be useful/practical to build a model before building a prototype of a design solution?  What are the benefits? What are the trade-offs? </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10666536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TEST AND EVALUATE</a:t>
            </a:r>
            <a:endParaRPr lang="en-US" sz="4200" dirty="0">
              <a:solidFill>
                <a:schemeClr val="bg1"/>
              </a:solidFill>
            </a:endParaRPr>
          </a:p>
        </p:txBody>
      </p:sp>
      <p:sp>
        <p:nvSpPr>
          <p:cNvPr id="3" name="Content Placeholder 2"/>
          <p:cNvSpPr>
            <a:spLocks noGrp="1"/>
          </p:cNvSpPr>
          <p:nvPr>
            <p:ph idx="1"/>
          </p:nvPr>
        </p:nvSpPr>
        <p:spPr>
          <a:xfrm>
            <a:off x="1676399" y="2421462"/>
            <a:ext cx="7162783" cy="575733"/>
          </a:xfrm>
        </p:spPr>
        <p:txBody>
          <a:bodyPr>
            <a:normAutofit/>
          </a:bodyPr>
          <a:lstStyle/>
          <a:p>
            <a:pPr marL="0" indent="0">
              <a:buNone/>
            </a:pPr>
            <a:r>
              <a:rPr lang="en-US" sz="2200" b="1" dirty="0" smtClean="0"/>
              <a:t>Lesson 9: Test and Evaluate								12/1</a:t>
            </a:r>
            <a:endParaRPr lang="en-US" sz="22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COLLECT and effectively DISPLAY data that can be used to evaluate the quality of their design solution and make improvements based on evidence collected from testing</a:t>
            </a:r>
            <a:r>
              <a:rPr lang="en-US" sz="2000" dirty="0" smtClean="0">
                <a:effectLst/>
              </a:rPr>
              <a:t> </a:t>
            </a:r>
            <a:endParaRPr lang="en-US" sz="2000" dirty="0" smtClean="0"/>
          </a:p>
          <a:p>
            <a:pPr marL="0" indent="0">
              <a:buFont typeface="Arial"/>
              <a:buNone/>
            </a:pPr>
            <a:endParaRPr lang="en-US" sz="2000" dirty="0"/>
          </a:p>
          <a:p>
            <a:pPr marL="0" indent="0">
              <a:buNone/>
            </a:pPr>
            <a:r>
              <a:rPr lang="en-US" sz="2000" u="sng" dirty="0" smtClean="0"/>
              <a:t>Drill</a:t>
            </a:r>
            <a:r>
              <a:rPr lang="en-US" sz="2000" dirty="0" smtClean="0"/>
              <a:t>: </a:t>
            </a:r>
            <a:r>
              <a:rPr lang="en-US" sz="2000" i="1" dirty="0"/>
              <a:t>Look back at your “Rules and Regulations” packet for Pumpkin </a:t>
            </a:r>
            <a:r>
              <a:rPr lang="en-US" sz="2000" i="1" dirty="0" err="1"/>
              <a:t>Chunkin</a:t>
            </a:r>
            <a:r>
              <a:rPr lang="en-US" sz="2000" i="1" dirty="0"/>
              <a:t>’.  </a:t>
            </a:r>
          </a:p>
          <a:p>
            <a:pPr marL="457200" lvl="0" indent="-457200">
              <a:buFont typeface="+mj-lt"/>
              <a:buAutoNum type="arabicPeriod"/>
            </a:pPr>
            <a:r>
              <a:rPr lang="en-US" sz="2000" dirty="0"/>
              <a:t>How is your pumpkin launching mechanism going to be evaluated on competition day?</a:t>
            </a:r>
          </a:p>
          <a:p>
            <a:pPr marL="457200" lvl="0" indent="-457200">
              <a:buFont typeface="+mj-lt"/>
              <a:buAutoNum type="arabicPeriod"/>
            </a:pPr>
            <a:r>
              <a:rPr lang="en-US" sz="2000" dirty="0"/>
              <a:t>Which criteria can you evaluate and refine through testing?</a:t>
            </a:r>
          </a:p>
          <a:p>
            <a:pPr marL="457200" lvl="0" indent="-457200">
              <a:buFont typeface="+mj-lt"/>
              <a:buAutoNum type="arabicPeriod"/>
            </a:pPr>
            <a:r>
              <a:rPr lang="en-US" sz="2000" dirty="0"/>
              <a:t> How can you evaluate how well your machine meets this criteria? </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1603870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TEST AND EVALUATE</a:t>
            </a:r>
            <a:endParaRPr lang="en-US" sz="4200" dirty="0">
              <a:solidFill>
                <a:schemeClr val="bg1"/>
              </a:solidFill>
            </a:endParaRPr>
          </a:p>
        </p:txBody>
      </p:sp>
      <p:sp>
        <p:nvSpPr>
          <p:cNvPr id="3" name="Content Placeholder 2"/>
          <p:cNvSpPr>
            <a:spLocks noGrp="1"/>
          </p:cNvSpPr>
          <p:nvPr>
            <p:ph idx="1"/>
          </p:nvPr>
        </p:nvSpPr>
        <p:spPr>
          <a:xfrm>
            <a:off x="295277" y="4216360"/>
            <a:ext cx="8543906" cy="4030138"/>
          </a:xfrm>
        </p:spPr>
        <p:txBody>
          <a:bodyPr>
            <a:normAutofit/>
          </a:bodyPr>
          <a:lstStyle/>
          <a:p>
            <a:pPr marL="0" lvl="0" indent="0" algn="ctr">
              <a:buNone/>
            </a:pPr>
            <a:r>
              <a:rPr lang="en-US" sz="2500" i="1" dirty="0">
                <a:solidFill>
                  <a:srgbClr val="000090"/>
                </a:solidFill>
              </a:rPr>
              <a:t>Which picture shows the target </a:t>
            </a:r>
            <a:r>
              <a:rPr lang="en-US" sz="2500" i="1" dirty="0" smtClean="0">
                <a:solidFill>
                  <a:srgbClr val="000090"/>
                </a:solidFill>
              </a:rPr>
              <a:t>practice results of </a:t>
            </a:r>
            <a:r>
              <a:rPr lang="en-US" sz="2500" i="1" dirty="0">
                <a:solidFill>
                  <a:srgbClr val="000090"/>
                </a:solidFill>
              </a:rPr>
              <a:t>the best archer?  How do you know</a:t>
            </a:r>
            <a:r>
              <a:rPr lang="en-US" sz="2500" i="1" dirty="0" smtClean="0">
                <a:solidFill>
                  <a:srgbClr val="000090"/>
                </a:solidFill>
              </a:rPr>
              <a:t>?</a:t>
            </a:r>
          </a:p>
          <a:p>
            <a:pPr marL="0" lvl="0" indent="0" algn="ctr">
              <a:buNone/>
            </a:pPr>
            <a:endParaRPr lang="en-US" sz="2500" i="1" dirty="0">
              <a:solidFill>
                <a:srgbClr val="000090"/>
              </a:solidFill>
            </a:endParaRPr>
          </a:p>
          <a:p>
            <a:pPr marL="0" lvl="0" indent="0" algn="ctr">
              <a:buNone/>
            </a:pPr>
            <a:r>
              <a:rPr lang="en-US" sz="2500" i="1" dirty="0">
                <a:solidFill>
                  <a:srgbClr val="000090"/>
                </a:solidFill>
              </a:rPr>
              <a:t>How would you describe what’s going on in </a:t>
            </a:r>
            <a:r>
              <a:rPr lang="en-US" sz="2500" i="1" dirty="0" smtClean="0">
                <a:solidFill>
                  <a:srgbClr val="000090"/>
                </a:solidFill>
              </a:rPr>
              <a:t>Picture </a:t>
            </a:r>
            <a:r>
              <a:rPr lang="en-US" sz="2500" i="1" dirty="0">
                <a:solidFill>
                  <a:srgbClr val="000090"/>
                </a:solidFill>
              </a:rPr>
              <a:t>1?  Picture 3? Picture 2?</a:t>
            </a: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pic>
        <p:nvPicPr>
          <p:cNvPr id="12" name="Picture 1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0283" y="1754203"/>
            <a:ext cx="6346444" cy="2064068"/>
          </a:xfrm>
          <a:prstGeom prst="rect">
            <a:avLst/>
          </a:prstGeom>
          <a:noFill/>
          <a:ln>
            <a:noFill/>
          </a:ln>
        </p:spPr>
      </p:pic>
      <p:sp>
        <p:nvSpPr>
          <p:cNvPr id="6" name="TextBox 5"/>
          <p:cNvSpPr txBox="1"/>
          <p:nvPr/>
        </p:nvSpPr>
        <p:spPr>
          <a:xfrm>
            <a:off x="2274570" y="3713055"/>
            <a:ext cx="327659" cy="430887"/>
          </a:xfrm>
          <a:prstGeom prst="rect">
            <a:avLst/>
          </a:prstGeom>
          <a:noFill/>
        </p:spPr>
        <p:txBody>
          <a:bodyPr wrap="none" rtlCol="0">
            <a:spAutoFit/>
          </a:bodyPr>
          <a:lstStyle/>
          <a:p>
            <a:r>
              <a:rPr lang="en-US" sz="2200" dirty="0" smtClean="0"/>
              <a:t>1</a:t>
            </a:r>
            <a:endParaRPr lang="en-US" sz="2200" dirty="0"/>
          </a:p>
        </p:txBody>
      </p:sp>
      <p:sp>
        <p:nvSpPr>
          <p:cNvPr id="13" name="TextBox 12"/>
          <p:cNvSpPr txBox="1"/>
          <p:nvPr/>
        </p:nvSpPr>
        <p:spPr>
          <a:xfrm>
            <a:off x="4442036" y="3704393"/>
            <a:ext cx="327659" cy="430887"/>
          </a:xfrm>
          <a:prstGeom prst="rect">
            <a:avLst/>
          </a:prstGeom>
          <a:noFill/>
        </p:spPr>
        <p:txBody>
          <a:bodyPr wrap="none" rtlCol="0">
            <a:spAutoFit/>
          </a:bodyPr>
          <a:lstStyle/>
          <a:p>
            <a:r>
              <a:rPr lang="en-US" sz="2200" dirty="0"/>
              <a:t>2</a:t>
            </a:r>
          </a:p>
        </p:txBody>
      </p:sp>
      <p:sp>
        <p:nvSpPr>
          <p:cNvPr id="14" name="TextBox 13"/>
          <p:cNvSpPr txBox="1"/>
          <p:nvPr/>
        </p:nvSpPr>
        <p:spPr>
          <a:xfrm>
            <a:off x="6609505" y="3666944"/>
            <a:ext cx="327659" cy="430887"/>
          </a:xfrm>
          <a:prstGeom prst="rect">
            <a:avLst/>
          </a:prstGeom>
          <a:noFill/>
        </p:spPr>
        <p:txBody>
          <a:bodyPr wrap="none" rtlCol="0">
            <a:spAutoFit/>
          </a:bodyPr>
          <a:lstStyle/>
          <a:p>
            <a:r>
              <a:rPr lang="en-US" sz="2200" dirty="0"/>
              <a:t>3</a:t>
            </a:r>
          </a:p>
        </p:txBody>
      </p:sp>
    </p:spTree>
    <p:extLst>
      <p:ext uri="{BB962C8B-B14F-4D97-AF65-F5344CB8AC3E}">
        <p14:creationId xmlns:p14="http://schemas.microsoft.com/office/powerpoint/2010/main" xmlns="" val="1415462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TEST AND EVALUATE</a:t>
            </a:r>
            <a:endParaRPr lang="en-US" sz="4200" dirty="0">
              <a:solidFill>
                <a:schemeClr val="bg1"/>
              </a:solidFill>
            </a:endParaRPr>
          </a:p>
        </p:txBody>
      </p:sp>
      <p:sp>
        <p:nvSpPr>
          <p:cNvPr id="3" name="Content Placeholder 2"/>
          <p:cNvSpPr>
            <a:spLocks noGrp="1"/>
          </p:cNvSpPr>
          <p:nvPr>
            <p:ph idx="1"/>
          </p:nvPr>
        </p:nvSpPr>
        <p:spPr>
          <a:xfrm>
            <a:off x="295277" y="2387595"/>
            <a:ext cx="8543906" cy="4457701"/>
          </a:xfrm>
        </p:spPr>
        <p:txBody>
          <a:bodyPr>
            <a:normAutofit/>
          </a:bodyPr>
          <a:lstStyle/>
          <a:p>
            <a:pPr marL="0" indent="0" algn="ctr">
              <a:buNone/>
            </a:pPr>
            <a:r>
              <a:rPr lang="en-US" sz="2300" b="1" dirty="0"/>
              <a:t>Accuracy:</a:t>
            </a:r>
            <a:r>
              <a:rPr lang="en-US" sz="2300" dirty="0"/>
              <a:t> A measurement of how close you are to the actual value.</a:t>
            </a:r>
          </a:p>
          <a:p>
            <a:pPr marL="0" indent="0" algn="ctr">
              <a:buNone/>
            </a:pPr>
            <a:r>
              <a:rPr lang="en-US" sz="2300" dirty="0"/>
              <a:t> </a:t>
            </a:r>
          </a:p>
          <a:p>
            <a:pPr marL="0" indent="0" algn="ctr">
              <a:buNone/>
            </a:pPr>
            <a:r>
              <a:rPr lang="en-US" sz="2300" b="1" dirty="0"/>
              <a:t>Precision:</a:t>
            </a:r>
            <a:r>
              <a:rPr lang="en-US" sz="2300" dirty="0"/>
              <a:t> The ability of a measurement to be consistently reproduced.</a:t>
            </a:r>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r>
              <a:rPr lang="en-US" sz="2000" dirty="0"/>
              <a:t> </a:t>
            </a:r>
          </a:p>
          <a:p>
            <a:pPr marL="0" lvl="0" indent="0" algn="ctr">
              <a:buNone/>
            </a:pPr>
            <a:endParaRPr lang="en-US" sz="1800" i="1" dirty="0" smtClean="0">
              <a:solidFill>
                <a:srgbClr val="000090"/>
              </a:solidFill>
            </a:endParaRPr>
          </a:p>
          <a:p>
            <a:pPr marL="0" lvl="0" indent="0" algn="ctr">
              <a:buNone/>
            </a:pPr>
            <a:r>
              <a:rPr lang="en-US" sz="1800" i="1" dirty="0" smtClean="0">
                <a:solidFill>
                  <a:srgbClr val="000090"/>
                </a:solidFill>
              </a:rPr>
              <a:t>Which </a:t>
            </a:r>
            <a:r>
              <a:rPr lang="en-US" sz="1800" i="1" dirty="0">
                <a:solidFill>
                  <a:srgbClr val="000090"/>
                </a:solidFill>
              </a:rPr>
              <a:t>picture shows a target with high accuracy, but low precision</a:t>
            </a:r>
            <a:r>
              <a:rPr lang="en-US" sz="1800" i="1" dirty="0" smtClean="0">
                <a:solidFill>
                  <a:srgbClr val="000090"/>
                </a:solidFill>
              </a:rPr>
              <a:t>?</a:t>
            </a:r>
            <a:endParaRPr lang="en-US" sz="1800" dirty="0">
              <a:solidFill>
                <a:srgbClr val="000090"/>
              </a:solidFill>
            </a:endParaRPr>
          </a:p>
          <a:p>
            <a:pPr marL="0" lvl="0" indent="0" algn="ctr">
              <a:buNone/>
            </a:pPr>
            <a:r>
              <a:rPr lang="en-US" sz="1800" i="1" dirty="0">
                <a:solidFill>
                  <a:srgbClr val="000090"/>
                </a:solidFill>
              </a:rPr>
              <a:t>Which picture shows a target with high precision but low accuracy</a:t>
            </a:r>
            <a:r>
              <a:rPr lang="en-US" sz="1800" i="1" dirty="0" smtClean="0">
                <a:solidFill>
                  <a:srgbClr val="000090"/>
                </a:solidFill>
              </a:rPr>
              <a:t>?</a:t>
            </a:r>
            <a:endParaRPr lang="en-US" sz="1800" dirty="0">
              <a:solidFill>
                <a:srgbClr val="000090"/>
              </a:solidFill>
            </a:endParaRPr>
          </a:p>
          <a:p>
            <a:pPr marL="0" indent="0" algn="ctr">
              <a:buNone/>
            </a:pPr>
            <a:r>
              <a:rPr lang="en-US" sz="1800" i="1" dirty="0">
                <a:solidFill>
                  <a:srgbClr val="000090"/>
                </a:solidFill>
              </a:rPr>
              <a:t>Which picture shows a target with both high precision and accuracy? </a:t>
            </a:r>
            <a:endParaRPr lang="en-US" sz="1800" dirty="0">
              <a:solidFill>
                <a:srgbClr val="000090"/>
              </a:solidFill>
            </a:endParaRPr>
          </a:p>
        </p:txBody>
      </p:sp>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
        <p:nvSpPr>
          <p:cNvPr id="5" name="Rounded Rectangle 4"/>
          <p:cNvSpPr/>
          <p:nvPr/>
        </p:nvSpPr>
        <p:spPr>
          <a:xfrm>
            <a:off x="423334" y="3234264"/>
            <a:ext cx="8365050" cy="82973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23337" y="2286019"/>
            <a:ext cx="8365050" cy="82973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p:nvPr/>
        </p:nvPicPr>
        <p:blipFill>
          <a:blip r:embed="rId3">
            <a:extLst>
              <a:ext uri="{28A0092B-C50C-407E-A947-70E740481C1C}">
                <a14:useLocalDpi xmlns:a14="http://schemas.microsoft.com/office/drawing/2010/main" xmlns="" val="0"/>
              </a:ext>
            </a:extLst>
          </a:blip>
          <a:srcRect/>
          <a:stretch>
            <a:fillRect/>
          </a:stretch>
        </p:blipFill>
        <p:spPr bwMode="auto">
          <a:xfrm>
            <a:off x="2378386" y="4137556"/>
            <a:ext cx="4140944" cy="1346769"/>
          </a:xfrm>
          <a:prstGeom prst="rect">
            <a:avLst/>
          </a:prstGeom>
          <a:noFill/>
          <a:ln>
            <a:noFill/>
          </a:ln>
        </p:spPr>
      </p:pic>
      <p:sp>
        <p:nvSpPr>
          <p:cNvPr id="14" name="TextBox 13"/>
          <p:cNvSpPr txBox="1"/>
          <p:nvPr/>
        </p:nvSpPr>
        <p:spPr>
          <a:xfrm>
            <a:off x="2799505" y="5415235"/>
            <a:ext cx="241401" cy="430887"/>
          </a:xfrm>
          <a:prstGeom prst="rect">
            <a:avLst/>
          </a:prstGeom>
          <a:noFill/>
        </p:spPr>
        <p:txBody>
          <a:bodyPr wrap="square" rtlCol="0">
            <a:spAutoFit/>
          </a:bodyPr>
          <a:lstStyle/>
          <a:p>
            <a:r>
              <a:rPr lang="en-US" sz="2200" dirty="0" smtClean="0"/>
              <a:t>1</a:t>
            </a:r>
            <a:endParaRPr lang="en-US" sz="2200" dirty="0"/>
          </a:p>
        </p:txBody>
      </p:sp>
      <p:sp>
        <p:nvSpPr>
          <p:cNvPr id="15" name="TextBox 14"/>
          <p:cNvSpPr txBox="1"/>
          <p:nvPr/>
        </p:nvSpPr>
        <p:spPr>
          <a:xfrm>
            <a:off x="4312072" y="5413877"/>
            <a:ext cx="241401" cy="430887"/>
          </a:xfrm>
          <a:prstGeom prst="rect">
            <a:avLst/>
          </a:prstGeom>
          <a:noFill/>
        </p:spPr>
        <p:txBody>
          <a:bodyPr wrap="square" rtlCol="0">
            <a:spAutoFit/>
          </a:bodyPr>
          <a:lstStyle/>
          <a:p>
            <a:r>
              <a:rPr lang="en-US" sz="2200" dirty="0"/>
              <a:t>2</a:t>
            </a:r>
          </a:p>
        </p:txBody>
      </p:sp>
      <p:sp>
        <p:nvSpPr>
          <p:cNvPr id="16" name="TextBox 15"/>
          <p:cNvSpPr txBox="1"/>
          <p:nvPr/>
        </p:nvSpPr>
        <p:spPr>
          <a:xfrm>
            <a:off x="5762838" y="5415235"/>
            <a:ext cx="241401" cy="430887"/>
          </a:xfrm>
          <a:prstGeom prst="rect">
            <a:avLst/>
          </a:prstGeom>
          <a:noFill/>
        </p:spPr>
        <p:txBody>
          <a:bodyPr wrap="square" rtlCol="0">
            <a:spAutoFit/>
          </a:bodyPr>
          <a:lstStyle/>
          <a:p>
            <a:r>
              <a:rPr lang="en-US" sz="2200" dirty="0"/>
              <a:t>3</a:t>
            </a:r>
          </a:p>
        </p:txBody>
      </p:sp>
    </p:spTree>
    <p:extLst>
      <p:ext uri="{BB962C8B-B14F-4D97-AF65-F5344CB8AC3E}">
        <p14:creationId xmlns:p14="http://schemas.microsoft.com/office/powerpoint/2010/main" xmlns="" val="3596259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TEST AND EVALUATE</a:t>
            </a:r>
            <a:endParaRPr lang="en-US" sz="4200" dirty="0">
              <a:solidFill>
                <a:schemeClr val="bg1"/>
              </a:solidFill>
            </a:endParaRPr>
          </a:p>
        </p:txBody>
      </p:sp>
      <p:sp>
        <p:nvSpPr>
          <p:cNvPr id="3" name="Content Placeholder 2"/>
          <p:cNvSpPr>
            <a:spLocks noGrp="1"/>
          </p:cNvSpPr>
          <p:nvPr>
            <p:ph idx="1"/>
          </p:nvPr>
        </p:nvSpPr>
        <p:spPr>
          <a:xfrm>
            <a:off x="295277" y="1964282"/>
            <a:ext cx="8543906" cy="4588918"/>
          </a:xfrm>
        </p:spPr>
        <p:txBody>
          <a:bodyPr>
            <a:normAutofit/>
          </a:bodyPr>
          <a:lstStyle/>
          <a:p>
            <a:pPr marL="0" indent="0" algn="ctr">
              <a:buNone/>
            </a:pPr>
            <a:r>
              <a:rPr lang="en-US" sz="2500" i="1" dirty="0" smtClean="0">
                <a:solidFill>
                  <a:srgbClr val="000090"/>
                </a:solidFill>
              </a:rPr>
              <a:t>Let’s Brainstorm </a:t>
            </a:r>
            <a:r>
              <a:rPr lang="en-US" sz="2500" i="1" dirty="0">
                <a:solidFill>
                  <a:srgbClr val="000090"/>
                </a:solidFill>
              </a:rPr>
              <a:t>ways to measure accuracy and precision for </a:t>
            </a:r>
            <a:r>
              <a:rPr lang="en-US" sz="2500" i="1" dirty="0" smtClean="0">
                <a:solidFill>
                  <a:srgbClr val="000090"/>
                </a:solidFill>
              </a:rPr>
              <a:t>our </a:t>
            </a:r>
            <a:r>
              <a:rPr lang="en-US" sz="2500" i="1" dirty="0">
                <a:solidFill>
                  <a:srgbClr val="000090"/>
                </a:solidFill>
              </a:rPr>
              <a:t>pumpkin launcher</a:t>
            </a:r>
            <a:r>
              <a:rPr lang="en-US" sz="2500" i="1" dirty="0" smtClean="0">
                <a:solidFill>
                  <a:srgbClr val="000090"/>
                </a:solidFill>
              </a:rPr>
              <a:t>.</a:t>
            </a:r>
          </a:p>
          <a:p>
            <a:pPr marL="0" indent="0" algn="ctr">
              <a:buNone/>
            </a:pPr>
            <a:endParaRPr lang="en-US" sz="2500" i="1" dirty="0">
              <a:solidFill>
                <a:srgbClr val="000090"/>
              </a:solidFill>
            </a:endParaRPr>
          </a:p>
          <a:p>
            <a:pPr marL="0" indent="0" algn="ctr">
              <a:buNone/>
            </a:pPr>
            <a:endParaRPr lang="en-US" sz="2500" i="1" dirty="0" smtClean="0">
              <a:solidFill>
                <a:srgbClr val="000090"/>
              </a:solidFill>
            </a:endParaRPr>
          </a:p>
          <a:p>
            <a:pPr marL="0" indent="0" algn="ctr">
              <a:buNone/>
            </a:pPr>
            <a:endParaRPr lang="en-US" sz="2500" i="1" dirty="0">
              <a:solidFill>
                <a:srgbClr val="000090"/>
              </a:solidFill>
            </a:endParaRPr>
          </a:p>
          <a:p>
            <a:pPr marL="0" indent="0" algn="ctr">
              <a:buNone/>
            </a:pPr>
            <a:endParaRPr lang="en-US" sz="2500" i="1" dirty="0" smtClean="0">
              <a:solidFill>
                <a:srgbClr val="000090"/>
              </a:solidFill>
            </a:endParaRPr>
          </a:p>
          <a:p>
            <a:pPr marL="0" indent="0" algn="ctr">
              <a:buNone/>
            </a:pPr>
            <a:endParaRPr lang="en-US" sz="2500" i="1" dirty="0" smtClean="0">
              <a:solidFill>
                <a:srgbClr val="000090"/>
              </a:solidFill>
            </a:endParaRPr>
          </a:p>
          <a:p>
            <a:pPr marL="0" indent="0" algn="ctr">
              <a:buNone/>
            </a:pPr>
            <a:endParaRPr lang="en-US" sz="2000" i="1" dirty="0" smtClean="0">
              <a:solidFill>
                <a:srgbClr val="000090"/>
              </a:solidFill>
            </a:endParaRPr>
          </a:p>
          <a:p>
            <a:pPr marL="0" indent="0" algn="ctr">
              <a:buNone/>
            </a:pPr>
            <a:r>
              <a:rPr lang="en-US" sz="2000" dirty="0" smtClean="0"/>
              <a:t>DIRECTIONS: Create </a:t>
            </a:r>
            <a:r>
              <a:rPr lang="en-US" sz="2000" dirty="0"/>
              <a:t>a table in </a:t>
            </a:r>
            <a:r>
              <a:rPr lang="en-US" sz="2000" dirty="0" smtClean="0"/>
              <a:t>your </a:t>
            </a:r>
            <a:r>
              <a:rPr lang="en-US" sz="2000" dirty="0"/>
              <a:t>engineering notebooks in which </a:t>
            </a:r>
            <a:r>
              <a:rPr lang="en-US" sz="2000" dirty="0" smtClean="0"/>
              <a:t>you </a:t>
            </a:r>
            <a:r>
              <a:rPr lang="en-US" sz="2000" dirty="0"/>
              <a:t>can record </a:t>
            </a:r>
            <a:r>
              <a:rPr lang="en-US" sz="2000" dirty="0" smtClean="0"/>
              <a:t>launch </a:t>
            </a:r>
            <a:r>
              <a:rPr lang="en-US" sz="2000" dirty="0"/>
              <a:t>data.</a:t>
            </a:r>
            <a:r>
              <a:rPr lang="en-US" sz="2000" dirty="0" smtClean="0">
                <a:effectLst/>
              </a:rPr>
              <a:t> </a:t>
            </a:r>
            <a:r>
              <a:rPr lang="en-US" sz="2000" i="1" dirty="0" smtClean="0"/>
              <a:t> </a:t>
            </a:r>
            <a:endParaRPr lang="en-US" sz="2000" i="1"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Tree>
    <p:extLst>
      <p:ext uri="{BB962C8B-B14F-4D97-AF65-F5344CB8AC3E}">
        <p14:creationId xmlns:p14="http://schemas.microsoft.com/office/powerpoint/2010/main" xmlns="" val="2077309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TEST AND EVALUATE</a:t>
            </a:r>
            <a:endParaRPr lang="en-US" sz="4200" dirty="0">
              <a:solidFill>
                <a:schemeClr val="bg1"/>
              </a:solidFill>
            </a:endParaRPr>
          </a:p>
        </p:txBody>
      </p:sp>
      <p:sp>
        <p:nvSpPr>
          <p:cNvPr id="3" name="Content Placeholder 2"/>
          <p:cNvSpPr>
            <a:spLocks noGrp="1"/>
          </p:cNvSpPr>
          <p:nvPr>
            <p:ph idx="1"/>
          </p:nvPr>
        </p:nvSpPr>
        <p:spPr>
          <a:xfrm>
            <a:off x="295277" y="1727220"/>
            <a:ext cx="8543906" cy="4588918"/>
          </a:xfrm>
        </p:spPr>
        <p:txBody>
          <a:bodyPr>
            <a:normAutofit/>
          </a:bodyPr>
          <a:lstStyle/>
          <a:p>
            <a:pPr marL="0" indent="0" algn="ctr">
              <a:buNone/>
            </a:pPr>
            <a:r>
              <a:rPr lang="en-US" sz="1800" i="1" dirty="0" smtClean="0">
                <a:solidFill>
                  <a:srgbClr val="000090"/>
                </a:solidFill>
              </a:rPr>
              <a:t>Analyze the data you’ve collected:</a:t>
            </a:r>
          </a:p>
          <a:p>
            <a:pPr marL="0" lvl="0" indent="0" algn="ctr">
              <a:buNone/>
            </a:pPr>
            <a:r>
              <a:rPr lang="en-US" sz="1800" i="1" dirty="0"/>
              <a:t>What can we conclude from the data we collected?  </a:t>
            </a:r>
            <a:endParaRPr lang="en-US" sz="1800" dirty="0"/>
          </a:p>
          <a:p>
            <a:pPr marL="0" lvl="0" indent="0" algn="ctr">
              <a:buNone/>
            </a:pPr>
            <a:r>
              <a:rPr lang="en-US" sz="1800" i="1" dirty="0"/>
              <a:t>Was our launcher accurate?  Why or why not?</a:t>
            </a:r>
            <a:endParaRPr lang="en-US" sz="1800" dirty="0"/>
          </a:p>
          <a:p>
            <a:pPr marL="0" lvl="0" indent="0" algn="ctr">
              <a:buNone/>
            </a:pPr>
            <a:r>
              <a:rPr lang="en-US" sz="1800" i="1" dirty="0"/>
              <a:t>Was our launcher precise?  Why or why not?</a:t>
            </a:r>
            <a:endParaRPr lang="en-US" sz="1800" dirty="0"/>
          </a:p>
          <a:p>
            <a:pPr marL="0" indent="0" algn="ctr">
              <a:buNone/>
            </a:pPr>
            <a:endParaRPr lang="en-US" sz="1800" i="1" dirty="0" smtClean="0">
              <a:solidFill>
                <a:srgbClr val="000090"/>
              </a:solidFill>
            </a:endParaRPr>
          </a:p>
          <a:p>
            <a:pPr marL="0" indent="0" algn="ctr">
              <a:buNone/>
            </a:pPr>
            <a:endParaRPr lang="en-US" sz="1800" i="1" dirty="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smtClean="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pic>
        <p:nvPicPr>
          <p:cNvPr id="5" name="Picture 4"/>
          <p:cNvPicPr>
            <a:picLocks noChangeAspect="1"/>
          </p:cNvPicPr>
          <p:nvPr/>
        </p:nvPicPr>
        <p:blipFill>
          <a:blip r:embed="rId3"/>
          <a:stretch>
            <a:fillRect/>
          </a:stretch>
        </p:blipFill>
        <p:spPr>
          <a:xfrm>
            <a:off x="1016000" y="1727220"/>
            <a:ext cx="7099300" cy="4940300"/>
          </a:xfrm>
          <a:prstGeom prst="rect">
            <a:avLst/>
          </a:prstGeom>
        </p:spPr>
      </p:pic>
    </p:spTree>
    <p:extLst>
      <p:ext uri="{BB962C8B-B14F-4D97-AF65-F5344CB8AC3E}">
        <p14:creationId xmlns:p14="http://schemas.microsoft.com/office/powerpoint/2010/main" xmlns="" val="2117420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TEST AND EVALUATE</a:t>
            </a:r>
            <a:endParaRPr lang="en-US" sz="4200" dirty="0">
              <a:solidFill>
                <a:schemeClr val="bg1"/>
              </a:solidFill>
            </a:endParaRPr>
          </a:p>
        </p:txBody>
      </p:sp>
      <p:sp>
        <p:nvSpPr>
          <p:cNvPr id="3" name="Content Placeholder 2"/>
          <p:cNvSpPr>
            <a:spLocks noGrp="1"/>
          </p:cNvSpPr>
          <p:nvPr>
            <p:ph idx="1"/>
          </p:nvPr>
        </p:nvSpPr>
        <p:spPr>
          <a:xfrm>
            <a:off x="295277" y="1727220"/>
            <a:ext cx="8543906" cy="4588918"/>
          </a:xfrm>
        </p:spPr>
        <p:txBody>
          <a:bodyPr>
            <a:normAutofit/>
          </a:bodyPr>
          <a:lstStyle/>
          <a:p>
            <a:pPr marL="0" indent="0" algn="ctr">
              <a:buNone/>
            </a:pPr>
            <a:r>
              <a:rPr lang="en-US" sz="2500" i="1" dirty="0" smtClean="0">
                <a:solidFill>
                  <a:srgbClr val="000090"/>
                </a:solidFill>
              </a:rPr>
              <a:t>Analyze the data you’ve collected:</a:t>
            </a:r>
          </a:p>
          <a:p>
            <a:pPr marL="0" indent="0" algn="ctr">
              <a:buNone/>
            </a:pPr>
            <a:endParaRPr lang="en-US" sz="2500" i="1" dirty="0" smtClean="0">
              <a:solidFill>
                <a:srgbClr val="000090"/>
              </a:solidFill>
            </a:endParaRPr>
          </a:p>
          <a:p>
            <a:pPr marL="457200" lvl="0" indent="-457200" algn="ctr">
              <a:buFont typeface="+mj-lt"/>
              <a:buAutoNum type="arabicPeriod"/>
            </a:pPr>
            <a:r>
              <a:rPr lang="en-US" sz="2500" i="1" dirty="0"/>
              <a:t>What can we conclude from the data we collected?  </a:t>
            </a:r>
            <a:endParaRPr lang="en-US" sz="2500" dirty="0"/>
          </a:p>
          <a:p>
            <a:pPr marL="457200" lvl="0" indent="-457200" algn="ctr">
              <a:buFont typeface="+mj-lt"/>
              <a:buAutoNum type="arabicPeriod"/>
            </a:pPr>
            <a:r>
              <a:rPr lang="en-US" sz="2500" i="1" dirty="0"/>
              <a:t>Was our launcher accurate?  Why or why not?</a:t>
            </a:r>
            <a:endParaRPr lang="en-US" sz="2500" dirty="0"/>
          </a:p>
          <a:p>
            <a:pPr marL="457200" lvl="0" indent="-457200" algn="ctr">
              <a:buFont typeface="+mj-lt"/>
              <a:buAutoNum type="arabicPeriod"/>
            </a:pPr>
            <a:r>
              <a:rPr lang="en-US" sz="2500" i="1" dirty="0"/>
              <a:t>Was our launcher precise?  Why or why not?</a:t>
            </a:r>
            <a:endParaRPr lang="en-US" sz="2500" dirty="0"/>
          </a:p>
          <a:p>
            <a:pPr marL="0" indent="0" algn="ctr">
              <a:buNone/>
            </a:pPr>
            <a:endParaRPr lang="en-US" sz="1800" i="1" dirty="0" smtClean="0">
              <a:solidFill>
                <a:srgbClr val="000090"/>
              </a:solidFill>
            </a:endParaRPr>
          </a:p>
          <a:p>
            <a:pPr marL="0" indent="0" algn="ctr">
              <a:buNone/>
            </a:pPr>
            <a:endParaRPr lang="en-US" sz="1800" i="1" dirty="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smtClean="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Tree>
    <p:extLst>
      <p:ext uri="{BB962C8B-B14F-4D97-AF65-F5344CB8AC3E}">
        <p14:creationId xmlns:p14="http://schemas.microsoft.com/office/powerpoint/2010/main" xmlns="" val="3973625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EXTENSION: </a:t>
            </a:r>
            <a:br>
              <a:rPr lang="en-US" sz="4200" dirty="0" smtClean="0">
                <a:solidFill>
                  <a:schemeClr val="bg1"/>
                </a:solidFill>
              </a:rPr>
            </a:br>
            <a:r>
              <a:rPr lang="en-US" sz="4200" dirty="0" smtClean="0">
                <a:solidFill>
                  <a:schemeClr val="bg1"/>
                </a:solidFill>
              </a:rPr>
              <a:t>Standard Deviation</a:t>
            </a:r>
            <a:endParaRPr lang="en-US" sz="4200" dirty="0">
              <a:solidFill>
                <a:schemeClr val="bg1"/>
              </a:solidFill>
            </a:endParaRPr>
          </a:p>
        </p:txBody>
      </p:sp>
      <p:sp>
        <p:nvSpPr>
          <p:cNvPr id="3" name="Content Placeholder 2"/>
          <p:cNvSpPr>
            <a:spLocks noGrp="1"/>
          </p:cNvSpPr>
          <p:nvPr>
            <p:ph idx="1"/>
          </p:nvPr>
        </p:nvSpPr>
        <p:spPr>
          <a:xfrm>
            <a:off x="295277" y="1727220"/>
            <a:ext cx="8543906" cy="4588918"/>
          </a:xfrm>
        </p:spPr>
        <p:txBody>
          <a:bodyPr>
            <a:normAutofit/>
          </a:bodyPr>
          <a:lstStyle/>
          <a:p>
            <a:pPr marL="0" indent="0" algn="ctr">
              <a:buNone/>
            </a:pPr>
            <a:endParaRPr lang="en-US" sz="2500" i="1" dirty="0" smtClean="0">
              <a:solidFill>
                <a:srgbClr val="000090"/>
              </a:solidFill>
            </a:endParaRPr>
          </a:p>
          <a:p>
            <a:pPr marL="0" lvl="0" indent="0" algn="ctr">
              <a:buNone/>
            </a:pPr>
            <a:r>
              <a:rPr lang="en-US" sz="2800" i="1" dirty="0">
                <a:solidFill>
                  <a:srgbClr val="000090"/>
                </a:solidFill>
              </a:rPr>
              <a:t>How can we determine how precise our machine is</a:t>
            </a:r>
            <a:r>
              <a:rPr lang="en-US" sz="2800" i="1" dirty="0" smtClean="0">
                <a:solidFill>
                  <a:srgbClr val="000090"/>
                </a:solidFill>
              </a:rPr>
              <a:t>?</a:t>
            </a:r>
            <a:r>
              <a:rPr lang="en-US" sz="2800" i="1" dirty="0" smtClean="0">
                <a:solidFill>
                  <a:srgbClr val="000090"/>
                </a:solidFill>
                <a:effectLst/>
              </a:rPr>
              <a:t> </a:t>
            </a:r>
            <a:endParaRPr lang="en-US" sz="1800" i="1" dirty="0" smtClean="0">
              <a:solidFill>
                <a:srgbClr val="000090"/>
              </a:solidFill>
            </a:endParaRPr>
          </a:p>
          <a:p>
            <a:pPr marL="0" indent="0" algn="ctr">
              <a:buNone/>
            </a:pPr>
            <a:endParaRPr lang="en-US" sz="1800" i="1" dirty="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smtClean="0">
              <a:solidFill>
                <a:srgbClr val="000090"/>
              </a:solidFill>
            </a:endParaRPr>
          </a:p>
          <a:p>
            <a:pPr marL="0" indent="0" algn="ctr">
              <a:buNone/>
            </a:pPr>
            <a:endParaRPr lang="en-US" sz="1800" i="1" dirty="0" smtClean="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Tree>
    <p:extLst>
      <p:ext uri="{BB962C8B-B14F-4D97-AF65-F5344CB8AC3E}">
        <p14:creationId xmlns:p14="http://schemas.microsoft.com/office/powerpoint/2010/main" xmlns="" val="22386359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EXTENSION: </a:t>
            </a:r>
            <a:br>
              <a:rPr lang="en-US" sz="4200" dirty="0" smtClean="0">
                <a:solidFill>
                  <a:schemeClr val="bg1"/>
                </a:solidFill>
              </a:rPr>
            </a:br>
            <a:r>
              <a:rPr lang="en-US" sz="4200" dirty="0" smtClean="0">
                <a:solidFill>
                  <a:schemeClr val="bg1"/>
                </a:solidFill>
              </a:rPr>
              <a:t>Standard Deviation</a:t>
            </a:r>
            <a:endParaRPr lang="en-US" sz="4200" dirty="0">
              <a:solidFill>
                <a:schemeClr val="bg1"/>
              </a:solidFill>
            </a:endParaRPr>
          </a:p>
        </p:txBody>
      </p:sp>
      <p:sp>
        <p:nvSpPr>
          <p:cNvPr id="3" name="Content Placeholder 2"/>
          <p:cNvSpPr>
            <a:spLocks noGrp="1"/>
          </p:cNvSpPr>
          <p:nvPr>
            <p:ph idx="1"/>
          </p:nvPr>
        </p:nvSpPr>
        <p:spPr>
          <a:xfrm>
            <a:off x="295277" y="2404540"/>
            <a:ext cx="8543906" cy="4588918"/>
          </a:xfrm>
        </p:spPr>
        <p:txBody>
          <a:bodyPr>
            <a:normAutofit/>
          </a:bodyPr>
          <a:lstStyle/>
          <a:p>
            <a:pPr marL="0" lvl="0" indent="0" algn="ctr">
              <a:buNone/>
            </a:pPr>
            <a:r>
              <a:rPr lang="en-US" sz="2000" dirty="0" smtClean="0"/>
              <a:t>How can we determine how precise our machine is?</a:t>
            </a:r>
            <a:r>
              <a:rPr lang="en-US" sz="2000" dirty="0" smtClean="0">
                <a:effectLst/>
              </a:rPr>
              <a:t> </a:t>
            </a:r>
            <a:endParaRPr lang="en-US" sz="2000" i="1" dirty="0" smtClean="0">
              <a:solidFill>
                <a:srgbClr val="000090"/>
              </a:solidFill>
            </a:endParaRPr>
          </a:p>
          <a:p>
            <a:pPr marL="0" indent="0" algn="ctr">
              <a:buNone/>
            </a:pPr>
            <a:endParaRPr lang="en-US" sz="2000" b="1" dirty="0" smtClean="0"/>
          </a:p>
          <a:p>
            <a:pPr marL="0" indent="0" algn="ctr">
              <a:buNone/>
            </a:pPr>
            <a:r>
              <a:rPr lang="en-US" sz="2500" b="1" dirty="0" smtClean="0"/>
              <a:t>Standard </a:t>
            </a:r>
            <a:r>
              <a:rPr lang="en-US" sz="2500" b="1" dirty="0"/>
              <a:t>deviation:</a:t>
            </a:r>
            <a:r>
              <a:rPr lang="en-US" sz="2500" dirty="0"/>
              <a:t>  A measurement of how spread out a set of numbers are.  A standard deviation close to </a:t>
            </a:r>
            <a:r>
              <a:rPr lang="en-US" sz="2500" dirty="0" smtClean="0"/>
              <a:t>zero </a:t>
            </a:r>
            <a:r>
              <a:rPr lang="en-US" sz="2500" dirty="0"/>
              <a:t>indicates the data points are very close to the mean of the set, whereas a high standard deviation indicates the data points are spread out over a wide range of values</a:t>
            </a:r>
            <a:r>
              <a:rPr lang="en-US" sz="2500" dirty="0" smtClean="0"/>
              <a:t>.</a:t>
            </a:r>
          </a:p>
          <a:p>
            <a:pPr marL="0" indent="0" algn="ctr">
              <a:buNone/>
            </a:pPr>
            <a:endParaRPr lang="en-US" sz="2500" dirty="0"/>
          </a:p>
          <a:p>
            <a:pPr marL="0" indent="0" algn="ctr">
              <a:buNone/>
            </a:pPr>
            <a:r>
              <a:rPr lang="en-US" sz="1700" dirty="0" smtClean="0"/>
              <a:t>We </a:t>
            </a:r>
            <a:r>
              <a:rPr lang="en-US" sz="1700" dirty="0"/>
              <a:t>can calculate </a:t>
            </a:r>
            <a:r>
              <a:rPr lang="en-US" sz="1700" b="1" dirty="0"/>
              <a:t>standard deviation </a:t>
            </a:r>
            <a:r>
              <a:rPr lang="en-US" sz="1700" dirty="0"/>
              <a:t>for the distance and height data we collected.  This will give you an idea of how </a:t>
            </a:r>
            <a:r>
              <a:rPr lang="en-US" sz="1700" b="1" dirty="0" smtClean="0"/>
              <a:t>consistent</a:t>
            </a:r>
            <a:r>
              <a:rPr lang="en-US" sz="1700" dirty="0" smtClean="0"/>
              <a:t> </a:t>
            </a:r>
            <a:r>
              <a:rPr lang="en-US" sz="1700" dirty="0"/>
              <a:t>your machine is, meaning how likely it is to hit the same spot on the target every time it’s fired.  The closer the standard deviation you calculate is to zero, the more </a:t>
            </a:r>
            <a:r>
              <a:rPr lang="en-US" sz="1700" dirty="0" smtClean="0"/>
              <a:t>consistent your </a:t>
            </a:r>
            <a:r>
              <a:rPr lang="en-US" sz="1700" dirty="0"/>
              <a:t>machine is!</a:t>
            </a:r>
            <a:r>
              <a:rPr lang="en-US" sz="1700" dirty="0" smtClean="0">
                <a:effectLst/>
              </a:rPr>
              <a:t> </a:t>
            </a:r>
            <a:endParaRPr lang="en-US" sz="17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
        <p:nvSpPr>
          <p:cNvPr id="7"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8" name="Rounded Rectangle 7"/>
          <p:cNvSpPr/>
          <p:nvPr/>
        </p:nvSpPr>
        <p:spPr>
          <a:xfrm>
            <a:off x="278343" y="3048001"/>
            <a:ext cx="8577773" cy="22352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797160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pic>
        <p:nvPicPr>
          <p:cNvPr id="4" name="Picture 3"/>
          <p:cNvPicPr>
            <a:picLocks noChangeAspect="1"/>
          </p:cNvPicPr>
          <p:nvPr/>
        </p:nvPicPr>
        <p:blipFill>
          <a:blip r:embed="rId4"/>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EXTENSION: </a:t>
            </a:r>
            <a:br>
              <a:rPr lang="en-US" sz="4200" dirty="0" smtClean="0">
                <a:solidFill>
                  <a:schemeClr val="bg1"/>
                </a:solidFill>
              </a:rPr>
            </a:br>
            <a:r>
              <a:rPr lang="en-US" sz="4200" dirty="0" smtClean="0">
                <a:solidFill>
                  <a:schemeClr val="bg1"/>
                </a:solidFill>
              </a:rPr>
              <a:t>Standard Deviation</a:t>
            </a:r>
            <a:endParaRPr lang="en-US" sz="4200" dirty="0">
              <a:solidFill>
                <a:schemeClr val="bg1"/>
              </a:solidFill>
            </a:endParaRPr>
          </a:p>
        </p:txBody>
      </p:sp>
      <p:sp>
        <p:nvSpPr>
          <p:cNvPr id="3" name="Content Placeholder 2"/>
          <p:cNvSpPr>
            <a:spLocks noGrp="1"/>
          </p:cNvSpPr>
          <p:nvPr>
            <p:ph idx="1"/>
          </p:nvPr>
        </p:nvSpPr>
        <p:spPr>
          <a:xfrm>
            <a:off x="295277" y="2286009"/>
            <a:ext cx="8543906" cy="4588918"/>
          </a:xfrm>
        </p:spPr>
        <p:txBody>
          <a:bodyPr>
            <a:normAutofit/>
          </a:bodyPr>
          <a:lstStyle/>
          <a:p>
            <a:pPr marL="0" lvl="0" indent="0" algn="ctr">
              <a:buNone/>
            </a:pPr>
            <a:r>
              <a:rPr lang="en-US" sz="2000" dirty="0" smtClean="0"/>
              <a:t>This is the formula for standard deviation:</a:t>
            </a:r>
          </a:p>
          <a:p>
            <a:pPr marL="0" lvl="0" indent="0" algn="ctr">
              <a:buNone/>
            </a:pPr>
            <a:endParaRPr lang="en-US" sz="2000" dirty="0"/>
          </a:p>
          <a:p>
            <a:pPr marL="0" lvl="0" indent="0" algn="ctr">
              <a:buNone/>
            </a:pPr>
            <a:endParaRPr lang="en-US" sz="2000" dirty="0" smtClean="0"/>
          </a:p>
          <a:p>
            <a:pPr marL="0" lvl="0" indent="0" algn="ctr">
              <a:buNone/>
            </a:pPr>
            <a:endParaRPr lang="en-US" sz="2000" dirty="0"/>
          </a:p>
          <a:p>
            <a:pPr marL="0" lvl="0" indent="0" algn="ctr">
              <a:buNone/>
            </a:pPr>
            <a:endParaRPr lang="en-US" sz="2000" dirty="0" smtClean="0"/>
          </a:p>
          <a:p>
            <a:pPr marL="0" indent="0">
              <a:buNone/>
            </a:pPr>
            <a:r>
              <a:rPr lang="en-US" sz="1400" dirty="0" err="1"/>
              <a:t>σ</a:t>
            </a:r>
            <a:r>
              <a:rPr lang="en-US" sz="1400" dirty="0"/>
              <a:t> = standard deviation</a:t>
            </a:r>
          </a:p>
          <a:p>
            <a:pPr marL="0" indent="0">
              <a:buNone/>
            </a:pPr>
            <a:r>
              <a:rPr lang="en-US" sz="1400" dirty="0" err="1"/>
              <a:t>Ν</a:t>
            </a:r>
            <a:r>
              <a:rPr lang="en-US" sz="1400" dirty="0"/>
              <a:t> = number of data points</a:t>
            </a:r>
          </a:p>
          <a:p>
            <a:pPr marL="0" indent="0">
              <a:buNone/>
            </a:pPr>
            <a:r>
              <a:rPr lang="en-US" sz="1400" dirty="0" err="1"/>
              <a:t>Σ</a:t>
            </a:r>
            <a:r>
              <a:rPr lang="en-US" sz="1400" dirty="0"/>
              <a:t> = for each value x, complete the computation in parentheses and then take the sum of the values</a:t>
            </a:r>
          </a:p>
          <a:p>
            <a:pPr marL="0" indent="0">
              <a:buNone/>
            </a:pPr>
            <a:r>
              <a:rPr lang="en-US" sz="1400" dirty="0"/>
              <a:t>x</a:t>
            </a:r>
            <a:r>
              <a:rPr lang="en-US" sz="1400" baseline="-25000" dirty="0"/>
              <a:t>i</a:t>
            </a:r>
            <a:r>
              <a:rPr lang="en-US" sz="1400" dirty="0"/>
              <a:t> = individual data points</a:t>
            </a:r>
          </a:p>
          <a:p>
            <a:pPr marL="0" indent="0">
              <a:buNone/>
            </a:pPr>
            <a:r>
              <a:rPr lang="en-US" sz="1400" dirty="0"/>
              <a:t>μ = mean (average) of the data </a:t>
            </a:r>
            <a:r>
              <a:rPr lang="en-US" sz="1400" dirty="0" smtClean="0"/>
              <a:t>points</a:t>
            </a:r>
          </a:p>
          <a:p>
            <a:pPr marL="0" indent="0">
              <a:buNone/>
            </a:pPr>
            <a:endParaRPr lang="en-US" sz="1400" dirty="0"/>
          </a:p>
          <a:p>
            <a:pPr marL="0" indent="0" algn="ctr">
              <a:buNone/>
            </a:pPr>
            <a:r>
              <a:rPr lang="en-US" sz="2200" dirty="0" smtClean="0"/>
              <a:t>We will </a:t>
            </a:r>
            <a:r>
              <a:rPr lang="en-US" sz="2200" dirty="0"/>
              <a:t>break this complicated equation down into simple steps, so </a:t>
            </a:r>
            <a:r>
              <a:rPr lang="en-US" sz="2200" dirty="0" smtClean="0"/>
              <a:t>you </a:t>
            </a:r>
            <a:r>
              <a:rPr lang="en-US" sz="2200" dirty="0"/>
              <a:t>can easily solve the problem!</a:t>
            </a:r>
            <a:r>
              <a:rPr lang="en-US" sz="2200" dirty="0" smtClean="0">
                <a:effectLst/>
              </a:rPr>
              <a:t> </a:t>
            </a:r>
            <a:endParaRPr lang="en-US" sz="2200" dirty="0"/>
          </a:p>
          <a:p>
            <a:pPr marL="0" lvl="0" indent="0" algn="ctr">
              <a:buNone/>
            </a:pPr>
            <a:endParaRPr lang="en-US" sz="17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
        <p:nvSpPr>
          <p:cNvPr id="7"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pic>
        <p:nvPicPr>
          <p:cNvPr id="10" name="Picture 9"/>
          <p:cNvPicPr/>
          <p:nvPr/>
        </p:nvPicPr>
        <p:blipFill>
          <a:blip r:embed="rId5">
            <a:extLst>
              <a:ext uri="{28A0092B-C50C-407E-A947-70E740481C1C}">
                <a14:useLocalDpi xmlns:a14="http://schemas.microsoft.com/office/drawing/2010/main" xmlns="" val="0"/>
              </a:ext>
            </a:extLst>
          </a:blip>
          <a:srcRect/>
          <a:stretch>
            <a:fillRect/>
          </a:stretch>
        </p:blipFill>
        <p:spPr bwMode="auto">
          <a:xfrm>
            <a:off x="2840564" y="2880786"/>
            <a:ext cx="3359638" cy="1149350"/>
          </a:xfrm>
          <a:prstGeom prst="rect">
            <a:avLst/>
          </a:prstGeom>
          <a:noFill/>
          <a:ln>
            <a:noFill/>
          </a:ln>
        </p:spPr>
      </p:pic>
    </p:spTree>
    <p:extLst>
      <p:ext uri="{BB962C8B-B14F-4D97-AF65-F5344CB8AC3E}">
        <p14:creationId xmlns:p14="http://schemas.microsoft.com/office/powerpoint/2010/main" xmlns="" val="3455804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p:cNvPicPr>
          <p:nvPr/>
        </p:nvPicPr>
        <p:blipFill rotWithShape="1">
          <a:blip r:embed="rId2">
            <a:extLst>
              <a:ext uri="{28A0092B-C50C-407E-A947-70E740481C1C}">
                <a14:useLocalDpi xmlns:a14="http://schemas.microsoft.com/office/drawing/2010/main" xmlns="" val="0"/>
              </a:ext>
            </a:extLst>
          </a:blip>
          <a:srcRect t="48210"/>
          <a:stretch/>
        </p:blipFill>
        <p:spPr bwMode="auto">
          <a:xfrm>
            <a:off x="346075" y="4216400"/>
            <a:ext cx="8459253"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DEFINING THE PROBLEM AND BRAINSTORMING</a:t>
            </a:r>
            <a:endParaRPr lang="en-US" sz="4200" dirty="0">
              <a:solidFill>
                <a:schemeClr val="bg1"/>
              </a:solidFill>
            </a:endParaRPr>
          </a:p>
        </p:txBody>
      </p:sp>
      <p:sp>
        <p:nvSpPr>
          <p:cNvPr id="3" name="Content Placeholder 2"/>
          <p:cNvSpPr>
            <a:spLocks noGrp="1"/>
          </p:cNvSpPr>
          <p:nvPr>
            <p:ph idx="1"/>
          </p:nvPr>
        </p:nvSpPr>
        <p:spPr>
          <a:xfrm>
            <a:off x="295277" y="1811874"/>
            <a:ext cx="8543906" cy="4030138"/>
          </a:xfrm>
        </p:spPr>
        <p:txBody>
          <a:bodyPr>
            <a:normAutofit/>
          </a:bodyPr>
          <a:lstStyle/>
          <a:p>
            <a:pPr marL="0" indent="0" algn="ctr">
              <a:buNone/>
            </a:pPr>
            <a:r>
              <a:rPr lang="en-US" sz="2000" dirty="0"/>
              <a:t>DIRECTIONS:  You have 15 minutes to </a:t>
            </a:r>
            <a:r>
              <a:rPr lang="en-US" sz="2000" b="1" dirty="0"/>
              <a:t>draw a pictorial or multi-view sketch of at least one idea for a pumpkin launching device</a:t>
            </a:r>
            <a:r>
              <a:rPr lang="en-US" sz="2000" dirty="0"/>
              <a:t> in your engineering notebook.  Be sure to title and date your sketches (example: Pumpkin </a:t>
            </a:r>
            <a:r>
              <a:rPr lang="en-US" sz="2000" dirty="0" err="1"/>
              <a:t>Chunkin</a:t>
            </a:r>
            <a:r>
              <a:rPr lang="en-US" sz="2000" dirty="0"/>
              <a:t>’ Launcher Brainstorm, Design #1 Multi-view sketch).  Write one complete sentence under your drawing explaining how it works.  Label your drawing as either a pictorial or multi-view sketch.  CHALLENGE: Label your sketch with possible building materials that could be used to make your design. </a:t>
            </a:r>
            <a:r>
              <a:rPr lang="en-US" sz="2000" dirty="0" smtClean="0"/>
              <a:t> </a:t>
            </a:r>
            <a:endParaRPr lang="en-US" sz="2000" dirty="0"/>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 and 2</a:t>
            </a:r>
            <a:endParaRPr lang="en-US" sz="1200" dirty="0">
              <a:solidFill>
                <a:srgbClr val="000090"/>
              </a:solidFill>
            </a:endParaRPr>
          </a:p>
        </p:txBody>
      </p:sp>
      <p:sp>
        <p:nvSpPr>
          <p:cNvPr id="13" name="Content Placeholder 2"/>
          <p:cNvSpPr txBox="1">
            <a:spLocks/>
          </p:cNvSpPr>
          <p:nvPr/>
        </p:nvSpPr>
        <p:spPr>
          <a:xfrm>
            <a:off x="1642545" y="4233332"/>
            <a:ext cx="7162783" cy="24214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EXAMPLE: Pumpkin </a:t>
            </a:r>
            <a:r>
              <a:rPr lang="en-US" sz="1800" dirty="0" err="1" smtClean="0"/>
              <a:t>Chunkin</a:t>
            </a:r>
            <a:r>
              <a:rPr lang="en-US" sz="1800" dirty="0" smtClean="0"/>
              <a:t>’ Launcher Brainstorm:</a:t>
            </a:r>
            <a:endParaRPr lang="en-US" sz="1800" dirty="0"/>
          </a:p>
          <a:p>
            <a:pPr marL="0" indent="0">
              <a:buFont typeface="Arial"/>
              <a:buNone/>
            </a:pPr>
            <a:r>
              <a:rPr lang="en-US" sz="1800" dirty="0" smtClean="0"/>
              <a:t>Design #1 (Pictorial):</a:t>
            </a:r>
          </a:p>
          <a:p>
            <a:pPr marL="0" indent="0">
              <a:buFont typeface="Arial"/>
              <a:buNone/>
            </a:pPr>
            <a:endParaRPr lang="en-US" sz="1800" dirty="0"/>
          </a:p>
          <a:p>
            <a:pPr marL="0" indent="0">
              <a:buFont typeface="Arial"/>
              <a:buNone/>
            </a:pPr>
            <a:endParaRPr lang="en-US" sz="1800" dirty="0" smtClean="0"/>
          </a:p>
          <a:p>
            <a:pPr marL="0" indent="0">
              <a:buFont typeface="Arial"/>
              <a:buNone/>
            </a:pPr>
            <a:endParaRPr lang="en-US" sz="1800" dirty="0"/>
          </a:p>
          <a:p>
            <a:pPr marL="0" indent="0">
              <a:buFont typeface="Arial"/>
              <a:buNone/>
            </a:pPr>
            <a:endParaRPr lang="en-US" sz="1800" dirty="0" smtClean="0"/>
          </a:p>
          <a:p>
            <a:pPr marL="0" indent="0">
              <a:buFont typeface="Arial"/>
              <a:buNone/>
            </a:pPr>
            <a:r>
              <a:rPr lang="en-US" sz="1800" dirty="0" smtClean="0"/>
              <a:t>My idea is to build a giant slingshot to launch the pumpkin.</a:t>
            </a:r>
          </a:p>
          <a:p>
            <a:pPr marL="0" indent="0">
              <a:buFont typeface="Arial"/>
              <a:buNone/>
            </a:pPr>
            <a:r>
              <a:rPr lang="en-US" sz="1800" dirty="0" smtClean="0"/>
              <a:t>To make it work…</a:t>
            </a:r>
            <a:endParaRPr lang="en-US" sz="1800" dirty="0"/>
          </a:p>
          <a:p>
            <a:pPr marL="0" indent="0">
              <a:buFont typeface="Arial"/>
              <a:buNone/>
            </a:pPr>
            <a:endParaRPr lang="en-US" sz="1800" dirty="0"/>
          </a:p>
        </p:txBody>
      </p:sp>
      <p:pic>
        <p:nvPicPr>
          <p:cNvPr id="6" name="Picture 5"/>
          <p:cNvPicPr>
            <a:picLocks noChangeAspect="1"/>
          </p:cNvPicPr>
          <p:nvPr/>
        </p:nvPicPr>
        <p:blipFill>
          <a:blip r:embed="rId5"/>
          <a:stretch>
            <a:fillRect/>
          </a:stretch>
        </p:blipFill>
        <p:spPr>
          <a:xfrm>
            <a:off x="3642852" y="4588357"/>
            <a:ext cx="1632940" cy="1393343"/>
          </a:xfrm>
          <a:prstGeom prst="rect">
            <a:avLst/>
          </a:prstGeom>
        </p:spPr>
      </p:pic>
    </p:spTree>
    <p:extLst>
      <p:ext uri="{BB962C8B-B14F-4D97-AF65-F5344CB8AC3E}">
        <p14:creationId xmlns:p14="http://schemas.microsoft.com/office/powerpoint/2010/main" xmlns="" val="1937053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EXTENSION: </a:t>
            </a:r>
            <a:br>
              <a:rPr lang="en-US" sz="4200" dirty="0" smtClean="0">
                <a:solidFill>
                  <a:schemeClr val="bg1"/>
                </a:solidFill>
              </a:rPr>
            </a:br>
            <a:r>
              <a:rPr lang="en-US" sz="4200" dirty="0" smtClean="0">
                <a:solidFill>
                  <a:schemeClr val="bg1"/>
                </a:solidFill>
              </a:rPr>
              <a:t>Standard Deviation</a:t>
            </a:r>
            <a:endParaRPr lang="en-US" sz="4200" dirty="0">
              <a:solidFill>
                <a:schemeClr val="bg1"/>
              </a:solidFill>
            </a:endParaRPr>
          </a:p>
        </p:txBody>
      </p:sp>
      <p:sp>
        <p:nvSpPr>
          <p:cNvPr id="3" name="Content Placeholder 2"/>
          <p:cNvSpPr>
            <a:spLocks noGrp="1"/>
          </p:cNvSpPr>
          <p:nvPr>
            <p:ph idx="1"/>
          </p:nvPr>
        </p:nvSpPr>
        <p:spPr>
          <a:xfrm>
            <a:off x="295277" y="2252143"/>
            <a:ext cx="8543906" cy="4588918"/>
          </a:xfrm>
        </p:spPr>
        <p:txBody>
          <a:bodyPr>
            <a:normAutofit/>
          </a:bodyPr>
          <a:lstStyle/>
          <a:p>
            <a:pPr marL="0" indent="0" algn="ctr">
              <a:buNone/>
            </a:pPr>
            <a:r>
              <a:rPr lang="en-US" sz="2000" dirty="0"/>
              <a:t>For the following problem lets pretend we have the following distance data: </a:t>
            </a: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
        <p:nvSpPr>
          <p:cNvPr id="7"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542931567"/>
              </p:ext>
            </p:extLst>
          </p:nvPr>
        </p:nvGraphicFramePr>
        <p:xfrm>
          <a:off x="1524000" y="2749973"/>
          <a:ext cx="6096000" cy="731520"/>
        </p:xfrm>
        <a:graphic>
          <a:graphicData uri="http://schemas.openxmlformats.org/drawingml/2006/table">
            <a:tbl>
              <a:tblPr firstRow="1" bandRow="1">
                <a:tableStyleId>{5C22544A-7EE6-4342-B048-85BDC9FD1C3A}</a:tableStyleId>
              </a:tblPr>
              <a:tblGrid>
                <a:gridCol w="3048000"/>
                <a:gridCol w="3048000"/>
              </a:tblGrid>
              <a:tr h="143933">
                <a:tc>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tx1"/>
                          </a:solidFill>
                          <a:effectLst/>
                          <a:latin typeface="Calibri"/>
                          <a:ea typeface="ＭＳ 明朝"/>
                          <a:cs typeface="Calibri"/>
                        </a:rPr>
                        <a:t>TRIAL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tx1"/>
                          </a:solidFill>
                          <a:effectLst/>
                          <a:latin typeface="Calibri"/>
                          <a:ea typeface="ＭＳ 明朝"/>
                          <a:cs typeface="Calibri"/>
                        </a:rPr>
                        <a:t>DISTANCE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tx1"/>
                          </a:solidFill>
                          <a:effectLst/>
                          <a:latin typeface="Calibri"/>
                          <a:ea typeface="ＭＳ 明朝"/>
                          <a:cs typeface="Calibri"/>
                        </a:rPr>
                        <a:t>1</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tx1"/>
                          </a:solidFill>
                          <a:effectLst/>
                          <a:latin typeface="Calibri"/>
                          <a:ea typeface="ＭＳ 明朝"/>
                          <a:cs typeface="Calibri"/>
                        </a:rPr>
                        <a:t>70 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a:solidFill>
                            <a:schemeClr val="tx1"/>
                          </a:solidFill>
                          <a:effectLst/>
                          <a:latin typeface="Calibri"/>
                          <a:ea typeface="ＭＳ 明朝"/>
                          <a:cs typeface="Calibri"/>
                        </a:rPr>
                        <a:t>2</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a:solidFill>
                            <a:schemeClr val="tx1"/>
                          </a:solidFill>
                          <a:effectLst/>
                          <a:latin typeface="Calibri"/>
                          <a:ea typeface="ＭＳ 明朝"/>
                          <a:cs typeface="Calibri"/>
                        </a:rPr>
                        <a:t>90 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a:solidFill>
                            <a:schemeClr val="tx1"/>
                          </a:solidFill>
                          <a:effectLst/>
                          <a:latin typeface="Calibri"/>
                          <a:ea typeface="ＭＳ 明朝"/>
                          <a:cs typeface="Calibri"/>
                        </a:rPr>
                        <a:t>3</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tx1"/>
                          </a:solidFill>
                          <a:effectLst/>
                          <a:latin typeface="Calibri"/>
                          <a:ea typeface="ＭＳ 明朝"/>
                          <a:cs typeface="Calibri"/>
                        </a:rPr>
                        <a:t>50 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843939020"/>
              </p:ext>
            </p:extLst>
          </p:nvPr>
        </p:nvGraphicFramePr>
        <p:xfrm>
          <a:off x="396861" y="3708385"/>
          <a:ext cx="8408454" cy="2961640"/>
        </p:xfrm>
        <a:graphic>
          <a:graphicData uri="http://schemas.openxmlformats.org/drawingml/2006/table">
            <a:tbl>
              <a:tblPr firstRow="1" bandRow="1">
                <a:tableStyleId>{5C22544A-7EE6-4342-B048-85BDC9FD1C3A}</a:tableStyleId>
              </a:tblPr>
              <a:tblGrid>
                <a:gridCol w="4204227"/>
                <a:gridCol w="4204227"/>
              </a:tblGrid>
              <a:tr h="0">
                <a:tc gridSpan="2">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rgbClr val="000000"/>
                          </a:solidFill>
                          <a:effectLst/>
                          <a:latin typeface="Calibri"/>
                          <a:ea typeface="ＭＳ 明朝"/>
                          <a:cs typeface="Calibri"/>
                        </a:rPr>
                        <a:t>HOW TO: Calculating Standard Deviation</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0">
                <a:tc>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STEP</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WHAT IT LOOKS LIKE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1. Calculate the mean (average) of your data points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(70m + 90m + 50m)/3 = 70m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2. Subtract the mean from each data point</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70m – 70m = 0m</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90m – 70m = 20m</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50m – 70m = -20m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3. Square each number you calculated in step 2</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(0m)</a:t>
                      </a:r>
                      <a:r>
                        <a:rPr lang="en-US" sz="1400" baseline="30000">
                          <a:solidFill>
                            <a:srgbClr val="000000"/>
                          </a:solidFill>
                          <a:effectLst/>
                          <a:latin typeface="Calibri"/>
                          <a:ea typeface="ＭＳ 明朝"/>
                          <a:cs typeface="Calibri"/>
                        </a:rPr>
                        <a:t>2 </a:t>
                      </a:r>
                      <a:r>
                        <a:rPr lang="en-US" sz="1400">
                          <a:solidFill>
                            <a:srgbClr val="000000"/>
                          </a:solidFill>
                          <a:effectLst/>
                          <a:latin typeface="Calibri"/>
                          <a:ea typeface="ＭＳ 明朝"/>
                          <a:cs typeface="Calibri"/>
                        </a:rPr>
                        <a:t>= 0 m</a:t>
                      </a:r>
                      <a:r>
                        <a:rPr lang="en-US" sz="1400" baseline="30000">
                          <a:solidFill>
                            <a:srgbClr val="000000"/>
                          </a:solidFill>
                          <a:effectLst/>
                          <a:latin typeface="Calibri"/>
                          <a:ea typeface="ＭＳ 明朝"/>
                          <a:cs typeface="Calibri"/>
                        </a:rPr>
                        <a:t>2</a:t>
                      </a:r>
                      <a:endParaRPr lang="en-US" sz="1400">
                        <a:solidFill>
                          <a:srgbClr val="000000"/>
                        </a:solidFill>
                        <a:effectLst/>
                        <a:latin typeface="Calibri"/>
                        <a:ea typeface="ＭＳ 明朝"/>
                        <a:cs typeface="Calibri"/>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(20m)</a:t>
                      </a:r>
                      <a:r>
                        <a:rPr lang="en-US" sz="1400" baseline="30000">
                          <a:solidFill>
                            <a:srgbClr val="000000"/>
                          </a:solidFill>
                          <a:effectLst/>
                          <a:latin typeface="Calibri"/>
                          <a:ea typeface="ＭＳ 明朝"/>
                          <a:cs typeface="Calibri"/>
                        </a:rPr>
                        <a:t>2 </a:t>
                      </a:r>
                      <a:r>
                        <a:rPr lang="en-US" sz="1400">
                          <a:solidFill>
                            <a:srgbClr val="000000"/>
                          </a:solidFill>
                          <a:effectLst/>
                          <a:latin typeface="Calibri"/>
                          <a:ea typeface="ＭＳ 明朝"/>
                          <a:cs typeface="Calibri"/>
                        </a:rPr>
                        <a:t>= 400 m</a:t>
                      </a:r>
                      <a:r>
                        <a:rPr lang="en-US" sz="1400" baseline="30000">
                          <a:solidFill>
                            <a:srgbClr val="000000"/>
                          </a:solidFill>
                          <a:effectLst/>
                          <a:latin typeface="Calibri"/>
                          <a:ea typeface="ＭＳ 明朝"/>
                          <a:cs typeface="Calibri"/>
                        </a:rPr>
                        <a:t>2</a:t>
                      </a:r>
                      <a:endParaRPr lang="en-US" sz="1400">
                        <a:solidFill>
                          <a:srgbClr val="000000"/>
                        </a:solidFill>
                        <a:effectLst/>
                        <a:latin typeface="Calibri"/>
                        <a:ea typeface="ＭＳ 明朝"/>
                        <a:cs typeface="Calibri"/>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(-20m)</a:t>
                      </a:r>
                      <a:r>
                        <a:rPr lang="en-US" sz="1400" baseline="30000">
                          <a:solidFill>
                            <a:srgbClr val="000000"/>
                          </a:solidFill>
                          <a:effectLst/>
                          <a:latin typeface="Calibri"/>
                          <a:ea typeface="ＭＳ 明朝"/>
                          <a:cs typeface="Calibri"/>
                        </a:rPr>
                        <a:t>2 </a:t>
                      </a:r>
                      <a:r>
                        <a:rPr lang="en-US" sz="1400">
                          <a:solidFill>
                            <a:srgbClr val="000000"/>
                          </a:solidFill>
                          <a:effectLst/>
                          <a:latin typeface="Calibri"/>
                          <a:ea typeface="ＭＳ 明朝"/>
                          <a:cs typeface="Calibri"/>
                        </a:rPr>
                        <a:t>= 400 m</a:t>
                      </a:r>
                      <a:r>
                        <a:rPr lang="en-US" sz="1400" baseline="30000">
                          <a:solidFill>
                            <a:srgbClr val="000000"/>
                          </a:solidFill>
                          <a:effectLst/>
                          <a:latin typeface="Calibri"/>
                          <a:ea typeface="ＭＳ 明朝"/>
                          <a:cs typeface="Calibri"/>
                        </a:rPr>
                        <a:t>2</a:t>
                      </a:r>
                      <a:endParaRPr lang="en-US" sz="1400">
                        <a:solidFill>
                          <a:srgbClr val="000000"/>
                        </a:solidFill>
                        <a:effectLst/>
                        <a:latin typeface="Calibri"/>
                        <a:ea typeface="ＭＳ 明朝"/>
                        <a:cs typeface="Calibri"/>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4. Calculate the mean of the squared numbers you determined in step 3</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(0 m</a:t>
                      </a:r>
                      <a:r>
                        <a:rPr lang="en-US" sz="1400" baseline="30000">
                          <a:solidFill>
                            <a:srgbClr val="000000"/>
                          </a:solidFill>
                          <a:effectLst/>
                          <a:latin typeface="Calibri"/>
                          <a:ea typeface="ＭＳ 明朝"/>
                          <a:cs typeface="Calibri"/>
                        </a:rPr>
                        <a:t>2</a:t>
                      </a:r>
                      <a:r>
                        <a:rPr lang="en-US" sz="1400">
                          <a:solidFill>
                            <a:srgbClr val="000000"/>
                          </a:solidFill>
                          <a:effectLst/>
                          <a:latin typeface="Calibri"/>
                          <a:ea typeface="ＭＳ 明朝"/>
                          <a:cs typeface="Calibri"/>
                        </a:rPr>
                        <a:t> + 400 m</a:t>
                      </a:r>
                      <a:r>
                        <a:rPr lang="en-US" sz="1400" baseline="30000">
                          <a:solidFill>
                            <a:srgbClr val="000000"/>
                          </a:solidFill>
                          <a:effectLst/>
                          <a:latin typeface="Calibri"/>
                          <a:ea typeface="ＭＳ 明朝"/>
                          <a:cs typeface="Calibri"/>
                        </a:rPr>
                        <a:t>2</a:t>
                      </a:r>
                      <a:r>
                        <a:rPr lang="en-US" sz="1400">
                          <a:solidFill>
                            <a:srgbClr val="000000"/>
                          </a:solidFill>
                          <a:effectLst/>
                          <a:latin typeface="Calibri"/>
                          <a:ea typeface="ＭＳ 明朝"/>
                          <a:cs typeface="Calibri"/>
                        </a:rPr>
                        <a:t> + 400 m</a:t>
                      </a:r>
                      <a:r>
                        <a:rPr lang="en-US" sz="1400" baseline="30000">
                          <a:solidFill>
                            <a:srgbClr val="000000"/>
                          </a:solidFill>
                          <a:effectLst/>
                          <a:latin typeface="Calibri"/>
                          <a:ea typeface="ＭＳ 明朝"/>
                          <a:cs typeface="Calibri"/>
                        </a:rPr>
                        <a:t>2</a:t>
                      </a:r>
                      <a:r>
                        <a:rPr lang="en-US" sz="1400">
                          <a:solidFill>
                            <a:srgbClr val="000000"/>
                          </a:solidFill>
                          <a:effectLst/>
                          <a:latin typeface="Calibri"/>
                          <a:ea typeface="ＭＳ 明朝"/>
                          <a:cs typeface="Calibri"/>
                        </a:rPr>
                        <a:t>)/3 = 266.6m</a:t>
                      </a:r>
                      <a:r>
                        <a:rPr lang="en-US" sz="1400" baseline="30000">
                          <a:solidFill>
                            <a:srgbClr val="000000"/>
                          </a:solidFill>
                          <a:effectLst/>
                          <a:latin typeface="Calibri"/>
                          <a:ea typeface="ＭＳ 明朝"/>
                          <a:cs typeface="Calibri"/>
                        </a:rPr>
                        <a:t>2</a:t>
                      </a:r>
                      <a:endParaRPr lang="en-US" sz="1400">
                        <a:solidFill>
                          <a:srgbClr val="000000"/>
                        </a:solidFill>
                        <a:effectLst/>
                        <a:latin typeface="Calibri"/>
                        <a:ea typeface="ＭＳ 明朝"/>
                        <a:cs typeface="Calibri"/>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5. Take the square root of the mean you calculated in step 4.  This is the standard deviation of your data.</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√266.6m</a:t>
                      </a:r>
                      <a:r>
                        <a:rPr lang="en-US" sz="1400" baseline="30000" dirty="0">
                          <a:solidFill>
                            <a:srgbClr val="000000"/>
                          </a:solidFill>
                          <a:effectLst/>
                          <a:latin typeface="Calibri"/>
                          <a:ea typeface="ＭＳ 明朝"/>
                          <a:cs typeface="Calibri"/>
                        </a:rPr>
                        <a:t>2</a:t>
                      </a:r>
                      <a:r>
                        <a:rPr lang="en-US" sz="1400" dirty="0">
                          <a:solidFill>
                            <a:srgbClr val="000000"/>
                          </a:solidFill>
                          <a:effectLst/>
                          <a:latin typeface="Calibri"/>
                          <a:ea typeface="ＭＳ 明朝"/>
                          <a:cs typeface="Calibri"/>
                        </a:rPr>
                        <a:t> = 16.3m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5999608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EXTENSION: </a:t>
            </a:r>
            <a:br>
              <a:rPr lang="en-US" sz="4200" dirty="0" smtClean="0">
                <a:solidFill>
                  <a:schemeClr val="bg1"/>
                </a:solidFill>
              </a:rPr>
            </a:br>
            <a:r>
              <a:rPr lang="en-US" sz="4200" dirty="0" smtClean="0">
                <a:solidFill>
                  <a:schemeClr val="bg1"/>
                </a:solidFill>
              </a:rPr>
              <a:t>Standard Deviation</a:t>
            </a:r>
            <a:endParaRPr lang="en-US" sz="4200" dirty="0">
              <a:solidFill>
                <a:schemeClr val="bg1"/>
              </a:solidFill>
            </a:endParaRPr>
          </a:p>
        </p:txBody>
      </p:sp>
      <p:sp>
        <p:nvSpPr>
          <p:cNvPr id="3" name="Content Placeholder 2"/>
          <p:cNvSpPr>
            <a:spLocks noGrp="1"/>
          </p:cNvSpPr>
          <p:nvPr>
            <p:ph idx="1"/>
          </p:nvPr>
        </p:nvSpPr>
        <p:spPr>
          <a:xfrm>
            <a:off x="295277" y="2336808"/>
            <a:ext cx="8543906" cy="4588918"/>
          </a:xfrm>
        </p:spPr>
        <p:txBody>
          <a:bodyPr>
            <a:normAutofit/>
          </a:bodyPr>
          <a:lstStyle/>
          <a:p>
            <a:pPr marL="0" indent="0" algn="ctr">
              <a:buNone/>
            </a:pPr>
            <a:r>
              <a:rPr lang="en-US" sz="2000" dirty="0" smtClean="0"/>
              <a:t>Calculate the standard deviation for your distance and height data.</a:t>
            </a:r>
            <a:endParaRPr lang="en-US" sz="20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
        <p:nvSpPr>
          <p:cNvPr id="7"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153344877"/>
              </p:ext>
            </p:extLst>
          </p:nvPr>
        </p:nvGraphicFramePr>
        <p:xfrm>
          <a:off x="396861" y="3285060"/>
          <a:ext cx="8408454" cy="2961640"/>
        </p:xfrm>
        <a:graphic>
          <a:graphicData uri="http://schemas.openxmlformats.org/drawingml/2006/table">
            <a:tbl>
              <a:tblPr firstRow="1" bandRow="1">
                <a:tableStyleId>{5C22544A-7EE6-4342-B048-85BDC9FD1C3A}</a:tableStyleId>
              </a:tblPr>
              <a:tblGrid>
                <a:gridCol w="4204227"/>
                <a:gridCol w="4204227"/>
              </a:tblGrid>
              <a:tr h="0">
                <a:tc gridSpan="2">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rgbClr val="000000"/>
                          </a:solidFill>
                          <a:effectLst/>
                          <a:latin typeface="Calibri"/>
                          <a:ea typeface="ＭＳ 明朝"/>
                          <a:cs typeface="Calibri"/>
                        </a:rPr>
                        <a:t>HOW TO: Calculating Standard Deviation</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0">
                <a:tc>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STEP</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WHAT IT LOOKS LIKE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1. Calculate the mean (average) of your data points</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(70m + 90m + 50m)/3 = 70m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2. Subtract the mean from each data point</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70m – 70m = 0m</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90m – 70m = 20m</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50m – 70m = -20m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3. Square each number you calculated in step 2</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(0m)</a:t>
                      </a:r>
                      <a:r>
                        <a:rPr lang="en-US" sz="1400" baseline="30000">
                          <a:solidFill>
                            <a:srgbClr val="000000"/>
                          </a:solidFill>
                          <a:effectLst/>
                          <a:latin typeface="Calibri"/>
                          <a:ea typeface="ＭＳ 明朝"/>
                          <a:cs typeface="Calibri"/>
                        </a:rPr>
                        <a:t>2 </a:t>
                      </a:r>
                      <a:r>
                        <a:rPr lang="en-US" sz="1400">
                          <a:solidFill>
                            <a:srgbClr val="000000"/>
                          </a:solidFill>
                          <a:effectLst/>
                          <a:latin typeface="Calibri"/>
                          <a:ea typeface="ＭＳ 明朝"/>
                          <a:cs typeface="Calibri"/>
                        </a:rPr>
                        <a:t>= 0 m</a:t>
                      </a:r>
                      <a:r>
                        <a:rPr lang="en-US" sz="1400" baseline="30000">
                          <a:solidFill>
                            <a:srgbClr val="000000"/>
                          </a:solidFill>
                          <a:effectLst/>
                          <a:latin typeface="Calibri"/>
                          <a:ea typeface="ＭＳ 明朝"/>
                          <a:cs typeface="Calibri"/>
                        </a:rPr>
                        <a:t>2</a:t>
                      </a:r>
                      <a:endParaRPr lang="en-US" sz="1400">
                        <a:solidFill>
                          <a:srgbClr val="000000"/>
                        </a:solidFill>
                        <a:effectLst/>
                        <a:latin typeface="Calibri"/>
                        <a:ea typeface="ＭＳ 明朝"/>
                        <a:cs typeface="Calibri"/>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(20m)</a:t>
                      </a:r>
                      <a:r>
                        <a:rPr lang="en-US" sz="1400" baseline="30000">
                          <a:solidFill>
                            <a:srgbClr val="000000"/>
                          </a:solidFill>
                          <a:effectLst/>
                          <a:latin typeface="Calibri"/>
                          <a:ea typeface="ＭＳ 明朝"/>
                          <a:cs typeface="Calibri"/>
                        </a:rPr>
                        <a:t>2 </a:t>
                      </a:r>
                      <a:r>
                        <a:rPr lang="en-US" sz="1400">
                          <a:solidFill>
                            <a:srgbClr val="000000"/>
                          </a:solidFill>
                          <a:effectLst/>
                          <a:latin typeface="Calibri"/>
                          <a:ea typeface="ＭＳ 明朝"/>
                          <a:cs typeface="Calibri"/>
                        </a:rPr>
                        <a:t>= 400 m</a:t>
                      </a:r>
                      <a:r>
                        <a:rPr lang="en-US" sz="1400" baseline="30000">
                          <a:solidFill>
                            <a:srgbClr val="000000"/>
                          </a:solidFill>
                          <a:effectLst/>
                          <a:latin typeface="Calibri"/>
                          <a:ea typeface="ＭＳ 明朝"/>
                          <a:cs typeface="Calibri"/>
                        </a:rPr>
                        <a:t>2</a:t>
                      </a:r>
                      <a:endParaRPr lang="en-US" sz="1400">
                        <a:solidFill>
                          <a:srgbClr val="000000"/>
                        </a:solidFill>
                        <a:effectLst/>
                        <a:latin typeface="Calibri"/>
                        <a:ea typeface="ＭＳ 明朝"/>
                        <a:cs typeface="Calibri"/>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(-20m)</a:t>
                      </a:r>
                      <a:r>
                        <a:rPr lang="en-US" sz="1400" baseline="30000">
                          <a:solidFill>
                            <a:srgbClr val="000000"/>
                          </a:solidFill>
                          <a:effectLst/>
                          <a:latin typeface="Calibri"/>
                          <a:ea typeface="ＭＳ 明朝"/>
                          <a:cs typeface="Calibri"/>
                        </a:rPr>
                        <a:t>2 </a:t>
                      </a:r>
                      <a:r>
                        <a:rPr lang="en-US" sz="1400">
                          <a:solidFill>
                            <a:srgbClr val="000000"/>
                          </a:solidFill>
                          <a:effectLst/>
                          <a:latin typeface="Calibri"/>
                          <a:ea typeface="ＭＳ 明朝"/>
                          <a:cs typeface="Calibri"/>
                        </a:rPr>
                        <a:t>= 400 m</a:t>
                      </a:r>
                      <a:r>
                        <a:rPr lang="en-US" sz="1400" baseline="30000">
                          <a:solidFill>
                            <a:srgbClr val="000000"/>
                          </a:solidFill>
                          <a:effectLst/>
                          <a:latin typeface="Calibri"/>
                          <a:ea typeface="ＭＳ 明朝"/>
                          <a:cs typeface="Calibri"/>
                        </a:rPr>
                        <a:t>2</a:t>
                      </a:r>
                      <a:endParaRPr lang="en-US" sz="1400">
                        <a:solidFill>
                          <a:srgbClr val="000000"/>
                        </a:solidFill>
                        <a:effectLst/>
                        <a:latin typeface="Calibri"/>
                        <a:ea typeface="ＭＳ 明朝"/>
                        <a:cs typeface="Calibri"/>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4. Calculate the mean of the squared numbers you determined in step 3</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(0 m</a:t>
                      </a:r>
                      <a:r>
                        <a:rPr lang="en-US" sz="1400" baseline="30000">
                          <a:solidFill>
                            <a:srgbClr val="000000"/>
                          </a:solidFill>
                          <a:effectLst/>
                          <a:latin typeface="Calibri"/>
                          <a:ea typeface="ＭＳ 明朝"/>
                          <a:cs typeface="Calibri"/>
                        </a:rPr>
                        <a:t>2</a:t>
                      </a:r>
                      <a:r>
                        <a:rPr lang="en-US" sz="1400">
                          <a:solidFill>
                            <a:srgbClr val="000000"/>
                          </a:solidFill>
                          <a:effectLst/>
                          <a:latin typeface="Calibri"/>
                          <a:ea typeface="ＭＳ 明朝"/>
                          <a:cs typeface="Calibri"/>
                        </a:rPr>
                        <a:t> + 400 m</a:t>
                      </a:r>
                      <a:r>
                        <a:rPr lang="en-US" sz="1400" baseline="30000">
                          <a:solidFill>
                            <a:srgbClr val="000000"/>
                          </a:solidFill>
                          <a:effectLst/>
                          <a:latin typeface="Calibri"/>
                          <a:ea typeface="ＭＳ 明朝"/>
                          <a:cs typeface="Calibri"/>
                        </a:rPr>
                        <a:t>2</a:t>
                      </a:r>
                      <a:r>
                        <a:rPr lang="en-US" sz="1400">
                          <a:solidFill>
                            <a:srgbClr val="000000"/>
                          </a:solidFill>
                          <a:effectLst/>
                          <a:latin typeface="Calibri"/>
                          <a:ea typeface="ＭＳ 明朝"/>
                          <a:cs typeface="Calibri"/>
                        </a:rPr>
                        <a:t> + 400 m</a:t>
                      </a:r>
                      <a:r>
                        <a:rPr lang="en-US" sz="1400" baseline="30000">
                          <a:solidFill>
                            <a:srgbClr val="000000"/>
                          </a:solidFill>
                          <a:effectLst/>
                          <a:latin typeface="Calibri"/>
                          <a:ea typeface="ＭＳ 明朝"/>
                          <a:cs typeface="Calibri"/>
                        </a:rPr>
                        <a:t>2</a:t>
                      </a:r>
                      <a:r>
                        <a:rPr lang="en-US" sz="1400">
                          <a:solidFill>
                            <a:srgbClr val="000000"/>
                          </a:solidFill>
                          <a:effectLst/>
                          <a:latin typeface="Calibri"/>
                          <a:ea typeface="ＭＳ 明朝"/>
                          <a:cs typeface="Calibri"/>
                        </a:rPr>
                        <a:t>)/3 = 266.6m</a:t>
                      </a:r>
                      <a:r>
                        <a:rPr lang="en-US" sz="1400" baseline="30000">
                          <a:solidFill>
                            <a:srgbClr val="000000"/>
                          </a:solidFill>
                          <a:effectLst/>
                          <a:latin typeface="Calibri"/>
                          <a:ea typeface="ＭＳ 明朝"/>
                          <a:cs typeface="Calibri"/>
                        </a:rPr>
                        <a:t>2</a:t>
                      </a:r>
                      <a:endParaRPr lang="en-US" sz="1400">
                        <a:solidFill>
                          <a:srgbClr val="000000"/>
                        </a:solidFill>
                        <a:effectLst/>
                        <a:latin typeface="Calibri"/>
                        <a:ea typeface="ＭＳ 明朝"/>
                        <a:cs typeface="Calibri"/>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srgbClr val="000000"/>
                          </a:solidFill>
                          <a:effectLst/>
                          <a:latin typeface="Calibri"/>
                          <a:ea typeface="ＭＳ 明朝"/>
                          <a:cs typeface="Calibri"/>
                        </a:rPr>
                        <a:t>5. Take the square root of the mean you calculated in step 4.  This is the standard deviation of your data.</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rgbClr val="000000"/>
                          </a:solidFill>
                          <a:effectLst/>
                          <a:latin typeface="Calibri"/>
                          <a:ea typeface="ＭＳ 明朝"/>
                          <a:cs typeface="Calibri"/>
                        </a:rPr>
                        <a:t>√266.6m</a:t>
                      </a:r>
                      <a:r>
                        <a:rPr lang="en-US" sz="1400" baseline="30000" dirty="0">
                          <a:solidFill>
                            <a:srgbClr val="000000"/>
                          </a:solidFill>
                          <a:effectLst/>
                          <a:latin typeface="Calibri"/>
                          <a:ea typeface="ＭＳ 明朝"/>
                          <a:cs typeface="Calibri"/>
                        </a:rPr>
                        <a:t>2</a:t>
                      </a:r>
                      <a:r>
                        <a:rPr lang="en-US" sz="1400" dirty="0">
                          <a:solidFill>
                            <a:srgbClr val="000000"/>
                          </a:solidFill>
                          <a:effectLst/>
                          <a:latin typeface="Calibri"/>
                          <a:ea typeface="ＭＳ 明朝"/>
                          <a:cs typeface="Calibri"/>
                        </a:rPr>
                        <a:t> = 16.3m</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438004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TEST AND EVALUATE</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When solving an engineering challenge, engineers test prototypes they’ve built to evaluate how well their design solution solves the problem</a:t>
            </a:r>
          </a:p>
          <a:p>
            <a:r>
              <a:rPr lang="en-US" sz="2400" dirty="0"/>
              <a:t>It may be useful to measure accuracy and precision when evaluating a design solution</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36868714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TEST AND EVALUATE</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9</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457200" lvl="0" indent="-457200">
              <a:buFont typeface="+mj-lt"/>
              <a:buAutoNum type="arabicPeriod"/>
            </a:pPr>
            <a:r>
              <a:rPr lang="en-US" sz="2000" dirty="0" smtClean="0"/>
              <a:t>Is </a:t>
            </a:r>
            <a:r>
              <a:rPr lang="en-US" sz="2000" dirty="0"/>
              <a:t>our pumpkin launcher accurate and/or precise?  Why or why not?</a:t>
            </a:r>
          </a:p>
          <a:p>
            <a:pPr marL="457200" lvl="0" indent="-457200">
              <a:buFont typeface="+mj-lt"/>
              <a:buAutoNum type="arabicPeriod"/>
            </a:pPr>
            <a:r>
              <a:rPr lang="en-US" sz="2000" dirty="0"/>
              <a:t>What could we change about our launcher’s design to improve its accuracy and precision?  You may draw or write your response to this question.</a:t>
            </a:r>
          </a:p>
          <a:p>
            <a:pPr marL="0" indent="0">
              <a:buFont typeface="Arial"/>
              <a:buNone/>
            </a:pPr>
            <a:endParaRPr lang="en-US" sz="2000" dirty="0"/>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40504582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REFINING THE DESIGN</a:t>
            </a:r>
            <a:endParaRPr lang="en-US" sz="4200" dirty="0">
              <a:solidFill>
                <a:schemeClr val="bg1"/>
              </a:solidFill>
            </a:endParaRPr>
          </a:p>
        </p:txBody>
      </p:sp>
      <p:sp>
        <p:nvSpPr>
          <p:cNvPr id="3" name="Content Placeholder 2"/>
          <p:cNvSpPr>
            <a:spLocks noGrp="1"/>
          </p:cNvSpPr>
          <p:nvPr>
            <p:ph idx="1"/>
          </p:nvPr>
        </p:nvSpPr>
        <p:spPr>
          <a:xfrm>
            <a:off x="1676399" y="2539993"/>
            <a:ext cx="7162783" cy="575733"/>
          </a:xfrm>
        </p:spPr>
        <p:txBody>
          <a:bodyPr>
            <a:normAutofit/>
          </a:bodyPr>
          <a:lstStyle/>
          <a:p>
            <a:pPr marL="0" indent="0">
              <a:buNone/>
            </a:pPr>
            <a:r>
              <a:rPr lang="en-US" sz="1400" b="1" dirty="0" smtClean="0"/>
              <a:t>Lessons 10 and 11: </a:t>
            </a:r>
            <a:r>
              <a:rPr lang="en-US" sz="1400" b="1" dirty="0"/>
              <a:t>Refining the Design and Creating or Making the Final Design Solution</a:t>
            </a:r>
            <a:r>
              <a:rPr lang="en-US" sz="1400" b="1" dirty="0" smtClean="0">
                <a:effectLst/>
              </a:rPr>
              <a:t> </a:t>
            </a:r>
            <a:r>
              <a:rPr lang="en-US" sz="1400" b="1" dirty="0"/>
              <a:t> </a:t>
            </a:r>
            <a:r>
              <a:rPr lang="en-US" sz="1400" b="1" dirty="0" smtClean="0"/>
              <a:t> 12/1</a:t>
            </a:r>
            <a:endParaRPr lang="en-US" sz="14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10 and 11</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EVALUATE the quality of their design solution and make improvements based on evidence collected from testing</a:t>
            </a:r>
            <a:r>
              <a:rPr lang="en-US" sz="2000" dirty="0" smtClean="0">
                <a:effectLst/>
              </a:rPr>
              <a:t> </a:t>
            </a:r>
            <a:endParaRPr lang="en-US" sz="2000" dirty="0" smtClean="0"/>
          </a:p>
          <a:p>
            <a:pPr marL="0" indent="0">
              <a:buFont typeface="Arial"/>
              <a:buNone/>
            </a:pPr>
            <a:endParaRPr lang="en-US" sz="2000" dirty="0"/>
          </a:p>
          <a:p>
            <a:pPr marL="0" indent="0">
              <a:buNone/>
            </a:pPr>
            <a:r>
              <a:rPr lang="en-US" sz="2000" u="sng" dirty="0" smtClean="0"/>
              <a:t>Drill</a:t>
            </a:r>
            <a:r>
              <a:rPr lang="en-US" sz="2000" dirty="0" smtClean="0"/>
              <a:t>: </a:t>
            </a:r>
            <a:r>
              <a:rPr lang="en-US" sz="2000" dirty="0"/>
              <a:t>Review the data you collected during the “Testing and Evaluating” phase of the design process. </a:t>
            </a:r>
          </a:p>
          <a:p>
            <a:pPr marL="457200" lvl="0" indent="-457200">
              <a:buFont typeface="+mj-lt"/>
              <a:buAutoNum type="arabicPeriod"/>
            </a:pPr>
            <a:r>
              <a:rPr lang="en-US" sz="2000" dirty="0"/>
              <a:t>Does our testing and evaluation indicate that all of the criteria and specifications have been satisfied?  Why or why not?</a:t>
            </a:r>
          </a:p>
          <a:p>
            <a:pPr marL="457200" lvl="0" indent="-457200">
              <a:buFont typeface="+mj-lt"/>
              <a:buAutoNum type="arabicPeriod"/>
            </a:pPr>
            <a:r>
              <a:rPr lang="en-US" sz="2000" dirty="0"/>
              <a:t>What aspects of our design should we consider tweaking?  Why?</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1382992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REFINING THE DESIGN</a:t>
            </a:r>
            <a:endParaRPr lang="en-US" sz="4200" dirty="0">
              <a:solidFill>
                <a:schemeClr val="bg1"/>
              </a:solidFill>
            </a:endParaRPr>
          </a:p>
        </p:txBody>
      </p:sp>
      <p:sp>
        <p:nvSpPr>
          <p:cNvPr id="3" name="Content Placeholder 2"/>
          <p:cNvSpPr>
            <a:spLocks noGrp="1"/>
          </p:cNvSpPr>
          <p:nvPr>
            <p:ph idx="1"/>
          </p:nvPr>
        </p:nvSpPr>
        <p:spPr>
          <a:xfrm>
            <a:off x="295277" y="1862673"/>
            <a:ext cx="8543906" cy="4030138"/>
          </a:xfrm>
        </p:spPr>
        <p:txBody>
          <a:bodyPr>
            <a:normAutofit/>
          </a:bodyPr>
          <a:lstStyle/>
          <a:p>
            <a:pPr marL="0" indent="0" algn="ctr">
              <a:buNone/>
            </a:pPr>
            <a:r>
              <a:rPr lang="en-US" sz="2200" i="1" dirty="0" smtClean="0">
                <a:solidFill>
                  <a:srgbClr val="000090"/>
                </a:solidFill>
              </a:rPr>
              <a:t>Let’s brainstorm </a:t>
            </a:r>
            <a:r>
              <a:rPr lang="en-US" sz="2200" i="1" dirty="0">
                <a:solidFill>
                  <a:srgbClr val="000090"/>
                </a:solidFill>
              </a:rPr>
              <a:t>design solutions that address the shortcomings that testing has revealed about </a:t>
            </a:r>
            <a:r>
              <a:rPr lang="en-US" sz="2200" i="1" dirty="0" smtClean="0">
                <a:solidFill>
                  <a:srgbClr val="000090"/>
                </a:solidFill>
              </a:rPr>
              <a:t>our launching </a:t>
            </a:r>
            <a:r>
              <a:rPr lang="en-US" sz="2200" i="1" dirty="0">
                <a:solidFill>
                  <a:srgbClr val="000090"/>
                </a:solidFill>
              </a:rPr>
              <a:t>machine. </a:t>
            </a:r>
            <a:r>
              <a:rPr lang="en-US" sz="2200" i="1" dirty="0" smtClean="0">
                <a:solidFill>
                  <a:srgbClr val="000090"/>
                </a:solidFill>
              </a:rPr>
              <a:t> </a:t>
            </a:r>
            <a:endParaRPr lang="en-US" sz="2200" i="1" dirty="0">
              <a:solidFill>
                <a:srgbClr val="000090"/>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Lessons 10 and 11</a:t>
            </a:r>
            <a:endParaRPr lang="en-US" sz="1200" dirty="0">
              <a:solidFill>
                <a:srgbClr val="00009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98365166"/>
              </p:ext>
            </p:extLst>
          </p:nvPr>
        </p:nvGraphicFramePr>
        <p:xfrm>
          <a:off x="761998" y="2971801"/>
          <a:ext cx="7789334" cy="3205480"/>
        </p:xfrm>
        <a:graphic>
          <a:graphicData uri="http://schemas.openxmlformats.org/drawingml/2006/table">
            <a:tbl>
              <a:tblPr firstRow="1" bandRow="1">
                <a:tableStyleId>{5C22544A-7EE6-4342-B048-85BDC9FD1C3A}</a:tableStyleId>
              </a:tblPr>
              <a:tblGrid>
                <a:gridCol w="3894667"/>
                <a:gridCol w="3894667"/>
              </a:tblGrid>
              <a:tr h="370840">
                <a:tc>
                  <a:txBody>
                    <a:bodyPr/>
                    <a:lstStyle/>
                    <a:p>
                      <a:pPr algn="ctr"/>
                      <a:r>
                        <a:rPr lang="en-US" b="0" dirty="0" smtClean="0">
                          <a:solidFill>
                            <a:schemeClr val="tx1"/>
                          </a:solidFill>
                        </a:rPr>
                        <a:t>SHORTCOMINGS</a:t>
                      </a:r>
                      <a:endParaRPr lang="en-US" b="0" dirty="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b="0" dirty="0" smtClean="0">
                          <a:solidFill>
                            <a:schemeClr val="tx1"/>
                          </a:solidFill>
                        </a:rPr>
                        <a:t>DESIGN SOLUTIONS</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endParaRPr lang="en-US" b="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b="0" dirty="0" smtClean="0">
                        <a:solidFill>
                          <a:schemeClr val="tx1"/>
                        </a:solidFill>
                      </a:endParaRPr>
                    </a:p>
                    <a:p>
                      <a:pPr algn="ctr"/>
                      <a:endParaRPr lang="en-US" b="0" dirty="0" smtClean="0">
                        <a:solidFill>
                          <a:schemeClr val="tx1"/>
                        </a:solidFill>
                      </a:endParaRPr>
                    </a:p>
                    <a:p>
                      <a:pPr algn="ctr"/>
                      <a:endParaRPr lang="en-US" b="0" dirty="0" smtClean="0">
                        <a:solidFill>
                          <a:schemeClr val="tx1"/>
                        </a:solidFill>
                      </a:endParaRPr>
                    </a:p>
                    <a:p>
                      <a:pPr algn="ctr"/>
                      <a:endParaRPr lang="en-US" b="0" dirty="0" smtClean="0">
                        <a:solidFill>
                          <a:schemeClr val="tx1"/>
                        </a:solidFill>
                      </a:endParaRPr>
                    </a:p>
                    <a:p>
                      <a:pPr algn="ctr"/>
                      <a:endParaRPr lang="en-US" b="0" dirty="0" smtClean="0">
                        <a:solidFill>
                          <a:schemeClr val="tx1"/>
                        </a:solidFill>
                      </a:endParaRPr>
                    </a:p>
                    <a:p>
                      <a:pPr algn="ctr"/>
                      <a:endParaRPr lang="en-US" b="0" dirty="0" smtClean="0">
                        <a:solidFill>
                          <a:schemeClr val="tx1"/>
                        </a:solidFill>
                      </a:endParaRPr>
                    </a:p>
                    <a:p>
                      <a:pPr algn="ctr"/>
                      <a:endParaRPr lang="en-US" b="0" dirty="0" smtClean="0">
                        <a:solidFill>
                          <a:schemeClr val="tx1"/>
                        </a:solidFill>
                      </a:endParaRPr>
                    </a:p>
                    <a:p>
                      <a:pPr algn="ctr"/>
                      <a:endParaRPr lang="en-US" b="0" dirty="0" smtClean="0">
                        <a:solidFill>
                          <a:schemeClr val="tx1"/>
                        </a:solidFill>
                      </a:endParaRPr>
                    </a:p>
                    <a:p>
                      <a:pPr algn="ctr"/>
                      <a:endParaRPr lang="en-US" b="0" dirty="0" smtClean="0">
                        <a:solidFill>
                          <a:schemeClr val="tx1"/>
                        </a:solidFill>
                      </a:endParaRPr>
                    </a:p>
                    <a:p>
                      <a:pPr algn="ctr"/>
                      <a:endParaRPr lang="en-US" b="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609150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REFINING THE DESIGN</a:t>
            </a:r>
            <a:endParaRPr lang="en-US" sz="4200" dirty="0">
              <a:solidFill>
                <a:schemeClr val="bg1"/>
              </a:solidFill>
            </a:endParaRPr>
          </a:p>
        </p:txBody>
      </p:sp>
      <p:sp>
        <p:nvSpPr>
          <p:cNvPr id="3" name="Content Placeholder 2"/>
          <p:cNvSpPr>
            <a:spLocks noGrp="1"/>
          </p:cNvSpPr>
          <p:nvPr>
            <p:ph idx="1"/>
          </p:nvPr>
        </p:nvSpPr>
        <p:spPr>
          <a:xfrm>
            <a:off x="295277" y="1862673"/>
            <a:ext cx="8543906" cy="4030138"/>
          </a:xfrm>
        </p:spPr>
        <p:txBody>
          <a:bodyPr>
            <a:normAutofit/>
          </a:bodyPr>
          <a:lstStyle/>
          <a:p>
            <a:pPr marL="0" indent="0" algn="ctr">
              <a:buNone/>
            </a:pPr>
            <a:r>
              <a:rPr lang="en-US" sz="2400" dirty="0"/>
              <a:t>DIRECTIONS: Using the copy of the schematic drawings from the design proposal provided, add modifications to our design to ensure our machine better meets the criteria and constraints we’ve identified.  When you are finished drawing, write a paragraph explaining what modifications you’ve made and why they are necessary.</a:t>
            </a:r>
            <a:r>
              <a:rPr lang="en-US" sz="2400" dirty="0" smtClean="0">
                <a:effectLst/>
              </a:rPr>
              <a:t> </a:t>
            </a:r>
            <a:endParaRPr lang="en-US" sz="2200" i="1" dirty="0">
              <a:solidFill>
                <a:srgbClr val="000090"/>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Lessons 10 and 11</a:t>
            </a:r>
            <a:endParaRPr lang="en-US" sz="1200" dirty="0">
              <a:solidFill>
                <a:srgbClr val="000090"/>
              </a:solidFill>
            </a:endParaRPr>
          </a:p>
        </p:txBody>
      </p:sp>
    </p:spTree>
    <p:extLst>
      <p:ext uri="{BB962C8B-B14F-4D97-AF65-F5344CB8AC3E}">
        <p14:creationId xmlns:p14="http://schemas.microsoft.com/office/powerpoint/2010/main" xmlns="" val="1669608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REFINING THE DESIGN</a:t>
            </a:r>
            <a:endParaRPr lang="en-US" sz="4200" dirty="0">
              <a:solidFill>
                <a:schemeClr val="bg1"/>
              </a:solidFill>
            </a:endParaRPr>
          </a:p>
        </p:txBody>
      </p:sp>
      <p:sp>
        <p:nvSpPr>
          <p:cNvPr id="3" name="Content Placeholder 2"/>
          <p:cNvSpPr>
            <a:spLocks noGrp="1"/>
          </p:cNvSpPr>
          <p:nvPr>
            <p:ph idx="1"/>
          </p:nvPr>
        </p:nvSpPr>
        <p:spPr>
          <a:xfrm>
            <a:off x="295277" y="1862673"/>
            <a:ext cx="8543906" cy="4030138"/>
          </a:xfrm>
        </p:spPr>
        <p:txBody>
          <a:bodyPr>
            <a:normAutofit/>
          </a:bodyPr>
          <a:lstStyle/>
          <a:p>
            <a:pPr marL="0" indent="0" algn="ctr">
              <a:buNone/>
            </a:pPr>
            <a:r>
              <a:rPr lang="en-US" sz="2400" dirty="0" smtClean="0"/>
              <a:t>Let’s re-test our </a:t>
            </a:r>
            <a:r>
              <a:rPr lang="en-US" sz="2400" dirty="0"/>
              <a:t>launching device using the same tests you agreed upon for the “Testing and Evaluating” phase of the design process. C</a:t>
            </a:r>
            <a:r>
              <a:rPr lang="en-US" sz="2400" dirty="0" smtClean="0"/>
              <a:t>ollect </a:t>
            </a:r>
            <a:r>
              <a:rPr lang="en-US" sz="2400" dirty="0"/>
              <a:t>data in tables in </a:t>
            </a:r>
            <a:r>
              <a:rPr lang="en-US" sz="2400" dirty="0" smtClean="0"/>
              <a:t>your </a:t>
            </a:r>
            <a:r>
              <a:rPr lang="en-US" sz="2400" dirty="0"/>
              <a:t>engineering notebook.</a:t>
            </a:r>
            <a:r>
              <a:rPr lang="en-US" sz="2400" dirty="0" smtClean="0">
                <a:effectLst/>
              </a:rPr>
              <a:t> </a:t>
            </a:r>
            <a:endParaRPr lang="en-US" sz="2200" i="1" dirty="0">
              <a:solidFill>
                <a:srgbClr val="000090"/>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Lessons 10 and 11</a:t>
            </a:r>
            <a:endParaRPr lang="en-US" sz="1200" dirty="0">
              <a:solidFill>
                <a:srgbClr val="000090"/>
              </a:solidFill>
            </a:endParaRPr>
          </a:p>
        </p:txBody>
      </p:sp>
    </p:spTree>
    <p:extLst>
      <p:ext uri="{BB962C8B-B14F-4D97-AF65-F5344CB8AC3E}">
        <p14:creationId xmlns:p14="http://schemas.microsoft.com/office/powerpoint/2010/main" xmlns="" val="39168574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REFINING THE DESIGN</a:t>
            </a:r>
            <a:endParaRPr lang="en-US" sz="4200" dirty="0">
              <a:solidFill>
                <a:schemeClr val="bg1"/>
              </a:solidFill>
            </a:endParaRPr>
          </a:p>
        </p:txBody>
      </p:sp>
      <p:sp>
        <p:nvSpPr>
          <p:cNvPr id="3" name="Content Placeholder 2"/>
          <p:cNvSpPr>
            <a:spLocks noGrp="1"/>
          </p:cNvSpPr>
          <p:nvPr>
            <p:ph idx="1"/>
          </p:nvPr>
        </p:nvSpPr>
        <p:spPr>
          <a:xfrm>
            <a:off x="295277" y="1862673"/>
            <a:ext cx="8543906" cy="4030138"/>
          </a:xfrm>
        </p:spPr>
        <p:txBody>
          <a:bodyPr>
            <a:normAutofit/>
          </a:bodyPr>
          <a:lstStyle/>
          <a:p>
            <a:pPr marL="0" indent="0" algn="ctr">
              <a:buNone/>
            </a:pPr>
            <a:r>
              <a:rPr lang="en-US" sz="2400" dirty="0"/>
              <a:t>DIRECTIONS:  Compare your data for our modified pumpkin launcher, to the data we originally collected.  Did our modifications improve our machine?  Are we better meeting the design criteria and constraints? Why or why not? </a:t>
            </a: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Lessons 10 and 11</a:t>
            </a:r>
            <a:endParaRPr lang="en-US" sz="1200" dirty="0">
              <a:solidFill>
                <a:srgbClr val="000090"/>
              </a:solidFill>
            </a:endParaRPr>
          </a:p>
        </p:txBody>
      </p:sp>
    </p:spTree>
    <p:extLst>
      <p:ext uri="{BB962C8B-B14F-4D97-AF65-F5344CB8AC3E}">
        <p14:creationId xmlns:p14="http://schemas.microsoft.com/office/powerpoint/2010/main" xmlns="" val="26444811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REFINING THE DESIGN</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It’s rare that design projects are successful on the first try.</a:t>
            </a:r>
          </a:p>
          <a:p>
            <a:pPr lvl="0"/>
            <a:r>
              <a:rPr lang="en-US" sz="2400" dirty="0"/>
              <a:t>When solving an engineering challenge, engineers must evaluate data from testing to make informed decisions about refining their design.</a:t>
            </a:r>
          </a:p>
          <a:p>
            <a:r>
              <a:rPr lang="en-US" sz="2400" dirty="0"/>
              <a:t>Engineer’s will continue refining a design until all of the criteria or specification have been satisfied, at which point they “create or make” the mature product.</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Lessons 10 and 11</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127675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DEFINING THE PROBLEM AND BRAINSTORMING</a:t>
            </a:r>
            <a:endParaRPr lang="en-US" sz="4200" dirty="0">
              <a:solidFill>
                <a:schemeClr val="bg1"/>
              </a:solidFill>
            </a:endParaRPr>
          </a:p>
        </p:txBody>
      </p:sp>
      <p:pic>
        <p:nvPicPr>
          <p:cNvPr id="9" name="Picture 8"/>
          <p:cNvPicPr>
            <a:picLocks noChangeAspect="1"/>
          </p:cNvPicPr>
          <p:nvPr/>
        </p:nvPicPr>
        <p:blipFill>
          <a:blip r:embed="rId3"/>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12022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t>DIRECTIONS: Re-draw a quick sketch of your favorite launcher idea on the Post-It note provided.  When you are finished, stick it to the front board so everyone can view your idea.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 and 2</a:t>
            </a:r>
            <a:endParaRPr lang="en-US" sz="1200" dirty="0">
              <a:solidFill>
                <a:srgbClr val="000090"/>
              </a:solidFill>
            </a:endParaRPr>
          </a:p>
        </p:txBody>
      </p:sp>
      <p:pic>
        <p:nvPicPr>
          <p:cNvPr id="8" name="Picture 7"/>
          <p:cNvPicPr>
            <a:picLocks noChangeAspect="1"/>
          </p:cNvPicPr>
          <p:nvPr/>
        </p:nvPicPr>
        <p:blipFill>
          <a:blip r:embed="rId4"/>
          <a:stretch>
            <a:fillRect/>
          </a:stretch>
        </p:blipFill>
        <p:spPr>
          <a:xfrm>
            <a:off x="2785523" y="2952830"/>
            <a:ext cx="3699933" cy="3689270"/>
          </a:xfrm>
          <a:prstGeom prst="rect">
            <a:avLst/>
          </a:prstGeom>
        </p:spPr>
      </p:pic>
      <p:sp>
        <p:nvSpPr>
          <p:cNvPr id="12" name="Content Placeholder 2"/>
          <p:cNvSpPr txBox="1">
            <a:spLocks/>
          </p:cNvSpPr>
          <p:nvPr/>
        </p:nvSpPr>
        <p:spPr>
          <a:xfrm>
            <a:off x="193675" y="3420538"/>
            <a:ext cx="2397124" cy="243838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i="1" dirty="0" smtClean="0">
                <a:solidFill>
                  <a:srgbClr val="000090"/>
                </a:solidFill>
              </a:rPr>
              <a:t>Can we sort the  Post-It notes into general categories?</a:t>
            </a:r>
          </a:p>
          <a:p>
            <a:pPr marL="0" indent="0" algn="ctr">
              <a:buFont typeface="Arial"/>
              <a:buNone/>
            </a:pPr>
            <a:endParaRPr lang="en-US" sz="2200" i="1" dirty="0">
              <a:solidFill>
                <a:srgbClr val="000090"/>
              </a:solidFill>
            </a:endParaRPr>
          </a:p>
          <a:p>
            <a:pPr marL="0" indent="0" algn="ctr">
              <a:buFont typeface="Arial"/>
              <a:buNone/>
            </a:pPr>
            <a:r>
              <a:rPr lang="en-US" sz="2200" i="1" dirty="0" smtClean="0">
                <a:solidFill>
                  <a:srgbClr val="000090"/>
                </a:solidFill>
              </a:rPr>
              <a:t>How could we label the groups of launching devices we brainstormed?</a:t>
            </a:r>
            <a:endParaRPr lang="en-US" sz="2200" i="1" dirty="0">
              <a:solidFill>
                <a:srgbClr val="000090"/>
              </a:solidFill>
            </a:endParaRPr>
          </a:p>
        </p:txBody>
      </p:sp>
    </p:spTree>
    <p:extLst>
      <p:ext uri="{BB962C8B-B14F-4D97-AF65-F5344CB8AC3E}">
        <p14:creationId xmlns:p14="http://schemas.microsoft.com/office/powerpoint/2010/main" xmlns="" val="15502847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REFINING THE DESIGN</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Lessons 10 and 11</a:t>
            </a:r>
            <a:endParaRPr lang="en-US" sz="1200" dirty="0">
              <a:solidFill>
                <a:srgbClr val="000090"/>
              </a:solidFill>
            </a:endParaRPr>
          </a:p>
        </p:txBody>
      </p:sp>
      <p:sp>
        <p:nvSpPr>
          <p:cNvPr id="12" name="Content Placeholder 2"/>
          <p:cNvSpPr txBox="1">
            <a:spLocks/>
          </p:cNvSpPr>
          <p:nvPr/>
        </p:nvSpPr>
        <p:spPr>
          <a:xfrm>
            <a:off x="1676402" y="2810924"/>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600" dirty="0"/>
          </a:p>
          <a:p>
            <a:pPr marL="0" indent="0">
              <a:buNone/>
            </a:pPr>
            <a:r>
              <a:rPr lang="en-US" sz="2000" dirty="0"/>
              <a:t>After refining a design solution, engineer’s proceed to the next step in the design process “Creating or Making.”  At this phase, a product may be commercially fabricated. There are two </a:t>
            </a:r>
            <a:r>
              <a:rPr lang="en-US" sz="2000" dirty="0" smtClean="0"/>
              <a:t>general </a:t>
            </a:r>
            <a:r>
              <a:rPr lang="en-US" sz="2000" dirty="0"/>
              <a:t>categories for commercial production: mass production and custom production.</a:t>
            </a:r>
          </a:p>
          <a:p>
            <a:pPr marL="457200" lvl="0" indent="-457200">
              <a:buFont typeface="+mj-lt"/>
              <a:buAutoNum type="arabicPeriod"/>
            </a:pPr>
            <a:r>
              <a:rPr lang="en-US" sz="2000" dirty="0"/>
              <a:t>What do you think the difference between mass and custom production is?</a:t>
            </a:r>
          </a:p>
          <a:p>
            <a:pPr marL="457200" lvl="0" indent="-457200">
              <a:buFont typeface="+mj-lt"/>
              <a:buAutoNum type="arabicPeriod"/>
            </a:pPr>
            <a:r>
              <a:rPr lang="en-US" sz="2000" dirty="0"/>
              <a:t>Do you think our build was more similar to mass or custom production?  Why?</a:t>
            </a:r>
          </a:p>
          <a:p>
            <a:pPr marL="0" indent="0">
              <a:buFont typeface="Arial"/>
              <a:buNone/>
            </a:pPr>
            <a:endParaRPr lang="en-US" sz="2000" dirty="0"/>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2522689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COMMUNICATING PROCESS AND RESULTS</a:t>
            </a:r>
            <a:endParaRPr lang="en-US" sz="4200" dirty="0">
              <a:solidFill>
                <a:schemeClr val="bg1"/>
              </a:solidFill>
            </a:endParaRPr>
          </a:p>
        </p:txBody>
      </p:sp>
      <p:sp>
        <p:nvSpPr>
          <p:cNvPr id="3" name="Content Placeholder 2"/>
          <p:cNvSpPr>
            <a:spLocks noGrp="1"/>
          </p:cNvSpPr>
          <p:nvPr>
            <p:ph idx="1"/>
          </p:nvPr>
        </p:nvSpPr>
        <p:spPr>
          <a:xfrm>
            <a:off x="1676399" y="2539993"/>
            <a:ext cx="7162783" cy="575733"/>
          </a:xfrm>
        </p:spPr>
        <p:txBody>
          <a:bodyPr>
            <a:normAutofit/>
          </a:bodyPr>
          <a:lstStyle/>
          <a:p>
            <a:pPr marL="0" indent="0">
              <a:buNone/>
            </a:pPr>
            <a:r>
              <a:rPr lang="en-US" sz="1800" b="1" dirty="0"/>
              <a:t>Lesson </a:t>
            </a:r>
            <a:r>
              <a:rPr lang="en-US" sz="1800" b="1" dirty="0" smtClean="0"/>
              <a:t>12: Communicating Process and Results					12/1</a:t>
            </a:r>
            <a:endParaRPr lang="en-US" sz="1800" b="1" dirty="0"/>
          </a:p>
        </p:txBody>
      </p:sp>
      <p:pic>
        <p:nvPicPr>
          <p:cNvPr id="7" name="Picture 6"/>
          <p:cNvPicPr>
            <a:picLocks noChangeAspect="1"/>
          </p:cNvPicPr>
          <p:nvPr/>
        </p:nvPicPr>
        <p:blipFill>
          <a:blip r:embed="rId3"/>
          <a:stretch>
            <a:fillRect/>
          </a:stretch>
        </p:blipFill>
        <p:spPr>
          <a:xfrm>
            <a:off x="84665" y="64030"/>
            <a:ext cx="1693333" cy="1693333"/>
          </a:xfrm>
          <a:prstGeom prst="rect">
            <a:avLst/>
          </a:prstGeom>
        </p:spPr>
      </p:pic>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“Drill”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 12</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t>Objective</a:t>
            </a:r>
            <a:r>
              <a:rPr lang="en-US" sz="2000" dirty="0" smtClean="0"/>
              <a:t>: </a:t>
            </a:r>
            <a:r>
              <a:rPr lang="en-US" sz="2000" dirty="0"/>
              <a:t>Students will PRODUCE a final design document that effectively communicates design decisions</a:t>
            </a:r>
            <a:r>
              <a:rPr lang="en-US" sz="2000" dirty="0" smtClean="0">
                <a:effectLst/>
              </a:rPr>
              <a:t> </a:t>
            </a:r>
            <a:endParaRPr lang="en-US" sz="2000" dirty="0" smtClean="0"/>
          </a:p>
          <a:p>
            <a:pPr marL="0" indent="0">
              <a:buFont typeface="Arial"/>
              <a:buNone/>
            </a:pPr>
            <a:endParaRPr lang="en-US" sz="2000" dirty="0"/>
          </a:p>
          <a:p>
            <a:pPr marL="0" indent="0">
              <a:buNone/>
            </a:pPr>
            <a:r>
              <a:rPr lang="en-US" sz="2000" u="sng" dirty="0" smtClean="0"/>
              <a:t>Drill</a:t>
            </a:r>
            <a:r>
              <a:rPr lang="en-US" sz="2000" dirty="0" smtClean="0"/>
              <a:t>: </a:t>
            </a:r>
            <a:r>
              <a:rPr lang="en-US" sz="2000" dirty="0"/>
              <a:t>Review the Pumpkin </a:t>
            </a:r>
            <a:r>
              <a:rPr lang="en-US" sz="2000" dirty="0" err="1"/>
              <a:t>Chunkin</a:t>
            </a:r>
            <a:r>
              <a:rPr lang="en-US" sz="2000" dirty="0"/>
              <a:t>’ documentation scoring rubric:</a:t>
            </a:r>
          </a:p>
          <a:p>
            <a:pPr marL="457200" lvl="0" indent="-457200">
              <a:buFont typeface="+mj-lt"/>
              <a:buAutoNum type="arabicPeriod"/>
            </a:pPr>
            <a:r>
              <a:rPr lang="en-US" sz="2000" dirty="0"/>
              <a:t>Look through your engineering notebook.  “Dog-ear” pages where you can find information required for documentation.</a:t>
            </a:r>
          </a:p>
          <a:p>
            <a:pPr marL="457200" lvl="0" indent="-457200">
              <a:buFont typeface="+mj-lt"/>
              <a:buAutoNum type="arabicPeriod"/>
            </a:pPr>
            <a:r>
              <a:rPr lang="en-US" sz="2000" dirty="0"/>
              <a:t>The final documentation may be presented as a website or video.  If given the option, which documentation form would you prefer? </a:t>
            </a:r>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13513446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COMMUNICATING PROCESS AND RESULTS</a:t>
            </a:r>
            <a:endParaRPr lang="en-US" sz="4200" dirty="0">
              <a:solidFill>
                <a:schemeClr val="bg1"/>
              </a:solidFill>
            </a:endParaRPr>
          </a:p>
        </p:txBody>
      </p:sp>
      <p:sp>
        <p:nvSpPr>
          <p:cNvPr id="3" name="Content Placeholder 2"/>
          <p:cNvSpPr>
            <a:spLocks noGrp="1"/>
          </p:cNvSpPr>
          <p:nvPr>
            <p:ph idx="1"/>
          </p:nvPr>
        </p:nvSpPr>
        <p:spPr>
          <a:xfrm>
            <a:off x="295277" y="2353730"/>
            <a:ext cx="8543906" cy="4030138"/>
          </a:xfrm>
        </p:spPr>
        <p:txBody>
          <a:bodyPr>
            <a:normAutofit/>
          </a:bodyPr>
          <a:lstStyle/>
          <a:p>
            <a:pPr marL="0" indent="0" algn="ctr">
              <a:buNone/>
            </a:pPr>
            <a:r>
              <a:rPr lang="en-US" sz="2000" dirty="0" smtClean="0"/>
              <a:t>When </a:t>
            </a:r>
            <a:r>
              <a:rPr lang="en-US" sz="2000" dirty="0"/>
              <a:t>a design solution is complete, engineers communicate the details of their design in a final design document.  Robinson Nature Center has requested that the final design document be presented in a particular form</a:t>
            </a:r>
            <a:r>
              <a:rPr lang="en-US" sz="2000" dirty="0" smtClean="0"/>
              <a:t>.</a:t>
            </a:r>
          </a:p>
          <a:p>
            <a:pPr marL="0" indent="0" algn="ctr">
              <a:buNone/>
            </a:pPr>
            <a:endParaRPr lang="en-US" sz="1200" dirty="0"/>
          </a:p>
          <a:p>
            <a:pPr marL="0" indent="0" algn="ctr">
              <a:buNone/>
            </a:pPr>
            <a:r>
              <a:rPr lang="en-US" sz="2400" b="1" dirty="0"/>
              <a:t>Final design document: </a:t>
            </a:r>
            <a:r>
              <a:rPr lang="en-US" sz="2400" dirty="0"/>
              <a:t>A complete set of design documentation prepared at the final stages of the design process.  The final design documentation communicates clearly and completely what the design is and how well the design solves the problem.  Final documentation should include all of the necessary charts, graphs, calculations, CAD drawings, modeling, simulations and text descriptions that, taken as a whole, represent the final design.</a:t>
            </a:r>
          </a:p>
          <a:p>
            <a:pPr marL="0" indent="0" algn="ctr">
              <a:buNone/>
            </a:pPr>
            <a:endParaRPr lang="en-US" sz="2000" dirty="0"/>
          </a:p>
        </p:txBody>
      </p:sp>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Record boxed statements in your engineering notebook for future reference.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12</a:t>
            </a:r>
            <a:endParaRPr lang="en-US" sz="1200" dirty="0">
              <a:solidFill>
                <a:srgbClr val="000090"/>
              </a:solidFill>
            </a:endParaRPr>
          </a:p>
        </p:txBody>
      </p:sp>
      <p:sp>
        <p:nvSpPr>
          <p:cNvPr id="5" name="Rounded Rectangle 4"/>
          <p:cNvSpPr/>
          <p:nvPr/>
        </p:nvSpPr>
        <p:spPr>
          <a:xfrm>
            <a:off x="278343" y="3471325"/>
            <a:ext cx="8543907" cy="2760141"/>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999305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COMMUNICATING PROCESS AND RESULTS</a:t>
            </a:r>
            <a:endParaRPr lang="en-US" sz="4200" dirty="0">
              <a:solidFill>
                <a:schemeClr val="bg1"/>
              </a:solidFill>
            </a:endParaRPr>
          </a:p>
        </p:txBody>
      </p:sp>
      <p:sp>
        <p:nvSpPr>
          <p:cNvPr id="10" name="Content Placeholder 2"/>
          <p:cNvSpPr txBox="1">
            <a:spLocks/>
          </p:cNvSpPr>
          <p:nvPr/>
        </p:nvSpPr>
        <p:spPr>
          <a:xfrm>
            <a:off x="210611" y="2870205"/>
            <a:ext cx="1635123" cy="21505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i="1" dirty="0" smtClean="0">
                <a:solidFill>
                  <a:srgbClr val="000090"/>
                </a:solidFill>
              </a:rPr>
              <a:t>How will judges </a:t>
            </a:r>
            <a:r>
              <a:rPr lang="en-US" sz="2200" i="1" dirty="0" smtClean="0">
                <a:solidFill>
                  <a:srgbClr val="000090"/>
                </a:solidFill>
              </a:rPr>
              <a:t>evaluate you </a:t>
            </a:r>
            <a:r>
              <a:rPr lang="en-US" sz="2200" i="1" dirty="0" smtClean="0">
                <a:solidFill>
                  <a:srgbClr val="000090"/>
                </a:solidFill>
              </a:rPr>
              <a:t>on competition day?</a:t>
            </a:r>
            <a:endParaRPr lang="en-US" sz="2200" i="1"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12</a:t>
            </a:r>
            <a:endParaRPr lang="en-US" sz="1200" dirty="0">
              <a:solidFill>
                <a:srgbClr val="000090"/>
              </a:solidFill>
            </a:endParaRPr>
          </a:p>
        </p:txBody>
      </p:sp>
      <p:grpSp>
        <p:nvGrpSpPr>
          <p:cNvPr id="12" name="Group 11"/>
          <p:cNvGrpSpPr/>
          <p:nvPr/>
        </p:nvGrpSpPr>
        <p:grpSpPr>
          <a:xfrm>
            <a:off x="1930399" y="1649205"/>
            <a:ext cx="7036233" cy="5109755"/>
            <a:chOff x="1930399" y="1649205"/>
            <a:chExt cx="7036233" cy="5109755"/>
          </a:xfrm>
        </p:grpSpPr>
        <p:pic>
          <p:nvPicPr>
            <p:cNvPr id="7" name="Picture 6"/>
            <p:cNvPicPr>
              <a:picLocks noChangeAspect="1"/>
            </p:cNvPicPr>
            <p:nvPr/>
          </p:nvPicPr>
          <p:blipFill>
            <a:blip r:embed="rId3"/>
            <a:stretch>
              <a:fillRect/>
            </a:stretch>
          </p:blipFill>
          <p:spPr>
            <a:xfrm>
              <a:off x="1930399" y="1649205"/>
              <a:ext cx="7036233" cy="5109755"/>
            </a:xfrm>
            <a:prstGeom prst="rect">
              <a:avLst/>
            </a:prstGeom>
          </p:spPr>
        </p:pic>
        <p:sp>
          <p:nvSpPr>
            <p:cNvPr id="8" name="Rectangle 7"/>
            <p:cNvSpPr/>
            <p:nvPr/>
          </p:nvSpPr>
          <p:spPr>
            <a:xfrm>
              <a:off x="4693186" y="2230914"/>
              <a:ext cx="517793" cy="18728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3952590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COMMUNICATING PROCESS AND RESULTS</a:t>
            </a:r>
            <a:endParaRPr lang="en-US" sz="4200" dirty="0">
              <a:solidFill>
                <a:schemeClr val="bg1"/>
              </a:solidFill>
            </a:endParaRPr>
          </a:p>
        </p:txBody>
      </p:sp>
      <p:sp>
        <p:nvSpPr>
          <p:cNvPr id="10" name="Content Placeholder 2"/>
          <p:cNvSpPr txBox="1">
            <a:spLocks/>
          </p:cNvSpPr>
          <p:nvPr/>
        </p:nvSpPr>
        <p:spPr>
          <a:xfrm>
            <a:off x="210611" y="2870205"/>
            <a:ext cx="1635123" cy="21505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i="1" dirty="0" smtClean="0">
                <a:solidFill>
                  <a:srgbClr val="000090"/>
                </a:solidFill>
              </a:rPr>
              <a:t>How will judges </a:t>
            </a:r>
            <a:r>
              <a:rPr lang="en-US" sz="2200" i="1" dirty="0" smtClean="0">
                <a:solidFill>
                  <a:srgbClr val="000090"/>
                </a:solidFill>
              </a:rPr>
              <a:t>evaluate </a:t>
            </a:r>
            <a:r>
              <a:rPr lang="en-US" sz="2200" i="1" dirty="0" smtClean="0">
                <a:solidFill>
                  <a:srgbClr val="000090"/>
                </a:solidFill>
              </a:rPr>
              <a:t>you on competition day?</a:t>
            </a:r>
            <a:endParaRPr lang="en-US" sz="2200" i="1"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12</a:t>
            </a:r>
            <a:endParaRPr lang="en-US" sz="1200" dirty="0">
              <a:solidFill>
                <a:srgbClr val="000090"/>
              </a:solidFill>
            </a:endParaRPr>
          </a:p>
        </p:txBody>
      </p:sp>
      <p:grpSp>
        <p:nvGrpSpPr>
          <p:cNvPr id="8" name="Group 7"/>
          <p:cNvGrpSpPr/>
          <p:nvPr/>
        </p:nvGrpSpPr>
        <p:grpSpPr>
          <a:xfrm>
            <a:off x="2177842" y="1652605"/>
            <a:ext cx="6796827" cy="5079734"/>
            <a:chOff x="2177842" y="1652605"/>
            <a:chExt cx="6796827" cy="5079734"/>
          </a:xfrm>
        </p:grpSpPr>
        <p:pic>
          <p:nvPicPr>
            <p:cNvPr id="5" name="Picture 4"/>
            <p:cNvPicPr>
              <a:picLocks noChangeAspect="1"/>
            </p:cNvPicPr>
            <p:nvPr/>
          </p:nvPicPr>
          <p:blipFill>
            <a:blip r:embed="rId3"/>
            <a:stretch>
              <a:fillRect/>
            </a:stretch>
          </p:blipFill>
          <p:spPr>
            <a:xfrm>
              <a:off x="2177842" y="1652605"/>
              <a:ext cx="6796827" cy="5079734"/>
            </a:xfrm>
            <a:prstGeom prst="rect">
              <a:avLst/>
            </a:prstGeom>
          </p:spPr>
        </p:pic>
        <p:sp>
          <p:nvSpPr>
            <p:cNvPr id="7" name="Rectangle 6"/>
            <p:cNvSpPr/>
            <p:nvPr/>
          </p:nvSpPr>
          <p:spPr>
            <a:xfrm>
              <a:off x="5188945" y="2324557"/>
              <a:ext cx="517793" cy="18728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9834300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867" y="-50799"/>
            <a:ext cx="2853267" cy="1805002"/>
          </a:xfrm>
          <a:prstGeom prst="rect">
            <a:avLst/>
          </a:prstGeom>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COMMUNICATING PROCESS AND RESULTS</a:t>
            </a:r>
            <a:endParaRPr lang="en-US" sz="4200" dirty="0">
              <a:solidFill>
                <a:schemeClr val="bg1"/>
              </a:solidFill>
            </a:endParaRPr>
          </a:p>
        </p:txBody>
      </p:sp>
      <p:sp>
        <p:nvSpPr>
          <p:cNvPr id="3" name="Content Placeholder 2"/>
          <p:cNvSpPr>
            <a:spLocks noGrp="1"/>
          </p:cNvSpPr>
          <p:nvPr>
            <p:ph idx="1"/>
          </p:nvPr>
        </p:nvSpPr>
        <p:spPr>
          <a:xfrm>
            <a:off x="295277" y="2353730"/>
            <a:ext cx="8543906" cy="4030138"/>
          </a:xfrm>
        </p:spPr>
        <p:txBody>
          <a:bodyPr>
            <a:normAutofit/>
          </a:bodyPr>
          <a:lstStyle/>
          <a:p>
            <a:pPr marL="0" lvl="0" indent="0" algn="ctr">
              <a:buNone/>
            </a:pPr>
            <a:r>
              <a:rPr lang="en-US" sz="2500" i="1" dirty="0">
                <a:solidFill>
                  <a:srgbClr val="000090"/>
                </a:solidFill>
              </a:rPr>
              <a:t>Does our documentation contain all of the components outlined in the scoring rubric?  If not, what is missing?</a:t>
            </a:r>
            <a:endParaRPr lang="en-US" sz="2500" dirty="0">
              <a:solidFill>
                <a:srgbClr val="000090"/>
              </a:solidFill>
            </a:endParaRPr>
          </a:p>
          <a:p>
            <a:pPr marL="0" lvl="0" indent="0" algn="ctr">
              <a:buNone/>
            </a:pPr>
            <a:endParaRPr lang="en-US" sz="2500" i="1" dirty="0" smtClean="0">
              <a:solidFill>
                <a:srgbClr val="000090"/>
              </a:solidFill>
            </a:endParaRPr>
          </a:p>
          <a:p>
            <a:pPr marL="0" lvl="0" indent="0" algn="ctr">
              <a:buNone/>
            </a:pPr>
            <a:r>
              <a:rPr lang="en-US" sz="2500" i="1" dirty="0" smtClean="0">
                <a:solidFill>
                  <a:srgbClr val="000090"/>
                </a:solidFill>
              </a:rPr>
              <a:t>Is </a:t>
            </a:r>
            <a:r>
              <a:rPr lang="en-US" sz="2500" i="1" dirty="0">
                <a:solidFill>
                  <a:srgbClr val="000090"/>
                </a:solidFill>
              </a:rPr>
              <a:t>our documentation concise? Clear? Logically presented?  If not, how can we improve it?</a:t>
            </a:r>
            <a:endParaRPr lang="en-US" sz="25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12</a:t>
            </a:r>
            <a:endParaRPr lang="en-US" sz="1200" dirty="0">
              <a:solidFill>
                <a:srgbClr val="000090"/>
              </a:solidFill>
            </a:endParaRPr>
          </a:p>
        </p:txBody>
      </p:sp>
    </p:spTree>
    <p:extLst>
      <p:ext uri="{BB962C8B-B14F-4D97-AF65-F5344CB8AC3E}">
        <p14:creationId xmlns:p14="http://schemas.microsoft.com/office/powerpoint/2010/main" xmlns="" val="39362118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COMMUNICATING PROCESS AND RESULTS</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When a design solution is complete, engineers communicate the details of their design in a final design document</a:t>
            </a:r>
          </a:p>
          <a:p>
            <a:r>
              <a:rPr lang="en-US" sz="2400" dirty="0"/>
              <a:t>Final documentation should include all of the necessary charts, graphs, calculations, CAD drawings, modeling, simulations and text descriptions that, taken as a whole, represent the final design.</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12</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23645540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COMMUNICATING PROCESS AND RESULTS</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90"/>
                </a:solidFill>
              </a:rPr>
              <a:t>PUMPKIN CHUNKIN’:</a:t>
            </a:r>
            <a:r>
              <a:rPr lang="en-US" sz="1200" dirty="0" smtClean="0"/>
              <a:t>  Lesson 12</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0" indent="0">
              <a:buNone/>
            </a:pPr>
            <a:r>
              <a:rPr lang="en-US" sz="2000" dirty="0"/>
              <a:t>Compare your final design document to the rubric(s) provided.</a:t>
            </a:r>
          </a:p>
          <a:p>
            <a:pPr marL="457200" lvl="0" indent="-457200">
              <a:buFont typeface="+mj-lt"/>
              <a:buAutoNum type="arabicPeriod"/>
            </a:pPr>
            <a:r>
              <a:rPr lang="en-US" sz="2000" dirty="0"/>
              <a:t>If you were evaluating your (contribution to the) project, what score would you give yourself?  Why?</a:t>
            </a:r>
          </a:p>
          <a:p>
            <a:pPr marL="0" indent="0">
              <a:buFont typeface="Arial"/>
              <a:buNone/>
            </a:pPr>
            <a:endParaRPr lang="en-US" sz="2000" dirty="0"/>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3390726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DEFINING THE PROBLEM AND BRAINSTORMING</a:t>
            </a:r>
            <a:endParaRPr lang="en-US" sz="4200" dirty="0">
              <a:solidFill>
                <a:schemeClr val="bg1"/>
              </a:solidFill>
            </a:endParaRPr>
          </a:p>
        </p:txBody>
      </p:sp>
      <p:pic>
        <p:nvPicPr>
          <p:cNvPr id="9" name="Picture 8"/>
          <p:cNvPicPr>
            <a:picLocks noChangeAspect="1"/>
          </p:cNvPicPr>
          <p:nvPr/>
        </p:nvPicPr>
        <p:blipFill>
          <a:blip r:embed="rId2"/>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43518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WRAP-UP</a:t>
            </a:r>
          </a:p>
          <a:p>
            <a:pPr marL="0" indent="0" algn="ctr">
              <a:buFont typeface="Arial"/>
              <a:buNone/>
            </a:pPr>
            <a:endParaRPr lang="en-US" sz="200" dirty="0"/>
          </a:p>
          <a:p>
            <a:pPr marL="0" indent="0">
              <a:buNone/>
            </a:pPr>
            <a:r>
              <a:rPr lang="en-US" sz="3500" dirty="0">
                <a:solidFill>
                  <a:srgbClr val="000090"/>
                </a:solidFill>
              </a:rPr>
              <a:t>Key Question: </a:t>
            </a:r>
            <a:r>
              <a:rPr lang="en-US" sz="3500" dirty="0"/>
              <a:t>How can we use the design process to solve an engineering problem?</a:t>
            </a:r>
          </a:p>
          <a:p>
            <a:pPr marL="0" indent="0">
              <a:buNone/>
            </a:pPr>
            <a:endParaRPr lang="en-US" sz="1200" dirty="0"/>
          </a:p>
          <a:p>
            <a:pPr lvl="0"/>
            <a:r>
              <a:rPr lang="en-US" sz="2400" dirty="0"/>
              <a:t>The first step in the design process is “defining the problem.”  Engineers will identify the most important information about the design project.</a:t>
            </a:r>
          </a:p>
          <a:p>
            <a:r>
              <a:rPr lang="en-US" sz="2400" dirty="0"/>
              <a:t>Once the design problem has been identified, engineers begin brainstorming solutions.</a:t>
            </a:r>
            <a:r>
              <a:rPr lang="en-US" sz="2400" dirty="0" smtClean="0">
                <a:effectLst/>
              </a:rPr>
              <a:t> </a:t>
            </a:r>
            <a:endParaRPr lang="en-US" sz="2200" dirty="0"/>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 and 2</a:t>
            </a:r>
            <a:endParaRPr lang="en-US" sz="1200" dirty="0">
              <a:solidFill>
                <a:srgbClr val="000090"/>
              </a:solidFill>
            </a:endParaRPr>
          </a:p>
        </p:txBody>
      </p:sp>
      <p:pic>
        <p:nvPicPr>
          <p:cNvPr id="3" name="Picture 2"/>
          <p:cNvPicPr>
            <a:picLocks noChangeAspect="1"/>
          </p:cNvPicPr>
          <p:nvPr/>
        </p:nvPicPr>
        <p:blipFill>
          <a:blip r:embed="rId3"/>
          <a:stretch>
            <a:fillRect/>
          </a:stretch>
        </p:blipFill>
        <p:spPr>
          <a:xfrm>
            <a:off x="29627" y="279410"/>
            <a:ext cx="1866906" cy="1244604"/>
          </a:xfrm>
          <a:prstGeom prst="rect">
            <a:avLst/>
          </a:prstGeom>
        </p:spPr>
      </p:pic>
    </p:spTree>
    <p:extLst>
      <p:ext uri="{BB962C8B-B14F-4D97-AF65-F5344CB8AC3E}">
        <p14:creationId xmlns:p14="http://schemas.microsoft.com/office/powerpoint/2010/main" xmlns="" val="3540258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25" y="152394"/>
            <a:ext cx="1830842" cy="1383776"/>
          </a:xfrm>
          <a:prstGeom prst="rect">
            <a:avLst/>
          </a:prstGeom>
        </p:spPr>
      </p:pic>
      <p:pic>
        <p:nvPicPr>
          <p:cNvPr id="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075" y="1757363"/>
            <a:ext cx="845925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30399" y="274638"/>
            <a:ext cx="6773333" cy="1143000"/>
          </a:xfrm>
          <a:solidFill>
            <a:srgbClr val="000090"/>
          </a:solidFill>
        </p:spPr>
        <p:txBody>
          <a:bodyPr>
            <a:noAutofit/>
          </a:bodyPr>
          <a:lstStyle/>
          <a:p>
            <a:r>
              <a:rPr lang="en-US" sz="4200" dirty="0" smtClean="0">
                <a:solidFill>
                  <a:schemeClr val="bg1"/>
                </a:solidFill>
              </a:rPr>
              <a:t>DEFINING THE PROBLEM AND BRAINSTORMING</a:t>
            </a:r>
            <a:endParaRPr lang="en-US" sz="4200" dirty="0">
              <a:solidFill>
                <a:schemeClr val="bg1"/>
              </a:solidFill>
            </a:endParaRPr>
          </a:p>
        </p:txBody>
      </p:sp>
      <p:pic>
        <p:nvPicPr>
          <p:cNvPr id="9" name="Picture 8"/>
          <p:cNvPicPr>
            <a:picLocks noChangeAspect="1"/>
          </p:cNvPicPr>
          <p:nvPr/>
        </p:nvPicPr>
        <p:blipFill>
          <a:blip r:embed="rId4"/>
          <a:stretch>
            <a:fillRect/>
          </a:stretch>
        </p:blipFill>
        <p:spPr>
          <a:xfrm>
            <a:off x="7548034" y="5775126"/>
            <a:ext cx="1545167" cy="1070171"/>
          </a:xfrm>
          <a:prstGeom prst="rect">
            <a:avLst/>
          </a:prstGeom>
        </p:spPr>
      </p:pic>
      <p:sp>
        <p:nvSpPr>
          <p:cNvPr id="10" name="Content Placeholder 2"/>
          <p:cNvSpPr txBox="1">
            <a:spLocks/>
          </p:cNvSpPr>
          <p:nvPr/>
        </p:nvSpPr>
        <p:spPr>
          <a:xfrm>
            <a:off x="295276" y="1761078"/>
            <a:ext cx="8645507" cy="57573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dirty="0" smtClean="0">
                <a:solidFill>
                  <a:srgbClr val="000090"/>
                </a:solidFill>
              </a:rPr>
              <a:t>DIRECTIONS: Format your engineering notebook to look exactly like the “Exit Ticket” below.  Be sure to answer questions in complete sentence.</a:t>
            </a:r>
            <a:endParaRPr lang="en-US" sz="2200" dirty="0">
              <a:solidFill>
                <a:srgbClr val="000090"/>
              </a:solidFill>
            </a:endParaRPr>
          </a:p>
        </p:txBody>
      </p:sp>
      <p:sp>
        <p:nvSpPr>
          <p:cNvPr id="11" name="Content Placeholder 2"/>
          <p:cNvSpPr txBox="1">
            <a:spLocks/>
          </p:cNvSpPr>
          <p:nvPr/>
        </p:nvSpPr>
        <p:spPr>
          <a:xfrm>
            <a:off x="1845734" y="1388549"/>
            <a:ext cx="3430057" cy="5757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solidFill>
                  <a:srgbClr val="000090"/>
                </a:solidFill>
              </a:rPr>
              <a:t>PUMPKIN CHUNKIN’:</a:t>
            </a:r>
            <a:r>
              <a:rPr lang="en-US" sz="1200" dirty="0" smtClean="0"/>
              <a:t>  Lessons 1 and 2</a:t>
            </a:r>
            <a:endParaRPr lang="en-US" sz="1200" dirty="0">
              <a:solidFill>
                <a:srgbClr val="000090"/>
              </a:solidFill>
            </a:endParaRPr>
          </a:p>
        </p:txBody>
      </p:sp>
      <p:sp>
        <p:nvSpPr>
          <p:cNvPr id="12" name="Content Placeholder 2"/>
          <p:cNvSpPr txBox="1">
            <a:spLocks/>
          </p:cNvSpPr>
          <p:nvPr/>
        </p:nvSpPr>
        <p:spPr>
          <a:xfrm>
            <a:off x="1676402" y="3081852"/>
            <a:ext cx="7162783" cy="3708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Exit Ticket</a:t>
            </a:r>
            <a:r>
              <a:rPr lang="en-US" sz="2000" dirty="0" smtClean="0"/>
              <a:t>:</a:t>
            </a:r>
          </a:p>
          <a:p>
            <a:pPr marL="0" indent="0">
              <a:buFont typeface="Arial"/>
              <a:buNone/>
            </a:pPr>
            <a:endParaRPr lang="en-US" sz="2000" dirty="0"/>
          </a:p>
          <a:p>
            <a:pPr marL="457200" indent="-457200">
              <a:buFont typeface="+mj-lt"/>
              <a:buAutoNum type="arabicPeriod"/>
            </a:pPr>
            <a:r>
              <a:rPr lang="en-US" sz="2000" dirty="0" smtClean="0"/>
              <a:t>Which </a:t>
            </a:r>
            <a:r>
              <a:rPr lang="en-US" sz="2000" dirty="0"/>
              <a:t>design that either you or a classmate brainstormed in class today, would you be most interested in researching further?  Why</a:t>
            </a:r>
            <a:r>
              <a:rPr lang="en-US" sz="2000" dirty="0" smtClean="0">
                <a:effectLst/>
              </a:rPr>
              <a:t> </a:t>
            </a:r>
            <a:endParaRPr lang="en-US" sz="2000" dirty="0" smtClean="0"/>
          </a:p>
          <a:p>
            <a:pPr marL="0" indent="0">
              <a:buFont typeface="Arial"/>
              <a:buNone/>
            </a:pPr>
            <a:endParaRPr lang="en-US" sz="2000" dirty="0"/>
          </a:p>
          <a:p>
            <a:pPr marL="0" indent="0">
              <a:buFont typeface="Arial"/>
              <a:buNone/>
            </a:pPr>
            <a:endParaRPr lang="en-US" sz="2000" dirty="0" smtClean="0"/>
          </a:p>
          <a:p>
            <a:pPr marL="0" indent="0">
              <a:buFont typeface="Arial"/>
              <a:buNone/>
            </a:pPr>
            <a:endParaRPr lang="en-US" sz="1800" dirty="0"/>
          </a:p>
        </p:txBody>
      </p:sp>
    </p:spTree>
    <p:extLst>
      <p:ext uri="{BB962C8B-B14F-4D97-AF65-F5344CB8AC3E}">
        <p14:creationId xmlns:p14="http://schemas.microsoft.com/office/powerpoint/2010/main" xmlns="" val="2854602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TotalTime>
  <Words>6106</Words>
  <Application>Microsoft Office PowerPoint</Application>
  <PresentationFormat>On-screen Show (4:3)</PresentationFormat>
  <Paragraphs>620</Paragraphs>
  <Slides>77</Slides>
  <Notes>3</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PUMPKIN CHUNKIN’  Exploring the Engineering Design Process</vt:lpstr>
      <vt:lpstr>DEFINING THE PROBLEM AND BRAINSTORMING</vt:lpstr>
      <vt:lpstr>DEFINING THE PROBLEM AND BRAINSTORMING</vt:lpstr>
      <vt:lpstr>DEFINING THE PROBLEM AND BRAINSTORMING</vt:lpstr>
      <vt:lpstr>DEFINING THE PROBLEM AND BRAINSTORMING</vt:lpstr>
      <vt:lpstr>DEFINING THE PROBLEM AND BRAINSTORMING</vt:lpstr>
      <vt:lpstr>DEFINING THE PROBLEM AND BRAINSTORMING</vt:lpstr>
      <vt:lpstr>DEFINING THE PROBLEM AND BRAINSTORMING</vt:lpstr>
      <vt:lpstr>DEFINING THE PROBLEM AND BRAINSTORMING</vt:lpstr>
      <vt:lpstr>RESEARCH AND GENERATE IDEAS</vt:lpstr>
      <vt:lpstr>RESEARCH AND GENERATE IDEAS</vt:lpstr>
      <vt:lpstr>RESEARCH AND GENERATE IDEAS</vt:lpstr>
      <vt:lpstr>RESEARCH AND GENERATE IDEAS</vt:lpstr>
      <vt:lpstr>RESEARCH AND GENERATE IDEAS</vt:lpstr>
      <vt:lpstr>RESEARCH AND GENERATE IDEAS</vt:lpstr>
      <vt:lpstr>INDENTIFYING CRITERIA AND SPECIFYING CONSTRAINTS</vt:lpstr>
      <vt:lpstr>INDENTIFYING CRITERIA AND SPECIFYING CONSTRAINTS</vt:lpstr>
      <vt:lpstr>INDENTIFYING CRITERIA AND SPECIFYING CONSTRAINTS</vt:lpstr>
      <vt:lpstr>INDENTIFYING CRITERIA AND SPECIFYING CONSTRAINTS</vt:lpstr>
      <vt:lpstr>INDENTIFYING CRITERIA AND SPECIFYING CONSTRAINTS</vt:lpstr>
      <vt:lpstr>INDENTIFYING CRITERIA AND SPECIFYING CONSTRAINTS</vt:lpstr>
      <vt:lpstr>INDENTIFYING CRITERIA AND SPECIFYING CONSTRAINTS</vt:lpstr>
      <vt:lpstr>INDENTIFYING CRITERIA AND SPECIFYING CONSTRAINTS</vt:lpstr>
      <vt:lpstr>INDENTIFYING CRITERIA AND SPECIFYING CONSTRAINTS</vt:lpstr>
      <vt:lpstr>INDENTIFYING CRITERIA AND SPECIFYING CONSTRAINTS</vt:lpstr>
      <vt:lpstr>EXPLORING POSSIBILITIES</vt:lpstr>
      <vt:lpstr>EXPLORING POSSIBILITIES</vt:lpstr>
      <vt:lpstr>EXPLORING POSSIBILITIES</vt:lpstr>
      <vt:lpstr>EXPLORING POSSIBILITIES</vt:lpstr>
      <vt:lpstr>EXPLORING POSSIBILITIES</vt:lpstr>
      <vt:lpstr>EXPLORING POSSIBILITIES</vt:lpstr>
      <vt:lpstr>EXPLORING POSSIBILITIES</vt:lpstr>
      <vt:lpstr>SELECT AN APPROACH</vt:lpstr>
      <vt:lpstr>SELECT AN APPROACH</vt:lpstr>
      <vt:lpstr>SELECT AN APPROACH</vt:lpstr>
      <vt:lpstr>SELECT AN APPROACH</vt:lpstr>
      <vt:lpstr>SELECT AN APPROACH</vt:lpstr>
      <vt:lpstr>SELECT AN APPROACH</vt:lpstr>
      <vt:lpstr>SELECT AN APPROACH</vt:lpstr>
      <vt:lpstr>SELECT AN APPROACH</vt:lpstr>
      <vt:lpstr>SELECT AN APPROACH</vt:lpstr>
      <vt:lpstr>DEVELOP A DESIGN SOLUTION</vt:lpstr>
      <vt:lpstr>DEVELOP A DESIGN SOLUTION</vt:lpstr>
      <vt:lpstr>DEVELOP A DESIGN SOLUTION</vt:lpstr>
      <vt:lpstr>DEVELOP A DESIGN SOLUTION</vt:lpstr>
      <vt:lpstr>DEVELOP A DESIGN SOLUTION</vt:lpstr>
      <vt:lpstr>MAKING A MODEL OR PROTOTYPE</vt:lpstr>
      <vt:lpstr>MAKING A MODEL OR PROTOTYPE</vt:lpstr>
      <vt:lpstr>MAKING A MODEL OR PROTOTYPE</vt:lpstr>
      <vt:lpstr>MAKING A MODEL OR PROTOTYPE</vt:lpstr>
      <vt:lpstr>TEST AND EVALUATE</vt:lpstr>
      <vt:lpstr>TEST AND EVALUATE</vt:lpstr>
      <vt:lpstr>TEST AND EVALUATE</vt:lpstr>
      <vt:lpstr>TEST AND EVALUATE</vt:lpstr>
      <vt:lpstr>TEST AND EVALUATE</vt:lpstr>
      <vt:lpstr>TEST AND EVALUATE</vt:lpstr>
      <vt:lpstr>EXTENSION:  Standard Deviation</vt:lpstr>
      <vt:lpstr>EXTENSION:  Standard Deviation</vt:lpstr>
      <vt:lpstr>EXTENSION:  Standard Deviation</vt:lpstr>
      <vt:lpstr>EXTENSION:  Standard Deviation</vt:lpstr>
      <vt:lpstr>EXTENSION:  Standard Deviation</vt:lpstr>
      <vt:lpstr>TEST AND EVALUATE</vt:lpstr>
      <vt:lpstr>TEST AND EVALUATE</vt:lpstr>
      <vt:lpstr>REFINING THE DESIGN</vt:lpstr>
      <vt:lpstr>REFINING THE DESIGN</vt:lpstr>
      <vt:lpstr>REFINING THE DESIGN</vt:lpstr>
      <vt:lpstr>REFINING THE DESIGN</vt:lpstr>
      <vt:lpstr>REFINING THE DESIGN</vt:lpstr>
      <vt:lpstr>REFINING THE DESIGN</vt:lpstr>
      <vt:lpstr>REFINING THE DESIGN</vt:lpstr>
      <vt:lpstr>COMMUNICATING PROCESS AND RESULTS</vt:lpstr>
      <vt:lpstr>COMMUNICATING PROCESS AND RESULTS</vt:lpstr>
      <vt:lpstr>COMMUNICATING PROCESS AND RESULTS</vt:lpstr>
      <vt:lpstr>COMMUNICATING PROCESS AND RESULTS</vt:lpstr>
      <vt:lpstr>COMMUNICATING PROCESS AND RESULTS</vt:lpstr>
      <vt:lpstr>COMMUNICATING PROCESS AND RESULTS</vt:lpstr>
      <vt:lpstr>COMMUNICATING PROCESS AND RESULTS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Clement</dc:creator>
  <cp:lastModifiedBy>Meagan Chase Leatherbury</cp:lastModifiedBy>
  <cp:revision>102</cp:revision>
  <dcterms:created xsi:type="dcterms:W3CDTF">2015-10-29T14:37:53Z</dcterms:created>
  <dcterms:modified xsi:type="dcterms:W3CDTF">2016-07-02T19:37:19Z</dcterms:modified>
</cp:coreProperties>
</file>