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2"/>
  </p:notesMasterIdLst>
  <p:handoutMasterIdLst>
    <p:handoutMasterId r:id="rId13"/>
  </p:handoutMasterIdLst>
  <p:sldIdLst>
    <p:sldId id="301" r:id="rId2"/>
    <p:sldId id="305" r:id="rId3"/>
    <p:sldId id="345" r:id="rId4"/>
    <p:sldId id="344" r:id="rId5"/>
    <p:sldId id="336" r:id="rId6"/>
    <p:sldId id="341" r:id="rId7"/>
    <p:sldId id="330" r:id="rId8"/>
    <p:sldId id="343" r:id="rId9"/>
    <p:sldId id="342" r:id="rId10"/>
    <p:sldId id="334" r:id="rId11"/>
  </p:sldIdLst>
  <p:sldSz cx="12192000" cy="6858000"/>
  <p:notesSz cx="7315200" cy="96012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2626"/>
    <a:srgbClr val="4C4C4C"/>
    <a:srgbClr val="FBFB26"/>
    <a:srgbClr val="333333"/>
    <a:srgbClr val="00B5E2"/>
    <a:srgbClr val="FFE512"/>
    <a:srgbClr val="323E48"/>
    <a:srgbClr val="8C8279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365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79859-6134-48C1-AD45-43FBF938B4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40230-EA67-474D-81A3-ABE20FE12DFE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Design/Zoning/Permits</a:t>
          </a:r>
        </a:p>
      </dgm:t>
    </dgm:pt>
    <dgm:pt modelId="{8B041D6B-3976-446E-8D85-7EA587C63AE5}" type="parTrans" cxnId="{4BBE855B-FB83-4DF6-B777-B745057D3249}">
      <dgm:prSet/>
      <dgm:spPr/>
      <dgm:t>
        <a:bodyPr/>
        <a:lstStyle/>
        <a:p>
          <a:endParaRPr lang="en-US"/>
        </a:p>
      </dgm:t>
    </dgm:pt>
    <dgm:pt modelId="{63C5C676-4B27-4407-BCEB-801BBA6689CA}" type="sibTrans" cxnId="{4BBE855B-FB83-4DF6-B777-B745057D3249}">
      <dgm:prSet/>
      <dgm:spPr/>
      <dgm:t>
        <a:bodyPr/>
        <a:lstStyle/>
        <a:p>
          <a:endParaRPr lang="en-US"/>
        </a:p>
      </dgm:t>
    </dgm:pt>
    <dgm:pt modelId="{FD68ED70-D9AD-400C-8AF4-D9C581A2EE83}" type="pres">
      <dgm:prSet presAssocID="{5EE79859-6134-48C1-AD45-43FBF938B44F}" presName="Name0" presStyleCnt="0">
        <dgm:presLayoutVars>
          <dgm:dir/>
          <dgm:resizeHandles val="exact"/>
        </dgm:presLayoutVars>
      </dgm:prSet>
      <dgm:spPr/>
    </dgm:pt>
    <dgm:pt modelId="{D7EE0262-E594-4333-AC8E-8FFB8FF67DFC}" type="pres">
      <dgm:prSet presAssocID="{BF240230-EA67-474D-81A3-ABE20FE12DFE}" presName="node" presStyleLbl="node1" presStyleIdx="0" presStyleCnt="1" custLinFactNeighborX="-308">
        <dgm:presLayoutVars>
          <dgm:bulletEnabled val="1"/>
        </dgm:presLayoutVars>
      </dgm:prSet>
      <dgm:spPr/>
    </dgm:pt>
  </dgm:ptLst>
  <dgm:cxnLst>
    <dgm:cxn modelId="{18850726-9B56-49CE-BE19-1FF804606AED}" type="presOf" srcId="{5EE79859-6134-48C1-AD45-43FBF938B44F}" destId="{FD68ED70-D9AD-400C-8AF4-D9C581A2EE83}" srcOrd="0" destOrd="0" presId="urn:microsoft.com/office/officeart/2005/8/layout/process1"/>
    <dgm:cxn modelId="{8D72F939-D746-47D1-8693-E078899339F1}" type="presOf" srcId="{BF240230-EA67-474D-81A3-ABE20FE12DFE}" destId="{D7EE0262-E594-4333-AC8E-8FFB8FF67DFC}" srcOrd="0" destOrd="0" presId="urn:microsoft.com/office/officeart/2005/8/layout/process1"/>
    <dgm:cxn modelId="{4BBE855B-FB83-4DF6-B777-B745057D3249}" srcId="{5EE79859-6134-48C1-AD45-43FBF938B44F}" destId="{BF240230-EA67-474D-81A3-ABE20FE12DFE}" srcOrd="0" destOrd="0" parTransId="{8B041D6B-3976-446E-8D85-7EA587C63AE5}" sibTransId="{63C5C676-4B27-4407-BCEB-801BBA6689CA}"/>
    <dgm:cxn modelId="{B5CF7EF7-2987-4C84-A693-3D4F7F89250D}" type="presParOf" srcId="{FD68ED70-D9AD-400C-8AF4-D9C581A2EE83}" destId="{D7EE0262-E594-4333-AC8E-8FFB8FF67DF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D3A94-B5DB-409E-94EF-2C98CECB68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DA712-ED14-40F0-846A-C3A395498EA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Construction</a:t>
          </a:r>
        </a:p>
      </dgm:t>
    </dgm:pt>
    <dgm:pt modelId="{04DAC740-FDAE-46EB-8187-76702E41E012}" type="parTrans" cxnId="{F926D29B-78C4-489E-B66C-254F83153863}">
      <dgm:prSet/>
      <dgm:spPr/>
      <dgm:t>
        <a:bodyPr/>
        <a:lstStyle/>
        <a:p>
          <a:endParaRPr lang="en-US"/>
        </a:p>
      </dgm:t>
    </dgm:pt>
    <dgm:pt modelId="{7B28BF28-F40B-4EBC-AC99-594AE3E85E96}" type="sibTrans" cxnId="{F926D29B-78C4-489E-B66C-254F83153863}">
      <dgm:prSet/>
      <dgm:spPr/>
      <dgm:t>
        <a:bodyPr/>
        <a:lstStyle/>
        <a:p>
          <a:endParaRPr lang="en-US"/>
        </a:p>
      </dgm:t>
    </dgm:pt>
    <dgm:pt modelId="{F7FDDE98-0A53-4120-A1FA-275C59223084}" type="pres">
      <dgm:prSet presAssocID="{B14D3A94-B5DB-409E-94EF-2C98CECB68C9}" presName="Name0" presStyleCnt="0">
        <dgm:presLayoutVars>
          <dgm:dir/>
          <dgm:resizeHandles val="exact"/>
        </dgm:presLayoutVars>
      </dgm:prSet>
      <dgm:spPr/>
    </dgm:pt>
    <dgm:pt modelId="{D6370488-F0B9-4056-8E8B-5940B89C4B3A}" type="pres">
      <dgm:prSet presAssocID="{E79DA712-ED14-40F0-846A-C3A395498EA4}" presName="node" presStyleLbl="node1" presStyleIdx="0" presStyleCnt="1">
        <dgm:presLayoutVars>
          <dgm:bulletEnabled val="1"/>
        </dgm:presLayoutVars>
      </dgm:prSet>
      <dgm:spPr/>
    </dgm:pt>
  </dgm:ptLst>
  <dgm:cxnLst>
    <dgm:cxn modelId="{F926D29B-78C4-489E-B66C-254F83153863}" srcId="{B14D3A94-B5DB-409E-94EF-2C98CECB68C9}" destId="{E79DA712-ED14-40F0-846A-C3A395498EA4}" srcOrd="0" destOrd="0" parTransId="{04DAC740-FDAE-46EB-8187-76702E41E012}" sibTransId="{7B28BF28-F40B-4EBC-AC99-594AE3E85E96}"/>
    <dgm:cxn modelId="{5AF525DD-78DA-4018-8537-BC07924CCECD}" type="presOf" srcId="{B14D3A94-B5DB-409E-94EF-2C98CECB68C9}" destId="{F7FDDE98-0A53-4120-A1FA-275C59223084}" srcOrd="0" destOrd="0" presId="urn:microsoft.com/office/officeart/2005/8/layout/process1"/>
    <dgm:cxn modelId="{64913EDE-48C4-4659-8D8C-B28E84F32350}" type="presOf" srcId="{E79DA712-ED14-40F0-846A-C3A395498EA4}" destId="{D6370488-F0B9-4056-8E8B-5940B89C4B3A}" srcOrd="0" destOrd="0" presId="urn:microsoft.com/office/officeart/2005/8/layout/process1"/>
    <dgm:cxn modelId="{B5CEF9B2-9542-4088-9EB5-B2D680ABBB61}" type="presParOf" srcId="{F7FDDE98-0A53-4120-A1FA-275C59223084}" destId="{D6370488-F0B9-4056-8E8B-5940B89C4B3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C8AAE-6E00-45F9-ACEF-96BD88CB0A8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C36C00-DE40-4D61-8E28-7D6CB1274555}">
      <dgm:prSet/>
      <dgm:spPr/>
      <dgm:t>
        <a:bodyPr/>
        <a:lstStyle/>
        <a:p>
          <a:r>
            <a:rPr lang="en-US" dirty="0"/>
            <a:t>Bid</a:t>
          </a:r>
        </a:p>
      </dgm:t>
    </dgm:pt>
    <dgm:pt modelId="{4F1443DA-2BC1-4A4C-8804-3C65991C6F15}" type="parTrans" cxnId="{A9728FCF-F249-4F5B-B160-CE6CC34B2045}">
      <dgm:prSet/>
      <dgm:spPr/>
      <dgm:t>
        <a:bodyPr/>
        <a:lstStyle/>
        <a:p>
          <a:endParaRPr lang="en-US"/>
        </a:p>
      </dgm:t>
    </dgm:pt>
    <dgm:pt modelId="{3EF59848-F993-447D-B5E4-B9750589FBC9}" type="sibTrans" cxnId="{A9728FCF-F249-4F5B-B160-CE6CC34B2045}">
      <dgm:prSet/>
      <dgm:spPr/>
      <dgm:t>
        <a:bodyPr/>
        <a:lstStyle/>
        <a:p>
          <a:endParaRPr lang="en-US"/>
        </a:p>
      </dgm:t>
    </dgm:pt>
    <dgm:pt modelId="{CBA23996-0909-4048-AC4B-C594F5EAC61E}" type="pres">
      <dgm:prSet presAssocID="{0BEC8AAE-6E00-45F9-ACEF-96BD88CB0A83}" presName="Name0" presStyleCnt="0">
        <dgm:presLayoutVars>
          <dgm:dir/>
          <dgm:resizeHandles val="exact"/>
        </dgm:presLayoutVars>
      </dgm:prSet>
      <dgm:spPr/>
    </dgm:pt>
    <dgm:pt modelId="{4DC2800D-0A7E-4B19-9FCC-0ECE850BB559}" type="pres">
      <dgm:prSet presAssocID="{16C36C00-DE40-4D61-8E28-7D6CB1274555}" presName="node" presStyleLbl="node1" presStyleIdx="0" presStyleCnt="1">
        <dgm:presLayoutVars>
          <dgm:bulletEnabled val="1"/>
        </dgm:presLayoutVars>
      </dgm:prSet>
      <dgm:spPr/>
    </dgm:pt>
  </dgm:ptLst>
  <dgm:cxnLst>
    <dgm:cxn modelId="{BB598012-679E-48BD-A017-2A2C6DDC96A7}" type="presOf" srcId="{0BEC8AAE-6E00-45F9-ACEF-96BD88CB0A83}" destId="{CBA23996-0909-4048-AC4B-C594F5EAC61E}" srcOrd="0" destOrd="0" presId="urn:microsoft.com/office/officeart/2005/8/layout/process1"/>
    <dgm:cxn modelId="{E6171F33-7F4D-436E-BD87-DDE070DE643F}" type="presOf" srcId="{16C36C00-DE40-4D61-8E28-7D6CB1274555}" destId="{4DC2800D-0A7E-4B19-9FCC-0ECE850BB559}" srcOrd="0" destOrd="0" presId="urn:microsoft.com/office/officeart/2005/8/layout/process1"/>
    <dgm:cxn modelId="{A9728FCF-F249-4F5B-B160-CE6CC34B2045}" srcId="{0BEC8AAE-6E00-45F9-ACEF-96BD88CB0A83}" destId="{16C36C00-DE40-4D61-8E28-7D6CB1274555}" srcOrd="0" destOrd="0" parTransId="{4F1443DA-2BC1-4A4C-8804-3C65991C6F15}" sibTransId="{3EF59848-F993-447D-B5E4-B9750589FBC9}"/>
    <dgm:cxn modelId="{3DF5FF11-562B-4FD9-BB4E-72153536EC28}" type="presParOf" srcId="{CBA23996-0909-4048-AC4B-C594F5EAC61E}" destId="{4DC2800D-0A7E-4B19-9FCC-0ECE850BB55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E0262-E594-4333-AC8E-8FFB8FF67DFC}">
      <dsp:nvSpPr>
        <dsp:cNvPr id="0" name=""/>
        <dsp:cNvSpPr/>
      </dsp:nvSpPr>
      <dsp:spPr>
        <a:xfrm>
          <a:off x="0" y="0"/>
          <a:ext cx="3672498" cy="130016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Design/Zoning/Permits</a:t>
          </a:r>
        </a:p>
      </dsp:txBody>
      <dsp:txXfrm>
        <a:off x="38080" y="38080"/>
        <a:ext cx="3596338" cy="1224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70488-F0B9-4056-8E8B-5940B89C4B3A}">
      <dsp:nvSpPr>
        <dsp:cNvPr id="0" name=""/>
        <dsp:cNvSpPr/>
      </dsp:nvSpPr>
      <dsp:spPr>
        <a:xfrm>
          <a:off x="1733" y="0"/>
          <a:ext cx="3547159" cy="77152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Construction</a:t>
          </a:r>
        </a:p>
      </dsp:txBody>
      <dsp:txXfrm>
        <a:off x="24330" y="22597"/>
        <a:ext cx="3501965" cy="726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2800D-0A7E-4B19-9FCC-0ECE850BB559}">
      <dsp:nvSpPr>
        <dsp:cNvPr id="0" name=""/>
        <dsp:cNvSpPr/>
      </dsp:nvSpPr>
      <dsp:spPr>
        <a:xfrm>
          <a:off x="0" y="349798"/>
          <a:ext cx="1000941" cy="600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Bid</a:t>
          </a:r>
        </a:p>
      </dsp:txBody>
      <dsp:txXfrm>
        <a:off x="17590" y="367388"/>
        <a:ext cx="965761" cy="56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A87C4B-9F7A-4A22-BF88-4F01513A15F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22D1A4-FE7B-4242-A06D-3A93073E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3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FBD616-5E5D-1345-AFE6-942D4C8CE148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A08C5B-16BD-FD49-979D-AFF93306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#1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21" y="466189"/>
            <a:ext cx="2194560" cy="30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2999"/>
            <a:ext cx="9144000" cy="236696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5600"/>
            <a:ext cx="246888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Month, Day, Year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3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0379" y="1142999"/>
            <a:ext cx="2473321" cy="237915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0379" y="3602037"/>
            <a:ext cx="2473322" cy="27862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33700" y="2"/>
            <a:ext cx="9274811" cy="685323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8"/>
          <a:stretch/>
        </p:blipFill>
        <p:spPr>
          <a:xfrm>
            <a:off x="11083233" y="6440007"/>
            <a:ext cx="651567" cy="146304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406775" y="6430279"/>
            <a:ext cx="539496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01" y="6428073"/>
            <a:ext cx="45189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60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4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6096000" cy="685799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53201" y="1158939"/>
            <a:ext cx="5189539" cy="238760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553201" y="3638613"/>
            <a:ext cx="5189539" cy="1655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8"/>
          <a:stretch/>
        </p:blipFill>
        <p:spPr>
          <a:xfrm>
            <a:off x="11083233" y="6440007"/>
            <a:ext cx="651567" cy="146304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406775" y="6430279"/>
            <a:ext cx="539496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01" y="6428073"/>
            <a:ext cx="45189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0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#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12" y="3098105"/>
            <a:ext cx="4420328" cy="6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#3.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11" y="3094383"/>
            <a:ext cx="4416552" cy="610633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#2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12174699" cy="685323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21" y="466189"/>
            <a:ext cx="2194560" cy="30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2999"/>
            <a:ext cx="9144000" cy="236696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5600"/>
            <a:ext cx="246888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Month, Day, Year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2999"/>
            <a:ext cx="9144000" cy="236696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9144000" cy="1655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78" y="466189"/>
            <a:ext cx="2194560" cy="30020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5600"/>
            <a:ext cx="246888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Month, Day, Year</a:t>
            </a:r>
          </a:p>
        </p:txBody>
      </p:sp>
    </p:spTree>
    <p:extLst>
      <p:ext uri="{BB962C8B-B14F-4D97-AF65-F5344CB8AC3E}">
        <p14:creationId xmlns:p14="http://schemas.microsoft.com/office/powerpoint/2010/main" val="5515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bIns="0"/>
          <a:lstStyle>
            <a:lvl1pPr>
              <a:lnSpc>
                <a:spcPct val="100000"/>
              </a:lnSpc>
              <a:spcBef>
                <a:spcPts val="300"/>
              </a:spcBef>
              <a:defRPr sz="2400"/>
            </a:lvl1pPr>
            <a:lvl2pPr marL="457200">
              <a:lnSpc>
                <a:spcPct val="100000"/>
              </a:lnSpc>
              <a:spcBef>
                <a:spcPts val="300"/>
              </a:spcBef>
              <a:defRPr sz="2200"/>
            </a:lvl2pPr>
            <a:lvl3pPr marL="621792">
              <a:lnSpc>
                <a:spcPct val="100000"/>
              </a:lnSpc>
              <a:spcBef>
                <a:spcPts val="300"/>
              </a:spcBef>
              <a:defRPr sz="2000"/>
            </a:lvl3pPr>
            <a:lvl4pPr marL="868680" indent="-182880">
              <a:lnSpc>
                <a:spcPct val="100000"/>
              </a:lnSpc>
              <a:spcBef>
                <a:spcPts val="300"/>
              </a:spcBef>
              <a:defRPr sz="20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406775" y="6430279"/>
            <a:ext cx="5394960" cy="18288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54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192"/>
            <a:ext cx="5410200" cy="4351339"/>
          </a:xfrm>
        </p:spPr>
        <p:txBody>
          <a:bodyPr tIns="0" bIns="0"/>
          <a:lstStyle>
            <a:lvl1pPr>
              <a:spcBef>
                <a:spcPts val="300"/>
              </a:spcBef>
              <a:defRPr sz="2400"/>
            </a:lvl1pPr>
            <a:lvl2pPr marL="457200" indent="-182880">
              <a:spcBef>
                <a:spcPts val="300"/>
              </a:spcBef>
              <a:defRPr sz="2200"/>
            </a:lvl2pPr>
            <a:lvl3pPr marL="621792" indent="-182880">
              <a:spcBef>
                <a:spcPts val="300"/>
              </a:spcBef>
              <a:defRPr sz="2000"/>
            </a:lvl3pPr>
            <a:lvl4pPr marL="822960" indent="-182880">
              <a:spcBef>
                <a:spcPts val="300"/>
              </a:spcBef>
              <a:defRPr sz="2000"/>
            </a:lvl4pPr>
            <a:lvl5pPr marL="1097280" indent="-137160"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155192"/>
            <a:ext cx="5408612" cy="4351339"/>
          </a:xfrm>
        </p:spPr>
        <p:txBody>
          <a:bodyPr tIns="0" bIns="0"/>
          <a:lstStyle>
            <a:lvl2pPr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01" y="1152144"/>
            <a:ext cx="5420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01" y="1966912"/>
            <a:ext cx="542036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152144"/>
            <a:ext cx="54086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1966912"/>
            <a:ext cx="54086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2501" y="-4589"/>
            <a:ext cx="11270299" cy="1147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01" y="0"/>
            <a:ext cx="11270299" cy="1147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2501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388360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6329680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/>
          </p:nvPr>
        </p:nvSpPr>
        <p:spPr>
          <a:xfrm>
            <a:off x="9260840" y="1147589"/>
            <a:ext cx="24765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6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2">
    <p:bg>
      <p:bgPr>
        <a:gradFill>
          <a:gsLst>
            <a:gs pos="0">
              <a:srgbClr val="4C4C4C">
                <a:lumMod val="98000"/>
                <a:lumOff val="2000"/>
              </a:srgbClr>
            </a:gs>
            <a:gs pos="50000">
              <a:srgbClr val="262626">
                <a:lumMod val="97000"/>
                <a:lumOff val="3000"/>
              </a:srgbClr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12174699" cy="6853239"/>
          </a:xfrm>
          <a:prstGeom prst="rect">
            <a:avLst/>
          </a:prstGeom>
          <a:solidFill>
            <a:srgbClr val="33333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add an image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66727" y="1122363"/>
            <a:ext cx="1127601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6727" y="3602037"/>
            <a:ext cx="11276013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8"/>
          <a:stretch/>
        </p:blipFill>
        <p:spPr>
          <a:xfrm>
            <a:off x="11083233" y="6440007"/>
            <a:ext cx="651567" cy="14630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501" y="-4589"/>
            <a:ext cx="11270299" cy="114758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01" y="1148420"/>
            <a:ext cx="11270299" cy="5019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01" y="6428073"/>
            <a:ext cx="45189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80"/>
          <a:stretch/>
        </p:blipFill>
        <p:spPr>
          <a:xfrm>
            <a:off x="11094720" y="6442108"/>
            <a:ext cx="640080" cy="144203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rot="16200000" flipH="1">
            <a:off x="198652" y="-372455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805574" y="683364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-805574" y="1148420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-805574" y="6179987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-805574" y="6584189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-805574" y="3384233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931160" y="-632849"/>
            <a:ext cx="455167" cy="520785"/>
            <a:chOff x="1780034" y="-474638"/>
            <a:chExt cx="341375" cy="390589"/>
          </a:xfrm>
        </p:grpSpPr>
        <p:cxnSp>
          <p:nvCxnSpPr>
            <p:cNvPr id="72" name="Straight Connector 71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58823" y="-621122"/>
            <a:ext cx="455167" cy="520785"/>
            <a:chOff x="1780034" y="-474638"/>
            <a:chExt cx="341375" cy="390589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862320" y="-632849"/>
            <a:ext cx="455167" cy="520785"/>
            <a:chOff x="1780034" y="-474638"/>
            <a:chExt cx="341375" cy="390589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793480" y="-632849"/>
            <a:ext cx="455167" cy="520785"/>
            <a:chOff x="1780034" y="-474638"/>
            <a:chExt cx="341375" cy="390589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1724640" y="-632849"/>
            <a:ext cx="455167" cy="520785"/>
            <a:chOff x="1780034" y="-474638"/>
            <a:chExt cx="341375" cy="390589"/>
          </a:xfrm>
        </p:grpSpPr>
        <p:cxnSp>
          <p:nvCxnSpPr>
            <p:cNvPr id="64" name="Straight Connector 63"/>
            <p:cNvCxnSpPr/>
            <p:nvPr/>
          </p:nvCxnSpPr>
          <p:spPr>
            <a:xfrm rot="16200000" flipH="1">
              <a:off x="1584739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1926114" y="-279343"/>
              <a:ext cx="390589" cy="0"/>
            </a:xfrm>
            <a:prstGeom prst="line">
              <a:avLst/>
            </a:prstGeom>
            <a:ln w="127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flipH="1">
            <a:off x="-805574" y="267484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-805574" y="683261"/>
            <a:ext cx="694380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06775" y="6430279"/>
            <a:ext cx="539496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-260393" y="-360729"/>
            <a:ext cx="520785" cy="0"/>
          </a:xfrm>
          <a:prstGeom prst="line">
            <a:avLst/>
          </a:prstGeom>
          <a:ln w="127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5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684" r:id="rId3"/>
    <p:sldLayoutId id="2147483685" r:id="rId4"/>
    <p:sldLayoutId id="2147483687" r:id="rId5"/>
    <p:sldLayoutId id="2147483688" r:id="rId6"/>
    <p:sldLayoutId id="2147483771" r:id="rId7"/>
    <p:sldLayoutId id="2147483689" r:id="rId8"/>
    <p:sldLayoutId id="2147483766" r:id="rId9"/>
    <p:sldLayoutId id="2147483660" r:id="rId10"/>
    <p:sldLayoutId id="2147483661" r:id="rId11"/>
    <p:sldLayoutId id="2147483733" r:id="rId12"/>
    <p:sldLayoutId id="2147483770" r:id="rId13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354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40080" indent="-182880" algn="l" defTabSz="914354" rtl="0" eaLnBrk="1" latinLnBrk="0" hangingPunct="1">
        <a:lnSpc>
          <a:spcPct val="100000"/>
        </a:lnSpc>
        <a:spcBef>
          <a:spcPts val="300"/>
        </a:spcBef>
        <a:buFont typeface="Courier New" charset="0"/>
        <a:buChar char="o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68680" indent="-182880" algn="l" defTabSz="914354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097280" indent="-137160" algn="l" defTabSz="914354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3696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5" orient="horz" pos="720" userDrawn="1">
          <p15:clr>
            <a:srgbClr val="A4A3A4"/>
          </p15:clr>
        </p15:guide>
        <p15:guide id="6" orient="horz" pos="4144" userDrawn="1">
          <p15:clr>
            <a:srgbClr val="A4A3A4"/>
          </p15:clr>
        </p15:guide>
        <p15:guide id="7" pos="576" userDrawn="1">
          <p15:clr>
            <a:srgbClr val="A4A3A4"/>
          </p15:clr>
        </p15:guide>
        <p15:guide id="8" pos="3984" userDrawn="1">
          <p15:clr>
            <a:srgbClr val="A4A3A4"/>
          </p15:clr>
        </p15:guide>
        <p15:guide id="9" pos="5544" userDrawn="1">
          <p15:clr>
            <a:srgbClr val="A4A3A4"/>
          </p15:clr>
        </p15:guide>
        <p15:guide id="10" pos="5832" userDrawn="1">
          <p15:clr>
            <a:srgbClr val="A4A3A4"/>
          </p15:clr>
        </p15:guide>
        <p15:guide id="12" pos="2136" userDrawn="1">
          <p15:clr>
            <a:srgbClr val="A4A3A4"/>
          </p15:clr>
        </p15:guide>
        <p15:guide id="13" pos="1848" userDrawn="1">
          <p15:clr>
            <a:srgbClr val="A4A3A4"/>
          </p15:clr>
        </p15:guide>
        <p15:guide id="14" orient="horz" pos="169" userDrawn="1">
          <p15:clr>
            <a:srgbClr val="A4A3A4"/>
          </p15:clr>
        </p15:guide>
        <p15:guide id="15" orient="horz" pos="288" userDrawn="1">
          <p15:clr>
            <a:srgbClr val="A4A3A4"/>
          </p15:clr>
        </p15:guide>
        <p15:guide id="16" pos="76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North Columbia Fire Station</a:t>
            </a:r>
            <a:br>
              <a:rPr lang="en-US" sz="4800" dirty="0"/>
            </a:br>
            <a:r>
              <a:rPr lang="en-US" sz="2800" dirty="0"/>
              <a:t>Capital Project No. FY2018 F5976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Community Meeting Presentation</a:t>
            </a:r>
          </a:p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5600"/>
            <a:ext cx="41148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December 5, 2018</a:t>
            </a:r>
          </a:p>
        </p:txBody>
      </p:sp>
      <p:pic>
        <p:nvPicPr>
          <p:cNvPr id="3074" name="Picture 2" descr="County Logo">
            <a:extLst>
              <a:ext uri="{FF2B5EF4-FFF2-40B4-BE49-F238E27FC236}">
                <a16:creationId xmlns:a16="http://schemas.microsoft.com/office/drawing/2014/main" id="{9E158C09-B6D2-460B-8895-160970F0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19" y="5802312"/>
            <a:ext cx="28479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20975-0545-45C1-BC38-59F27B54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09" y="1808124"/>
            <a:ext cx="2178709" cy="22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22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Introductions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Proposed Concept</a:t>
            </a:r>
          </a:p>
          <a:p>
            <a:pPr lvl="2"/>
            <a:r>
              <a:rPr lang="en-US" dirty="0"/>
              <a:t>Site Design </a:t>
            </a:r>
          </a:p>
          <a:p>
            <a:pPr lvl="2"/>
            <a:r>
              <a:rPr lang="en-US" dirty="0"/>
              <a:t>Building Design</a:t>
            </a:r>
          </a:p>
          <a:p>
            <a:pPr marL="438912" lvl="2" indent="0">
              <a:buNone/>
            </a:pPr>
            <a:endParaRPr lang="en-US" dirty="0"/>
          </a:p>
          <a:p>
            <a:r>
              <a:rPr lang="en-US" dirty="0"/>
              <a:t>Design and Construction Schedule</a:t>
            </a:r>
          </a:p>
          <a:p>
            <a:endParaRPr lang="en-US" dirty="0"/>
          </a:p>
          <a:p>
            <a:r>
              <a:rPr lang="en-US" dirty="0"/>
              <a:t>Q&amp;A </a:t>
            </a:r>
          </a:p>
          <a:p>
            <a:endParaRPr lang="en-US" dirty="0"/>
          </a:p>
          <a:p>
            <a:r>
              <a:rPr lang="en-US" dirty="0"/>
              <a:t>Next Steps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03E9EE-D5C8-4F6D-94F1-543CD2A697BB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763954-7C67-434D-8586-FAD45B8CF0AA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F1195F-E61E-4D8A-AEE0-AE0B5F579941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2050" name="Picture 2" descr="County Logo">
            <a:extLst>
              <a:ext uri="{FF2B5EF4-FFF2-40B4-BE49-F238E27FC236}">
                <a16:creationId xmlns:a16="http://schemas.microsoft.com/office/drawing/2014/main" id="{DBF3D7B5-1DBC-4F98-80A7-C445CF39A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3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(by Facilities)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E89635-1BAF-41F9-9C9B-1A856E666062}"/>
              </a:ext>
            </a:extLst>
          </p:cNvPr>
          <p:cNvSpPr/>
          <p:nvPr/>
        </p:nvSpPr>
        <p:spPr>
          <a:xfrm>
            <a:off x="390524" y="1143000"/>
            <a:ext cx="871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Content by Richard and Sharon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7503CC-E2E3-4676-BE33-9119AE52775F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38EDF6-8843-4D74-A648-B53A9DF0B16D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B98F50-DB70-4612-A3CE-63325F9C80B3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15" name="Picture 2" descr="County Logo">
            <a:extLst>
              <a:ext uri="{FF2B5EF4-FFF2-40B4-BE49-F238E27FC236}">
                <a16:creationId xmlns:a16="http://schemas.microsoft.com/office/drawing/2014/main" id="{D23D64C8-E2D8-4F59-BD21-07DEE3D6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2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Design Team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E89635-1BAF-41F9-9C9B-1A856E666062}"/>
              </a:ext>
            </a:extLst>
          </p:cNvPr>
          <p:cNvSpPr/>
          <p:nvPr/>
        </p:nvSpPr>
        <p:spPr>
          <a:xfrm>
            <a:off x="390524" y="1143000"/>
            <a:ext cx="87153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Bureau of Facilities</a:t>
            </a:r>
          </a:p>
          <a:p>
            <a:r>
              <a:rPr lang="en-US" dirty="0"/>
              <a:t>	Mark Stromdahl, AIA - Bureau Chief</a:t>
            </a:r>
          </a:p>
          <a:p>
            <a:r>
              <a:rPr lang="en-US" dirty="0"/>
              <a:t>	Sharon Walsh, AIA  - Division Chief, Design &amp; Construction</a:t>
            </a:r>
          </a:p>
          <a:p>
            <a:r>
              <a:rPr lang="en-US" dirty="0"/>
              <a:t>	Richard Gasparotti, RA - Howard County Project Manager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Fire and Rescue</a:t>
            </a:r>
          </a:p>
          <a:p>
            <a:r>
              <a:rPr lang="en-US" dirty="0"/>
              <a:t>	Christine Uhlhorn - Assistant Chief, Bureau of Logistics </a:t>
            </a:r>
          </a:p>
          <a:p>
            <a:r>
              <a:rPr lang="en-US" dirty="0"/>
              <a:t>	Martin P. LePore - Battalion Chief, Bureau of Logistics </a:t>
            </a:r>
          </a:p>
          <a:p>
            <a:r>
              <a:rPr lang="en-US" dirty="0"/>
              <a:t>	Kevin Henry - Captain, Bureau of Logistics </a:t>
            </a:r>
          </a:p>
          <a:p>
            <a:r>
              <a:rPr lang="en-US" dirty="0"/>
              <a:t>	Mike Rund - Lieutenant, Bureau of Logistics</a:t>
            </a:r>
          </a:p>
          <a:p>
            <a:r>
              <a:rPr lang="en-US" dirty="0"/>
              <a:t>	Josh Burchick, Lieutenant - Engine #7</a:t>
            </a:r>
          </a:p>
          <a:p>
            <a:r>
              <a:rPr lang="en-US" dirty="0"/>
              <a:t>	James Love, Captain - Truck #7</a:t>
            </a:r>
          </a:p>
          <a:p>
            <a:endParaRPr lang="en-US" dirty="0"/>
          </a:p>
          <a:p>
            <a:r>
              <a:rPr lang="en-US" dirty="0"/>
              <a:t>AECOM</a:t>
            </a:r>
          </a:p>
          <a:p>
            <a:r>
              <a:rPr lang="en-US" dirty="0"/>
              <a:t>	Jeannie Gasper, AIA, Project Manager</a:t>
            </a:r>
          </a:p>
          <a:p>
            <a:r>
              <a:rPr lang="en-US" dirty="0"/>
              <a:t>	Mark Crosnicker, Fire Station Architect</a:t>
            </a:r>
          </a:p>
          <a:p>
            <a:r>
              <a:rPr lang="en-US" dirty="0"/>
              <a:t>	Dave Moriconi, Civil Engineering Project Manager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7503CC-E2E3-4676-BE33-9119AE52775F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38EDF6-8843-4D74-A648-B53A9DF0B16D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B98F50-DB70-4612-A3CE-63325F9C80B3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15" name="Picture 2" descr="County Logo">
            <a:extLst>
              <a:ext uri="{FF2B5EF4-FFF2-40B4-BE49-F238E27FC236}">
                <a16:creationId xmlns:a16="http://schemas.microsoft.com/office/drawing/2014/main" id="{D23D64C8-E2D8-4F59-BD21-07DEE3D6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DBD182-3284-49E7-BACA-AFBCF775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5" y="569205"/>
            <a:ext cx="2407825" cy="24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Design Option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B8B443-638B-4B52-A902-E379F3E5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00" y="1143000"/>
            <a:ext cx="4967915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3-Bay Fire Station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19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900" dirty="0"/>
              <a:t>County Fueling Station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19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900" dirty="0"/>
              <a:t>Road Realignments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Columbia Dog Park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Water Tower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Future Staff Entrance for Police HQ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Traffic Signaling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1900" dirty="0"/>
          </a:p>
          <a:p>
            <a:pPr lvl="1"/>
            <a:endParaRPr lang="en-US" sz="2000" dirty="0"/>
          </a:p>
          <a:p>
            <a:pPr lvl="0"/>
            <a:endParaRPr lang="en-US" sz="2000" dirty="0"/>
          </a:p>
          <a:p>
            <a:pPr lvl="2"/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D09887-0449-45E2-A622-2B9FB3E4D276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3D8C74-13B4-4CA9-A6F5-6096FE12CEEB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6DE8AF-6DF9-4735-99A4-A7160811396A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19" name="Picture 2" descr="County Logo">
            <a:extLst>
              <a:ext uri="{FF2B5EF4-FFF2-40B4-BE49-F238E27FC236}">
                <a16:creationId xmlns:a16="http://schemas.microsoft.com/office/drawing/2014/main" id="{72FE871A-165A-4E43-BBB5-8A378536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A23AA1-A7AC-40AC-850C-C6A331313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449" y="464592"/>
            <a:ext cx="6986622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5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Signals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E57EE-881A-464B-9E5E-C4E0CFFBC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1" t="11701" r="12559" b="5776"/>
          <a:stretch/>
        </p:blipFill>
        <p:spPr>
          <a:xfrm>
            <a:off x="5811198" y="787114"/>
            <a:ext cx="5842737" cy="538129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D4D8E6-FF83-4D81-96EA-D49855E2ACBB}"/>
              </a:ext>
            </a:extLst>
          </p:cNvPr>
          <p:cNvSpPr txBox="1">
            <a:spLocks/>
          </p:cNvSpPr>
          <p:nvPr/>
        </p:nvSpPr>
        <p:spPr>
          <a:xfrm>
            <a:off x="462501" y="1143489"/>
            <a:ext cx="4967915" cy="31332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1792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Courier New" charset="0"/>
              <a:buChar char="o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868680" indent="-18288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37160" algn="l" defTabSz="914354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Rivendell Lane and Harper’s Farm Road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Fire Department Light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Harper’s Farm Road and MD-108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Preemption Only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Cedar Lane and MD-108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anose="05000000000000000000" pitchFamily="2" charset="2"/>
              </a:rPr>
              <a:t>None requested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E846D38-089E-4F62-A79F-759BB828D2CE}"/>
              </a:ext>
            </a:extLst>
          </p:cNvPr>
          <p:cNvSpPr/>
          <p:nvPr/>
        </p:nvSpPr>
        <p:spPr>
          <a:xfrm>
            <a:off x="8229600" y="5075853"/>
            <a:ext cx="429208" cy="373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FB2B488-7818-46BB-B62D-13D97AEEE8DF}"/>
              </a:ext>
            </a:extLst>
          </p:cNvPr>
          <p:cNvSpPr/>
          <p:nvPr/>
        </p:nvSpPr>
        <p:spPr>
          <a:xfrm>
            <a:off x="6394580" y="1458685"/>
            <a:ext cx="429208" cy="373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CD3B94-96E2-4058-A314-D08640E1EC14}"/>
              </a:ext>
            </a:extLst>
          </p:cNvPr>
          <p:cNvSpPr/>
          <p:nvPr/>
        </p:nvSpPr>
        <p:spPr>
          <a:xfrm>
            <a:off x="10263674" y="4777273"/>
            <a:ext cx="410547" cy="503853"/>
          </a:xfrm>
          <a:custGeom>
            <a:avLst/>
            <a:gdLst>
              <a:gd name="connsiteX0" fmla="*/ 0 w 410547"/>
              <a:gd name="connsiteY0" fmla="*/ 65314 h 503853"/>
              <a:gd name="connsiteX1" fmla="*/ 373224 w 410547"/>
              <a:gd name="connsiteY1" fmla="*/ 0 h 503853"/>
              <a:gd name="connsiteX2" fmla="*/ 410547 w 410547"/>
              <a:gd name="connsiteY2" fmla="*/ 494523 h 503853"/>
              <a:gd name="connsiteX3" fmla="*/ 9330 w 410547"/>
              <a:gd name="connsiteY3" fmla="*/ 503853 h 503853"/>
              <a:gd name="connsiteX4" fmla="*/ 0 w 410547"/>
              <a:gd name="connsiteY4" fmla="*/ 65314 h 5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547" h="503853">
                <a:moveTo>
                  <a:pt x="0" y="65314"/>
                </a:moveTo>
                <a:lnTo>
                  <a:pt x="373224" y="0"/>
                </a:lnTo>
                <a:lnTo>
                  <a:pt x="410547" y="494523"/>
                </a:lnTo>
                <a:lnTo>
                  <a:pt x="9330" y="503853"/>
                </a:lnTo>
                <a:lnTo>
                  <a:pt x="0" y="6531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4DC76C-FF12-4D9A-9891-9771F6B63403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54CD68-0CA6-4B35-980E-4A0E1F151283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60644A-5DEE-4F12-A90C-70AE6A028354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17" name="Picture 2" descr="County Logo">
            <a:extLst>
              <a:ext uri="{FF2B5EF4-FFF2-40B4-BE49-F238E27FC236}">
                <a16:creationId xmlns:a16="http://schemas.microsoft.com/office/drawing/2014/main" id="{657D103D-54B6-4482-A29E-989ED87C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8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01" y="-4589"/>
            <a:ext cx="11270299" cy="1147589"/>
          </a:xfrm>
        </p:spPr>
        <p:txBody>
          <a:bodyPr/>
          <a:lstStyle/>
          <a:p>
            <a:r>
              <a:rPr lang="en-US" dirty="0"/>
              <a:t>Building Design Option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501" y="5659679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Elevation (Apparatus Bays)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540867-7EAE-42A3-B1C3-A7CFBB6FCFC4}"/>
              </a:ext>
            </a:extLst>
          </p:cNvPr>
          <p:cNvGrpSpPr/>
          <p:nvPr/>
        </p:nvGrpSpPr>
        <p:grpSpPr>
          <a:xfrm>
            <a:off x="9568492" y="346212"/>
            <a:ext cx="2604845" cy="1538573"/>
            <a:chOff x="7004675" y="170999"/>
            <a:chExt cx="2715752" cy="1604081"/>
          </a:xfrm>
        </p:grpSpPr>
        <p:pic>
          <p:nvPicPr>
            <p:cNvPr id="9" name="Picture 2" descr="C:\Users\zeldise\Documents\HC Fire Station\Inspiration Images\Houston84_BRW Architects.jpg">
              <a:extLst>
                <a:ext uri="{FF2B5EF4-FFF2-40B4-BE49-F238E27FC236}">
                  <a16:creationId xmlns:a16="http://schemas.microsoft.com/office/drawing/2014/main" id="{F3CEDD20-BB45-46C8-B51E-448CCDFE6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979" y="170999"/>
              <a:ext cx="2085529" cy="1385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CB93C-33CE-4CBE-BF2A-86F0CAB9E5BA}"/>
                </a:ext>
              </a:extLst>
            </p:cNvPr>
            <p:cNvSpPr txBox="1"/>
            <p:nvPr/>
          </p:nvSpPr>
          <p:spPr>
            <a:xfrm>
              <a:off x="7004675" y="1575025"/>
              <a:ext cx="271575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/>
                <a:t>Exhibit: Houston Fire Station 84, BRW Architects</a:t>
              </a: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B67EB3C0-14E5-42BB-8545-A6F8585D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856" y="1971019"/>
            <a:ext cx="2128944" cy="426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103829-692E-457A-9695-569051D4F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398" y="793887"/>
            <a:ext cx="3845017" cy="15055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85632FC-A3BA-4DE0-8D02-CD4F04898B9B}"/>
              </a:ext>
            </a:extLst>
          </p:cNvPr>
          <p:cNvSpPr txBox="1"/>
          <p:nvPr/>
        </p:nvSpPr>
        <p:spPr>
          <a:xfrm>
            <a:off x="462501" y="2730891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Perspective View (Site Entry)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EE5DE-18CB-4FC7-B005-E3FB21F8FE9D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A02FF2-4C74-4F6C-A09F-A1A324B0881F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B61312-0DC8-4D5F-A5B9-11E6E437C9B4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32" name="Picture 2" descr="County Logo">
            <a:extLst>
              <a:ext uri="{FF2B5EF4-FFF2-40B4-BE49-F238E27FC236}">
                <a16:creationId xmlns:a16="http://schemas.microsoft.com/office/drawing/2014/main" id="{1C0F0C9A-D06F-4D5D-A6BE-E4A9D910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35C31B-7B7C-493D-AF2C-65A63A259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28" y="2978576"/>
            <a:ext cx="9004041" cy="2462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FE885-6B84-4031-AF2D-D547EAF23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75" y="884403"/>
            <a:ext cx="4267201" cy="17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&amp; Construction Schedule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04C0F3B-34CD-4BCD-A862-7ECA859F4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778928"/>
              </p:ext>
            </p:extLst>
          </p:nvPr>
        </p:nvGraphicFramePr>
        <p:xfrm>
          <a:off x="1770811" y="2879357"/>
          <a:ext cx="3676088" cy="130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B3B03AD-CD80-4784-90DE-E078DF17A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125879"/>
              </p:ext>
            </p:extLst>
          </p:nvPr>
        </p:nvGraphicFramePr>
        <p:xfrm>
          <a:off x="6639742" y="3162299"/>
          <a:ext cx="3550627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5">
            <a:extLst>
              <a:ext uri="{FF2B5EF4-FFF2-40B4-BE49-F238E27FC236}">
                <a16:creationId xmlns:a16="http://schemas.microsoft.com/office/drawing/2014/main" id="{BBF8FB2E-EDD8-4D35-82AF-12AB6E664976}"/>
              </a:ext>
            </a:extLst>
          </p:cNvPr>
          <p:cNvSpPr txBox="1"/>
          <p:nvPr/>
        </p:nvSpPr>
        <p:spPr>
          <a:xfrm>
            <a:off x="1770811" y="419831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Early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7D4E7-5C53-4169-9987-87A89D03D5CB}"/>
              </a:ext>
            </a:extLst>
          </p:cNvPr>
          <p:cNvSpPr txBox="1"/>
          <p:nvPr/>
        </p:nvSpPr>
        <p:spPr>
          <a:xfrm>
            <a:off x="6325179" y="4198313"/>
            <a:ext cx="14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Early 2020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88191F37-400A-4A58-9F40-0420589C17EF}"/>
              </a:ext>
            </a:extLst>
          </p:cNvPr>
          <p:cNvSpPr txBox="1"/>
          <p:nvPr/>
        </p:nvSpPr>
        <p:spPr>
          <a:xfrm>
            <a:off x="1770811" y="2476593"/>
            <a:ext cx="114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Kick-Off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7DCC34D0-CA8A-4B93-89AB-A85224411223}"/>
              </a:ext>
            </a:extLst>
          </p:cNvPr>
          <p:cNvSpPr txBox="1"/>
          <p:nvPr/>
        </p:nvSpPr>
        <p:spPr>
          <a:xfrm>
            <a:off x="8745907" y="2440334"/>
            <a:ext cx="167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Occupancy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87EB74-8428-4CDC-8A64-7845BDB6991D}"/>
              </a:ext>
            </a:extLst>
          </p:cNvPr>
          <p:cNvSpPr/>
          <p:nvPr/>
        </p:nvSpPr>
        <p:spPr>
          <a:xfrm>
            <a:off x="9151342" y="419831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Mid 2021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CA940FD-43AF-4095-B216-72A502062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585645"/>
              </p:ext>
            </p:extLst>
          </p:nvPr>
        </p:nvGraphicFramePr>
        <p:xfrm>
          <a:off x="5533208" y="2879356"/>
          <a:ext cx="1000941" cy="130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64FF2841-C43D-4DE7-8753-AB94143D411C}"/>
              </a:ext>
            </a:extLst>
          </p:cNvPr>
          <p:cNvSpPr/>
          <p:nvPr/>
        </p:nvSpPr>
        <p:spPr>
          <a:xfrm>
            <a:off x="4595841" y="4210259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Late 2019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53AFCD-AE28-43CB-9AB0-2DEE6BCFFCFB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90FA33-B4C8-4BA1-9C38-032D4CF8CD31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B3C56C-8B95-4117-8D53-7D7805A4B423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25" name="Picture 2" descr="County Logo">
            <a:extLst>
              <a:ext uri="{FF2B5EF4-FFF2-40B4-BE49-F238E27FC236}">
                <a16:creationId xmlns:a16="http://schemas.microsoft.com/office/drawing/2014/main" id="{80F9C98C-ADE6-4FB3-99E0-009AF91D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02" y="1148420"/>
            <a:ext cx="11270298" cy="5019992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 Geotechnical Investigation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 Site Development Plan Submission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 SRC Meeting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ym typeface="Wingdings" panose="05000000000000000000" pitchFamily="2" charset="2"/>
              </a:rPr>
              <a:t> FDP Revision/ Subdivision Plats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sz="1800" dirty="0"/>
          </a:p>
          <a:p>
            <a:pPr lvl="1"/>
            <a:endParaRPr lang="en-US" sz="2000" dirty="0"/>
          </a:p>
          <a:p>
            <a:pPr lvl="0"/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1279E9-2F2A-4363-B084-21C8EBBC4584}"/>
              </a:ext>
            </a:extLst>
          </p:cNvPr>
          <p:cNvGrpSpPr/>
          <p:nvPr/>
        </p:nvGrpSpPr>
        <p:grpSpPr>
          <a:xfrm>
            <a:off x="307911" y="6085631"/>
            <a:ext cx="4493538" cy="526148"/>
            <a:chOff x="307911" y="6085631"/>
            <a:chExt cx="4493538" cy="5261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E3156F-F681-4DF8-8DE4-6D3C26FDA344}"/>
                </a:ext>
              </a:extLst>
            </p:cNvPr>
            <p:cNvSpPr/>
            <p:nvPr/>
          </p:nvSpPr>
          <p:spPr>
            <a:xfrm>
              <a:off x="307911" y="6304002"/>
              <a:ext cx="3488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Inspirational. Resilient. Functional. Home.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EBF6AD-8076-45EF-B293-55491AAF6C8E}"/>
                </a:ext>
              </a:extLst>
            </p:cNvPr>
            <p:cNvSpPr/>
            <p:nvPr/>
          </p:nvSpPr>
          <p:spPr>
            <a:xfrm>
              <a:off x="307911" y="6085631"/>
              <a:ext cx="44935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dirty="0"/>
                <a:t>North Columbia Fire Station Capital Project No. F5976</a:t>
              </a:r>
            </a:p>
          </p:txBody>
        </p:sp>
      </p:grpSp>
      <p:pic>
        <p:nvPicPr>
          <p:cNvPr id="9" name="Picture 2" descr="County Logo">
            <a:extLst>
              <a:ext uri="{FF2B5EF4-FFF2-40B4-BE49-F238E27FC236}">
                <a16:creationId xmlns:a16="http://schemas.microsoft.com/office/drawing/2014/main" id="{AB721F2D-EA8C-4577-BC85-E62B7DA2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212669"/>
            <a:ext cx="1681163" cy="5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86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AECOM_16_9_Arial">
  <a:themeElements>
    <a:clrScheme name="AECOM 1">
      <a:dk1>
        <a:srgbClr val="000000"/>
      </a:dk1>
      <a:lt1>
        <a:srgbClr val="FFFFFF"/>
      </a:lt1>
      <a:dk2>
        <a:srgbClr val="323E48"/>
      </a:dk2>
      <a:lt2>
        <a:srgbClr val="E7E6E6"/>
      </a:lt2>
      <a:accent1>
        <a:srgbClr val="00B5E2"/>
      </a:accent1>
      <a:accent2>
        <a:srgbClr val="FFE512"/>
      </a:accent2>
      <a:accent3>
        <a:srgbClr val="8C8279"/>
      </a:accent3>
      <a:accent4>
        <a:srgbClr val="F68B1F"/>
      </a:accent4>
      <a:accent5>
        <a:srgbClr val="83BD00"/>
      </a:accent5>
      <a:accent6>
        <a:srgbClr val="9E007E"/>
      </a:accent6>
      <a:hlink>
        <a:srgbClr val="00B5E2"/>
      </a:hlink>
      <a:folHlink>
        <a:srgbClr val="9E0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13BE9C8-4CEE-DC4B-9071-20E19216E3D8}" vid="{8F60A9EA-F965-C54A-B02D-AC9FB71386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Powerpoint_Template_AECOM_16_9_Arial</Template>
  <TotalTime>840</TotalTime>
  <Words>292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Symbol</vt:lpstr>
      <vt:lpstr>Wingdings</vt:lpstr>
      <vt:lpstr>Powerpoint_Template_AECOM_16_9_Arial</vt:lpstr>
      <vt:lpstr>North Columbia Fire Station Capital Project No. FY2018 F5976 </vt:lpstr>
      <vt:lpstr>Agenda</vt:lpstr>
      <vt:lpstr>Intro (by Facilities)</vt:lpstr>
      <vt:lpstr>County Design Team</vt:lpstr>
      <vt:lpstr>Site Design Option </vt:lpstr>
      <vt:lpstr>Traffic Signals</vt:lpstr>
      <vt:lpstr>Building Design Option</vt:lpstr>
      <vt:lpstr>Design &amp; Construction Schedule</vt:lpstr>
      <vt:lpstr>Next Steps</vt:lpstr>
      <vt:lpstr>PowerPoint Presentation</vt:lpstr>
    </vt:vector>
  </TitlesOfParts>
  <Company>AECOM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Zeldis, Eric</dc:creator>
  <cp:lastModifiedBy>Walsh, Sharon</cp:lastModifiedBy>
  <cp:revision>60</cp:revision>
  <cp:lastPrinted>2018-11-08T14:22:59Z</cp:lastPrinted>
  <dcterms:created xsi:type="dcterms:W3CDTF">2018-11-04T13:49:08Z</dcterms:created>
  <dcterms:modified xsi:type="dcterms:W3CDTF">2018-12-03T22:02:58Z</dcterms:modified>
</cp:coreProperties>
</file>