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44"/>
  </p:notesMasterIdLst>
  <p:sldIdLst>
    <p:sldId id="256" r:id="rId2"/>
    <p:sldId id="405" r:id="rId3"/>
    <p:sldId id="413" r:id="rId4"/>
    <p:sldId id="331" r:id="rId5"/>
    <p:sldId id="348" r:id="rId6"/>
    <p:sldId id="333" r:id="rId7"/>
    <p:sldId id="412" r:id="rId8"/>
    <p:sldId id="408" r:id="rId9"/>
    <p:sldId id="409" r:id="rId10"/>
    <p:sldId id="410" r:id="rId11"/>
    <p:sldId id="411" r:id="rId12"/>
    <p:sldId id="334" r:id="rId13"/>
    <p:sldId id="335" r:id="rId14"/>
    <p:sldId id="336" r:id="rId15"/>
    <p:sldId id="415" r:id="rId16"/>
    <p:sldId id="344" r:id="rId17"/>
    <p:sldId id="345" r:id="rId18"/>
    <p:sldId id="352" r:id="rId19"/>
    <p:sldId id="353" r:id="rId20"/>
    <p:sldId id="416" r:id="rId21"/>
    <p:sldId id="354" r:id="rId22"/>
    <p:sldId id="357" r:id="rId23"/>
    <p:sldId id="359" r:id="rId24"/>
    <p:sldId id="360" r:id="rId25"/>
    <p:sldId id="406" r:id="rId26"/>
    <p:sldId id="361" r:id="rId27"/>
    <p:sldId id="364" r:id="rId28"/>
    <p:sldId id="365" r:id="rId29"/>
    <p:sldId id="366" r:id="rId30"/>
    <p:sldId id="367" r:id="rId31"/>
    <p:sldId id="368" r:id="rId32"/>
    <p:sldId id="369" r:id="rId33"/>
    <p:sldId id="370" r:id="rId34"/>
    <p:sldId id="371" r:id="rId35"/>
    <p:sldId id="372" r:id="rId36"/>
    <p:sldId id="374" r:id="rId37"/>
    <p:sldId id="380" r:id="rId38"/>
    <p:sldId id="377" r:id="rId39"/>
    <p:sldId id="382" r:id="rId40"/>
    <p:sldId id="383" r:id="rId41"/>
    <p:sldId id="378" r:id="rId42"/>
    <p:sldId id="300" r:id="rId4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3" autoAdjust="0"/>
    <p:restoredTop sz="92857" autoAdjust="0"/>
  </p:normalViewPr>
  <p:slideViewPr>
    <p:cSldViewPr>
      <p:cViewPr varScale="1">
        <p:scale>
          <a:sx n="114" d="100"/>
          <a:sy n="114"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9" d="100"/>
          <a:sy n="59" d="100"/>
        </p:scale>
        <p:origin x="-276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5E0C1FA-4A89-40C0-BE74-B6EFA360A686}" type="datetimeFigureOut">
              <a:rPr lang="en-US" smtClean="0"/>
              <a:pPr/>
              <a:t>8/31/2020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1687990-4AE4-4B85-A8CB-A0EFF153133F}" type="slidenum">
              <a:rPr lang="en-US" smtClean="0"/>
              <a:pPr/>
              <a:t>‹#›</a:t>
            </a:fld>
            <a:endParaRPr lang="en-US" dirty="0"/>
          </a:p>
        </p:txBody>
      </p:sp>
    </p:spTree>
    <p:extLst>
      <p:ext uri="{BB962C8B-B14F-4D97-AF65-F5344CB8AC3E}">
        <p14:creationId xmlns:p14="http://schemas.microsoft.com/office/powerpoint/2010/main" val="634592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687990-4AE4-4B85-A8CB-A0EFF153133F}"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687990-4AE4-4B85-A8CB-A0EFF153133F}" type="slidenum">
              <a:rPr lang="en-US" smtClean="0"/>
              <a:pPr/>
              <a:t>42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0A8314C-A998-4F6B-9B74-48E8AF0536B7}" type="datetimeFigureOut">
              <a:rPr lang="en-US" smtClean="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717C6E-BFA9-4F0D-BAC8-FE1605104F23}"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8057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A8314C-A998-4F6B-9B74-48E8AF0536B7}" type="datetimeFigureOut">
              <a:rPr lang="en-US" smtClean="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717C6E-BFA9-4F0D-BAC8-FE1605104F23}" type="slidenum">
              <a:rPr lang="en-US" smtClean="0"/>
              <a:pPr/>
              <a:t>‹#›</a:t>
            </a:fld>
            <a:endParaRPr lang="en-US" dirty="0"/>
          </a:p>
        </p:txBody>
      </p:sp>
    </p:spTree>
    <p:extLst>
      <p:ext uri="{BB962C8B-B14F-4D97-AF65-F5344CB8AC3E}">
        <p14:creationId xmlns:p14="http://schemas.microsoft.com/office/powerpoint/2010/main" val="1630008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A8314C-A998-4F6B-9B74-48E8AF0536B7}" type="datetimeFigureOut">
              <a:rPr lang="en-US" smtClean="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717C6E-BFA9-4F0D-BAC8-FE1605104F23}" type="slidenum">
              <a:rPr lang="en-US" smtClean="0"/>
              <a:pPr/>
              <a:t>‹#›</a:t>
            </a:fld>
            <a:endParaRPr lang="en-US" dirty="0"/>
          </a:p>
        </p:txBody>
      </p:sp>
    </p:spTree>
    <p:extLst>
      <p:ext uri="{BB962C8B-B14F-4D97-AF65-F5344CB8AC3E}">
        <p14:creationId xmlns:p14="http://schemas.microsoft.com/office/powerpoint/2010/main" val="1802880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A8314C-A998-4F6B-9B74-48E8AF0536B7}" type="datetimeFigureOut">
              <a:rPr lang="en-US" smtClean="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717C6E-BFA9-4F0D-BAC8-FE1605104F23}" type="slidenum">
              <a:rPr lang="en-US" smtClean="0"/>
              <a:pPr/>
              <a:t>‹#›</a:t>
            </a:fld>
            <a:endParaRPr lang="en-US" dirty="0"/>
          </a:p>
        </p:txBody>
      </p:sp>
    </p:spTree>
    <p:extLst>
      <p:ext uri="{BB962C8B-B14F-4D97-AF65-F5344CB8AC3E}">
        <p14:creationId xmlns:p14="http://schemas.microsoft.com/office/powerpoint/2010/main" val="478330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A8314C-A998-4F6B-9B74-48E8AF0536B7}" type="datetimeFigureOut">
              <a:rPr lang="en-US" smtClean="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717C6E-BFA9-4F0D-BAC8-FE1605104F23}"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1442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0A8314C-A998-4F6B-9B74-48E8AF0536B7}" type="datetimeFigureOut">
              <a:rPr lang="en-US" smtClean="0"/>
              <a:pPr/>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717C6E-BFA9-4F0D-BAC8-FE1605104F23}" type="slidenum">
              <a:rPr lang="en-US" smtClean="0"/>
              <a:pPr/>
              <a:t>‹#›</a:t>
            </a:fld>
            <a:endParaRPr lang="en-US" dirty="0"/>
          </a:p>
        </p:txBody>
      </p:sp>
    </p:spTree>
    <p:extLst>
      <p:ext uri="{BB962C8B-B14F-4D97-AF65-F5344CB8AC3E}">
        <p14:creationId xmlns:p14="http://schemas.microsoft.com/office/powerpoint/2010/main" val="3755176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0A8314C-A998-4F6B-9B74-48E8AF0536B7}" type="datetimeFigureOut">
              <a:rPr lang="en-US" smtClean="0"/>
              <a:pPr/>
              <a:t>8/31/2020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717C6E-BFA9-4F0D-BAC8-FE1605104F23}" type="slidenum">
              <a:rPr lang="en-US" smtClean="0"/>
              <a:pPr/>
              <a:t>‹#›</a:t>
            </a:fld>
            <a:endParaRPr lang="en-US" dirty="0"/>
          </a:p>
        </p:txBody>
      </p:sp>
    </p:spTree>
    <p:extLst>
      <p:ext uri="{BB962C8B-B14F-4D97-AF65-F5344CB8AC3E}">
        <p14:creationId xmlns:p14="http://schemas.microsoft.com/office/powerpoint/2010/main" val="1829570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0A8314C-A998-4F6B-9B74-48E8AF0536B7}" type="datetimeFigureOut">
              <a:rPr lang="en-US" smtClean="0"/>
              <a:pPr/>
              <a:t>8/31/2020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717C6E-BFA9-4F0D-BAC8-FE1605104F23}" type="slidenum">
              <a:rPr lang="en-US" smtClean="0"/>
              <a:pPr/>
              <a:t>‹#›</a:t>
            </a:fld>
            <a:endParaRPr lang="en-US" dirty="0"/>
          </a:p>
        </p:txBody>
      </p:sp>
    </p:spTree>
    <p:extLst>
      <p:ext uri="{BB962C8B-B14F-4D97-AF65-F5344CB8AC3E}">
        <p14:creationId xmlns:p14="http://schemas.microsoft.com/office/powerpoint/2010/main" val="3240134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0A8314C-A998-4F6B-9B74-48E8AF0536B7}" type="datetimeFigureOut">
              <a:rPr lang="en-US" smtClean="0"/>
              <a:pPr/>
              <a:t>8/31/2020</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FA717C6E-BFA9-4F0D-BAC8-FE1605104F23}" type="slidenum">
              <a:rPr lang="en-US" smtClean="0"/>
              <a:pPr/>
              <a:t>‹#›</a:t>
            </a:fld>
            <a:endParaRPr lang="en-US" dirty="0"/>
          </a:p>
        </p:txBody>
      </p:sp>
    </p:spTree>
    <p:extLst>
      <p:ext uri="{BB962C8B-B14F-4D97-AF65-F5344CB8AC3E}">
        <p14:creationId xmlns:p14="http://schemas.microsoft.com/office/powerpoint/2010/main" val="963806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0A8314C-A998-4F6B-9B74-48E8AF0536B7}" type="datetimeFigureOut">
              <a:rPr lang="en-US" smtClean="0"/>
              <a:pPr/>
              <a:t>8/31/2020</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A717C6E-BFA9-4F0D-BAC8-FE1605104F23}" type="slidenum">
              <a:rPr lang="en-US" smtClean="0"/>
              <a:pPr/>
              <a:t>‹#›</a:t>
            </a:fld>
            <a:endParaRPr lang="en-US" dirty="0"/>
          </a:p>
        </p:txBody>
      </p:sp>
    </p:spTree>
    <p:extLst>
      <p:ext uri="{BB962C8B-B14F-4D97-AF65-F5344CB8AC3E}">
        <p14:creationId xmlns:p14="http://schemas.microsoft.com/office/powerpoint/2010/main" val="2325345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A8314C-A998-4F6B-9B74-48E8AF0536B7}" type="datetimeFigureOut">
              <a:rPr lang="en-US" smtClean="0"/>
              <a:pPr/>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717C6E-BFA9-4F0D-BAC8-FE1605104F23}" type="slidenum">
              <a:rPr lang="en-US" smtClean="0"/>
              <a:pPr/>
              <a:t>‹#›</a:t>
            </a:fld>
            <a:endParaRPr lang="en-US" dirty="0"/>
          </a:p>
        </p:txBody>
      </p:sp>
    </p:spTree>
    <p:extLst>
      <p:ext uri="{BB962C8B-B14F-4D97-AF65-F5344CB8AC3E}">
        <p14:creationId xmlns:p14="http://schemas.microsoft.com/office/powerpoint/2010/main" val="4147842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20A8314C-A998-4F6B-9B74-48E8AF0536B7}" type="datetimeFigureOut">
              <a:rPr lang="en-US" smtClean="0"/>
              <a:pPr/>
              <a:t>8/31/2020</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A717C6E-BFA9-4F0D-BAC8-FE1605104F23}"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78797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3"/>
            <a:ext cx="7772400" cy="5638797"/>
          </a:xfrm>
        </p:spPr>
        <p:txBody>
          <a:bodyPr>
            <a:normAutofit/>
          </a:bodyPr>
          <a:lstStyle/>
          <a:p>
            <a:pPr algn="ctr"/>
            <a:r>
              <a:rPr lang="en-US" sz="6000" dirty="0">
                <a:solidFill>
                  <a:schemeClr val="tx2"/>
                </a:solidFill>
                <a:latin typeface="Arial" pitchFamily="34" charset="0"/>
                <a:cs typeface="Arial" pitchFamily="34" charset="0"/>
              </a:rPr>
              <a:t>General Information for Election Judges</a:t>
            </a:r>
            <a:endParaRPr lang="en-US" sz="6000" dirty="0">
              <a:solidFill>
                <a:srgbClr val="FF0000"/>
              </a:solidFill>
              <a:latin typeface="Arial" pitchFamily="34" charset="0"/>
              <a:cs typeface="Arial" pitchFamily="34" charset="0"/>
            </a:endParaRPr>
          </a:p>
        </p:txBody>
      </p:sp>
      <p:pic>
        <p:nvPicPr>
          <p:cNvPr id="3" name="Picture 2">
            <a:extLst>
              <a:ext uri="{FF2B5EF4-FFF2-40B4-BE49-F238E27FC236}">
                <a16:creationId xmlns:a16="http://schemas.microsoft.com/office/drawing/2014/main" id="{0B353ADF-74A8-408E-B8B5-1B2D6AB75625}"/>
              </a:ext>
            </a:extLst>
          </p:cNvPr>
          <p:cNvPicPr>
            <a:picLocks noChangeAspect="1"/>
          </p:cNvPicPr>
          <p:nvPr/>
        </p:nvPicPr>
        <p:blipFill>
          <a:blip r:embed="rId3"/>
          <a:stretch>
            <a:fillRect/>
          </a:stretch>
        </p:blipFill>
        <p:spPr>
          <a:xfrm>
            <a:off x="3500437" y="457200"/>
            <a:ext cx="2143125" cy="2133600"/>
          </a:xfrm>
          <a:prstGeom prst="rect">
            <a:avLst/>
          </a:prstGeom>
        </p:spPr>
      </p:pic>
      <p:sp>
        <p:nvSpPr>
          <p:cNvPr id="5" name="TextBox 4">
            <a:extLst>
              <a:ext uri="{FF2B5EF4-FFF2-40B4-BE49-F238E27FC236}">
                <a16:creationId xmlns:a16="http://schemas.microsoft.com/office/drawing/2014/main" id="{AC338062-8A7A-433F-864E-FD9E5BC0B625}"/>
              </a:ext>
            </a:extLst>
          </p:cNvPr>
          <p:cNvSpPr txBox="1"/>
          <p:nvPr/>
        </p:nvSpPr>
        <p:spPr>
          <a:xfrm>
            <a:off x="1981199" y="3044279"/>
            <a:ext cx="5181600" cy="1077218"/>
          </a:xfrm>
          <a:prstGeom prst="rect">
            <a:avLst/>
          </a:prstGeom>
          <a:noFill/>
        </p:spPr>
        <p:txBody>
          <a:bodyPr wrap="square" rtlCol="0">
            <a:spAutoFit/>
          </a:bodyPr>
          <a:lstStyle/>
          <a:p>
            <a:pPr algn="ctr"/>
            <a:r>
              <a:rPr lang="en-US" sz="4400" b="1" dirty="0"/>
              <a:t>Board of Elections</a:t>
            </a:r>
          </a:p>
          <a:p>
            <a:pPr algn="ctr"/>
            <a:r>
              <a:rPr lang="en-US" sz="2000" b="1" i="1" dirty="0"/>
              <a:t>Phone: 410-313-5820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19DC8-4BEE-4453-AD87-10F77589CD7E}"/>
              </a:ext>
            </a:extLst>
          </p:cNvPr>
          <p:cNvSpPr>
            <a:spLocks noGrp="1"/>
          </p:cNvSpPr>
          <p:nvPr>
            <p:ph type="title"/>
          </p:nvPr>
        </p:nvSpPr>
        <p:spPr>
          <a:xfrm>
            <a:off x="822960" y="286605"/>
            <a:ext cx="7543800" cy="1084996"/>
          </a:xfrm>
        </p:spPr>
        <p:txBody>
          <a:bodyPr>
            <a:normAutofit/>
          </a:bodyPr>
          <a:lstStyle/>
          <a:p>
            <a:pPr algn="ctr"/>
            <a:r>
              <a:rPr lang="en-US" dirty="0">
                <a:solidFill>
                  <a:schemeClr val="tx2"/>
                </a:solidFill>
              </a:rPr>
              <a:t>Same Day Registration</a:t>
            </a:r>
          </a:p>
        </p:txBody>
      </p:sp>
      <p:sp>
        <p:nvSpPr>
          <p:cNvPr id="3" name="Content Placeholder 2">
            <a:extLst>
              <a:ext uri="{FF2B5EF4-FFF2-40B4-BE49-F238E27FC236}">
                <a16:creationId xmlns:a16="http://schemas.microsoft.com/office/drawing/2014/main" id="{C44ACE94-B437-4E25-BE12-D6B304795B44}"/>
              </a:ext>
            </a:extLst>
          </p:cNvPr>
          <p:cNvSpPr>
            <a:spLocks noGrp="1"/>
          </p:cNvSpPr>
          <p:nvPr>
            <p:ph idx="1"/>
          </p:nvPr>
        </p:nvSpPr>
        <p:spPr>
          <a:xfrm>
            <a:off x="533400" y="1524000"/>
            <a:ext cx="8229600" cy="4525963"/>
          </a:xfrm>
        </p:spPr>
        <p:txBody>
          <a:bodyPr/>
          <a:lstStyle/>
          <a:p>
            <a:endParaRPr lang="en-US" dirty="0"/>
          </a:p>
          <a:p>
            <a:r>
              <a:rPr lang="en-US" dirty="0"/>
              <a:t>Individuals who are not registered to vote may now register at a Vote Center,  show proof of residency and vote on Election Day.  This is known as Same Day Registration (SDR).  Same Day Registration already occurs during early voting.</a:t>
            </a:r>
          </a:p>
          <a:p>
            <a:r>
              <a:rPr lang="en-US" dirty="0"/>
              <a:t>One pollbook (typically, the last pollbook in the set), will have a scanner attached to scan a driver’s license to start the SDR process.</a:t>
            </a:r>
          </a:p>
          <a:p>
            <a:r>
              <a:rPr lang="en-US" dirty="0"/>
              <a:t>A Chief Judge MUST be at the table when performing an SDR.</a:t>
            </a:r>
          </a:p>
          <a:p>
            <a:r>
              <a:rPr lang="en-US" dirty="0"/>
              <a:t>More on SDR will be in your instructional videos if you are a Check-In Judge or a Chief Judge.  Provisional Judges, Voting Judges, and Floor Monitors will not perform SDR.</a:t>
            </a:r>
          </a:p>
          <a:p>
            <a:endParaRPr lang="en-US" dirty="0"/>
          </a:p>
          <a:p>
            <a:pPr marL="0" indent="0">
              <a:buNone/>
            </a:pPr>
            <a:endParaRPr lang="en-US" dirty="0"/>
          </a:p>
        </p:txBody>
      </p:sp>
    </p:spTree>
    <p:extLst>
      <p:ext uri="{BB962C8B-B14F-4D97-AF65-F5344CB8AC3E}">
        <p14:creationId xmlns:p14="http://schemas.microsoft.com/office/powerpoint/2010/main" val="2294365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12F83-DEF7-4416-8C3A-4552C45D3223}"/>
              </a:ext>
            </a:extLst>
          </p:cNvPr>
          <p:cNvSpPr>
            <a:spLocks noGrp="1"/>
          </p:cNvSpPr>
          <p:nvPr>
            <p:ph type="title"/>
          </p:nvPr>
        </p:nvSpPr>
        <p:spPr>
          <a:xfrm>
            <a:off x="541020" y="304800"/>
            <a:ext cx="8061960" cy="1008796"/>
          </a:xfrm>
        </p:spPr>
        <p:txBody>
          <a:bodyPr>
            <a:normAutofit fontScale="90000"/>
          </a:bodyPr>
          <a:lstStyle/>
          <a:p>
            <a:pPr algn="ctr"/>
            <a:r>
              <a:rPr lang="en-US" dirty="0">
                <a:solidFill>
                  <a:schemeClr val="tx2"/>
                </a:solidFill>
              </a:rPr>
              <a:t>Personal Protective Equipment (PPE)</a:t>
            </a:r>
          </a:p>
        </p:txBody>
      </p:sp>
      <p:sp>
        <p:nvSpPr>
          <p:cNvPr id="3" name="Content Placeholder 2">
            <a:extLst>
              <a:ext uri="{FF2B5EF4-FFF2-40B4-BE49-F238E27FC236}">
                <a16:creationId xmlns:a16="http://schemas.microsoft.com/office/drawing/2014/main" id="{57034B96-68A0-43A3-9FA8-BF900483E70A}"/>
              </a:ext>
            </a:extLst>
          </p:cNvPr>
          <p:cNvSpPr>
            <a:spLocks noGrp="1"/>
          </p:cNvSpPr>
          <p:nvPr>
            <p:ph idx="1"/>
          </p:nvPr>
        </p:nvSpPr>
        <p:spPr/>
        <p:txBody>
          <a:bodyPr>
            <a:normAutofit lnSpcReduction="10000"/>
          </a:bodyPr>
          <a:lstStyle/>
          <a:p>
            <a:r>
              <a:rPr lang="en-US" dirty="0"/>
              <a:t>All Vote Centers will be equipped with plexiglass shields for check-in tables, ballot issue tables, provisional tables, and chief judge tables.  </a:t>
            </a:r>
          </a:p>
          <a:p>
            <a:r>
              <a:rPr lang="en-US" dirty="0"/>
              <a:t>Face masks, hand sanitizer, and gloves will be provided for all election judges.  There will be a limited amount of face shields available.  If you have PPE that you are comfortable wearing, you are allowed to wear it on the day you work, as long as it meets CDC guidelines for PPE.</a:t>
            </a:r>
          </a:p>
          <a:p>
            <a:r>
              <a:rPr lang="en-US" dirty="0"/>
              <a:t>Every voter that comes into the polling place will be sprayed with hand sanitizer (please, only spray their hands) as a first step in the voting process by a Floor Monitor.</a:t>
            </a:r>
          </a:p>
          <a:p>
            <a:r>
              <a:rPr lang="en-US" dirty="0"/>
              <a:t>Every voter will receive their own pen and “I Voted” sticker in a bag.</a:t>
            </a:r>
          </a:p>
          <a:p>
            <a:r>
              <a:rPr lang="en-US" dirty="0"/>
              <a:t>Cleaning of surfaces and equipment will be done to the specifications of the cleaning document that will be shared with ALL judges.</a:t>
            </a:r>
          </a:p>
          <a:p>
            <a:pPr marL="0" indent="0">
              <a:buNone/>
            </a:pPr>
            <a:endParaRPr lang="en-US" dirty="0"/>
          </a:p>
        </p:txBody>
      </p:sp>
    </p:spTree>
    <p:extLst>
      <p:ext uri="{BB962C8B-B14F-4D97-AF65-F5344CB8AC3E}">
        <p14:creationId xmlns:p14="http://schemas.microsoft.com/office/powerpoint/2010/main" val="2588798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08796"/>
          </a:xfrm>
        </p:spPr>
        <p:txBody>
          <a:bodyPr>
            <a:normAutofit/>
          </a:bodyPr>
          <a:lstStyle/>
          <a:p>
            <a:pPr algn="ctr"/>
            <a:r>
              <a:rPr lang="en-US" sz="4000" dirty="0">
                <a:solidFill>
                  <a:schemeClr val="tx2"/>
                </a:solidFill>
                <a:latin typeface="Arial" pitchFamily="34" charset="0"/>
                <a:cs typeface="Arial" pitchFamily="34" charset="0"/>
              </a:rPr>
              <a:t>Voter ID Policy</a:t>
            </a:r>
          </a:p>
        </p:txBody>
      </p:sp>
      <p:sp>
        <p:nvSpPr>
          <p:cNvPr id="3" name="Content Placeholder 2"/>
          <p:cNvSpPr>
            <a:spLocks noGrp="1"/>
          </p:cNvSpPr>
          <p:nvPr>
            <p:ph idx="1"/>
          </p:nvPr>
        </p:nvSpPr>
        <p:spPr/>
        <p:txBody>
          <a:bodyPr>
            <a:normAutofit/>
          </a:bodyPr>
          <a:lstStyle/>
          <a:p>
            <a:r>
              <a:rPr lang="en-US" sz="2800" dirty="0">
                <a:latin typeface="Arial" pitchFamily="34" charset="0"/>
                <a:cs typeface="Arial" pitchFamily="34" charset="0"/>
              </a:rPr>
              <a:t>You may not ask a voter for identification to vote in the State of Maryland.</a:t>
            </a:r>
          </a:p>
          <a:p>
            <a:r>
              <a:rPr lang="en-US" sz="2800" dirty="0">
                <a:latin typeface="Arial" pitchFamily="34" charset="0"/>
                <a:cs typeface="Arial" pitchFamily="34" charset="0"/>
              </a:rPr>
              <a:t>If a voter offers an ID, you may accept it, but the voter must state his or her name, address, and month and day of birth. </a:t>
            </a:r>
          </a:p>
          <a:p>
            <a:r>
              <a:rPr lang="en-US" sz="2800" dirty="0">
                <a:latin typeface="Arial" pitchFamily="34" charset="0"/>
                <a:cs typeface="Arial" pitchFamily="34" charset="0"/>
              </a:rPr>
              <a:t>Please note that all SDR voters will have to show proof of residency.  This is the exception to the rule.</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08796"/>
          </a:xfrm>
        </p:spPr>
        <p:txBody>
          <a:bodyPr>
            <a:normAutofit/>
          </a:bodyPr>
          <a:lstStyle/>
          <a:p>
            <a:pPr algn="ctr"/>
            <a:r>
              <a:rPr lang="en-US" sz="4000" dirty="0">
                <a:solidFill>
                  <a:schemeClr val="tx2"/>
                </a:solidFill>
                <a:latin typeface="Arial" pitchFamily="34" charset="0"/>
                <a:cs typeface="Arial" pitchFamily="34" charset="0"/>
              </a:rPr>
              <a:t>Children Accompanying Voters</a:t>
            </a:r>
          </a:p>
        </p:txBody>
      </p:sp>
      <p:sp>
        <p:nvSpPr>
          <p:cNvPr id="3" name="Content Placeholder 2"/>
          <p:cNvSpPr>
            <a:spLocks noGrp="1"/>
          </p:cNvSpPr>
          <p:nvPr>
            <p:ph idx="1"/>
          </p:nvPr>
        </p:nvSpPr>
        <p:spPr/>
        <p:txBody>
          <a:bodyPr>
            <a:normAutofit/>
          </a:bodyPr>
          <a:lstStyle/>
          <a:p>
            <a:r>
              <a:rPr lang="en-US" dirty="0">
                <a:latin typeface="Arial" pitchFamily="34" charset="0"/>
                <a:cs typeface="Arial" pitchFamily="34" charset="0"/>
              </a:rPr>
              <a:t>Children who are 17 years of age or younger may go with a voter into the voting area.  The child must stay with the voter and must not disturb or interrupt normal voting procedures.</a:t>
            </a:r>
          </a:p>
          <a:p>
            <a:r>
              <a:rPr lang="en-US" dirty="0">
                <a:latin typeface="Arial" pitchFamily="34" charset="0"/>
                <a:cs typeface="Arial" pitchFamily="34" charset="0"/>
              </a:rPr>
              <a:t>You may not question the age of a child.  If the parent or guardian states that the child is 17 year of age or younger, then that is the age of the child.</a:t>
            </a:r>
          </a:p>
          <a:p>
            <a:r>
              <a:rPr lang="en-US" dirty="0">
                <a:latin typeface="Arial" pitchFamily="34" charset="0"/>
                <a:cs typeface="Arial" pitchFamily="34" charset="0"/>
              </a:rPr>
              <a:t>Anyone 18 years of age or older must complete a Voter Assistance Form if he or she goes with a voter into the voting area.</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chemeClr val="tx2"/>
                </a:solidFill>
                <a:latin typeface="Arial" pitchFamily="34" charset="0"/>
                <a:cs typeface="Arial" pitchFamily="34" charset="0"/>
              </a:rPr>
              <a:t>Electronic Equipment </a:t>
            </a:r>
            <a:br>
              <a:rPr lang="en-US" dirty="0">
                <a:solidFill>
                  <a:schemeClr val="tx2"/>
                </a:solidFill>
                <a:latin typeface="Arial" pitchFamily="34" charset="0"/>
                <a:cs typeface="Arial" pitchFamily="34" charset="0"/>
              </a:rPr>
            </a:br>
            <a:r>
              <a:rPr lang="en-US" dirty="0">
                <a:solidFill>
                  <a:schemeClr val="tx2"/>
                </a:solidFill>
                <a:latin typeface="Arial" pitchFamily="34" charset="0"/>
                <a:cs typeface="Arial" pitchFamily="34" charset="0"/>
              </a:rPr>
              <a:t>in the Vote Center</a:t>
            </a:r>
          </a:p>
        </p:txBody>
      </p:sp>
      <p:sp>
        <p:nvSpPr>
          <p:cNvPr id="3" name="Content Placeholder 2"/>
          <p:cNvSpPr>
            <a:spLocks noGrp="1"/>
          </p:cNvSpPr>
          <p:nvPr>
            <p:ph idx="1"/>
          </p:nvPr>
        </p:nvSpPr>
        <p:spPr/>
        <p:txBody>
          <a:bodyPr>
            <a:normAutofit fontScale="62500" lnSpcReduction="20000"/>
          </a:bodyPr>
          <a:lstStyle/>
          <a:p>
            <a:pPr marL="0" indent="0">
              <a:buNone/>
            </a:pPr>
            <a:r>
              <a:rPr lang="en-US" sz="2600" dirty="0">
                <a:latin typeface="Arial" pitchFamily="34" charset="0"/>
                <a:cs typeface="Arial" pitchFamily="34" charset="0"/>
              </a:rPr>
              <a:t>Voters may not use electronic devices inside the Vote Center rooms.  Prohibited devices include radios, televisions, cameras, cell phones, tablets, and computer equipment.  There are some exceptions to this rule:</a:t>
            </a:r>
            <a:r>
              <a:rPr lang="en-US" sz="2600" b="1" dirty="0">
                <a:latin typeface="Arial" pitchFamily="34" charset="0"/>
                <a:cs typeface="Arial" pitchFamily="34" charset="0"/>
              </a:rPr>
              <a:t> </a:t>
            </a:r>
          </a:p>
          <a:p>
            <a:pPr marL="0" indent="0">
              <a:buNone/>
            </a:pPr>
            <a:r>
              <a:rPr lang="en-US" sz="2600" dirty="0">
                <a:latin typeface="Arial" pitchFamily="34" charset="0"/>
                <a:cs typeface="Arial" pitchFamily="34" charset="0"/>
              </a:rPr>
              <a:t>If both chief judges agree, members of the media may use cameras in a Vote Center and within the “No Electioneering Zone” as long as they do not interfere with the voting process and do not put the privacy of voters at risk.   </a:t>
            </a:r>
          </a:p>
          <a:p>
            <a:pPr marL="0" lvl="0" indent="0">
              <a:buNone/>
            </a:pPr>
            <a:r>
              <a:rPr lang="en-US" sz="2600" dirty="0">
                <a:latin typeface="Arial" pitchFamily="34" charset="0"/>
                <a:cs typeface="Arial" pitchFamily="34" charset="0"/>
              </a:rPr>
              <a:t>The Howard County Board of Elections allows a judge to use a cell phone or tablet in the Vote Center on Election Day and Early Voting, as long as there is no voter in front of the judge.  If you have to make or take a phone call, tell your Chief Judge, and step outside the Vote Center door to do so. Please do not abuse this privilege.</a:t>
            </a:r>
          </a:p>
          <a:p>
            <a:pPr marL="0" lvl="0" indent="0">
              <a:buNone/>
            </a:pPr>
            <a:r>
              <a:rPr lang="en-US" sz="2600" dirty="0">
                <a:latin typeface="Arial" pitchFamily="34" charset="0"/>
                <a:cs typeface="Arial" pitchFamily="34" charset="0"/>
              </a:rPr>
              <a:t>Law enforcement officers and emergency workers may also use electronic devices when they are doing their jobs.</a:t>
            </a:r>
          </a:p>
          <a:p>
            <a:pPr marL="0" indent="0">
              <a:buNone/>
            </a:pPr>
            <a:r>
              <a:rPr lang="en-US" sz="2600" i="1" dirty="0">
                <a:latin typeface="Arial" pitchFamily="34" charset="0"/>
                <a:cs typeface="Arial" pitchFamily="34" charset="0"/>
              </a:rPr>
              <a:t>Please Note:  Voters may bring printed materials into the Vote Center. This includes sample ballots, voter’s guides from newspapers, and campaign literature.  Voters may use electronic devices while waiting in line outside of the polling room.</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330D3-A651-423A-BF77-064FC987D4F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F929953-997F-4F75-B2D6-E2682C12F3AA}"/>
              </a:ext>
            </a:extLst>
          </p:cNvPr>
          <p:cNvSpPr>
            <a:spLocks noGrp="1"/>
          </p:cNvSpPr>
          <p:nvPr>
            <p:ph idx="1"/>
          </p:nvPr>
        </p:nvSpPr>
        <p:spPr>
          <a:xfrm>
            <a:off x="822959" y="2286000"/>
            <a:ext cx="7543801" cy="3583094"/>
          </a:xfrm>
        </p:spPr>
        <p:txBody>
          <a:bodyPr>
            <a:normAutofit/>
          </a:bodyPr>
          <a:lstStyle/>
          <a:p>
            <a:pPr algn="ctr"/>
            <a:r>
              <a:rPr lang="en-US" sz="7200" dirty="0">
                <a:solidFill>
                  <a:schemeClr val="tx2"/>
                </a:solidFill>
              </a:rPr>
              <a:t>Judge Guidelines and Rules of Security Behavior</a:t>
            </a:r>
          </a:p>
        </p:txBody>
      </p:sp>
    </p:spTree>
    <p:extLst>
      <p:ext uri="{BB962C8B-B14F-4D97-AF65-F5344CB8AC3E}">
        <p14:creationId xmlns:p14="http://schemas.microsoft.com/office/powerpoint/2010/main" val="3110606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chemeClr val="tx2"/>
                </a:solidFill>
                <a:latin typeface="Arial" pitchFamily="34" charset="0"/>
                <a:cs typeface="Arial" pitchFamily="34" charset="0"/>
              </a:rPr>
              <a:t>General Rules and Expected Behavior</a:t>
            </a:r>
          </a:p>
        </p:txBody>
      </p:sp>
      <p:sp>
        <p:nvSpPr>
          <p:cNvPr id="3" name="Content Placeholder 2"/>
          <p:cNvSpPr>
            <a:spLocks noGrp="1"/>
          </p:cNvSpPr>
          <p:nvPr>
            <p:ph idx="1"/>
          </p:nvPr>
        </p:nvSpPr>
        <p:spPr>
          <a:xfrm>
            <a:off x="457200" y="1447799"/>
            <a:ext cx="8229600" cy="4678367"/>
          </a:xfrm>
        </p:spPr>
        <p:txBody>
          <a:bodyPr>
            <a:normAutofit fontScale="77500" lnSpcReduction="20000"/>
          </a:bodyPr>
          <a:lstStyle/>
          <a:p>
            <a:pPr lvl="0"/>
            <a:endParaRPr lang="en-US" sz="2800" dirty="0">
              <a:latin typeface="Arial" pitchFamily="34" charset="0"/>
              <a:cs typeface="Arial" pitchFamily="34" charset="0"/>
            </a:endParaRPr>
          </a:p>
          <a:p>
            <a:pPr lvl="0"/>
            <a:r>
              <a:rPr lang="en-US" sz="2800" dirty="0">
                <a:latin typeface="Arial" pitchFamily="34" charset="0"/>
                <a:cs typeface="Arial" pitchFamily="34" charset="0"/>
              </a:rPr>
              <a:t>You may </a:t>
            </a:r>
            <a:r>
              <a:rPr lang="en-US" sz="2800" b="1" dirty="0">
                <a:latin typeface="Arial" pitchFamily="34" charset="0"/>
                <a:cs typeface="Arial" pitchFamily="34" charset="0"/>
              </a:rPr>
              <a:t>NOT</a:t>
            </a:r>
            <a:r>
              <a:rPr lang="en-US" sz="2800" dirty="0">
                <a:latin typeface="Arial" pitchFamily="34" charset="0"/>
                <a:cs typeface="Arial" pitchFamily="34" charset="0"/>
              </a:rPr>
              <a:t> wear campaign buttons, t-shirts or other political items.  Electioneering by election judges is not permitted.</a:t>
            </a:r>
          </a:p>
          <a:p>
            <a:pPr lvl="0"/>
            <a:r>
              <a:rPr lang="en-US" sz="2800" dirty="0">
                <a:latin typeface="Arial" pitchFamily="34" charset="0"/>
                <a:cs typeface="Arial" pitchFamily="34" charset="0"/>
              </a:rPr>
              <a:t>Do not talk about candidates or political issues among your fellow election judges, voters, or anyone inside the voting room and within the “No Electioneering Zone.”  The “No Electioneering Zone” is 100 feet from the front outside entrance of a Vote Center or Early Voting Center.</a:t>
            </a:r>
          </a:p>
          <a:p>
            <a:pPr lvl="0"/>
            <a:r>
              <a:rPr lang="en-US" sz="2800" dirty="0">
                <a:latin typeface="Arial" pitchFamily="34" charset="0"/>
                <a:cs typeface="Arial" pitchFamily="34" charset="0"/>
              </a:rPr>
              <a:t>Help all voters promptly and courteously.  Watch for voters who need assistance.</a:t>
            </a:r>
          </a:p>
          <a:p>
            <a:pPr lvl="0"/>
            <a:r>
              <a:rPr lang="en-US" sz="2800" dirty="0">
                <a:latin typeface="Arial" pitchFamily="34" charset="0"/>
                <a:cs typeface="Arial" pitchFamily="34" charset="0"/>
              </a:rPr>
              <a:t>You may </a:t>
            </a:r>
            <a:r>
              <a:rPr lang="en-US" sz="2800" b="1" dirty="0">
                <a:latin typeface="Arial" pitchFamily="34" charset="0"/>
                <a:cs typeface="Arial" pitchFamily="34" charset="0"/>
              </a:rPr>
              <a:t>NOT</a:t>
            </a:r>
            <a:r>
              <a:rPr lang="en-US" sz="2800" dirty="0">
                <a:latin typeface="Arial" pitchFamily="34" charset="0"/>
                <a:cs typeface="Arial" pitchFamily="34" charset="0"/>
              </a:rPr>
              <a:t> leave the polling place at any time, so be sure to bring your food, your drinks, and your medication with you the morning of the election day that you are assigned to work. </a:t>
            </a:r>
            <a:r>
              <a:rPr lang="en-US" sz="2300" i="1" dirty="0">
                <a:latin typeface="Arial" pitchFamily="34" charset="0"/>
                <a:cs typeface="Arial" pitchFamily="34" charset="0"/>
              </a:rPr>
              <a:t>(If you want to take a walk around the building to get more steps in, that is fine, but you may not walk across the street or go somewhere in your car.  You must stay on the Vote Center premises.) </a:t>
            </a:r>
          </a:p>
          <a:p>
            <a:pPr>
              <a:buNone/>
            </a:pPr>
            <a:endParaRPr lang="en-US" sz="2400" dirty="0"/>
          </a:p>
          <a:p>
            <a:pPr>
              <a:buNone/>
            </a:pPr>
            <a:endParaRPr lang="en-US" sz="2400" dirty="0"/>
          </a:p>
          <a:p>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1"/>
            <a:ext cx="8229600" cy="5745166"/>
          </a:xfrm>
        </p:spPr>
        <p:txBody>
          <a:bodyPr>
            <a:normAutofit lnSpcReduction="10000"/>
          </a:bodyPr>
          <a:lstStyle/>
          <a:p>
            <a:pPr lvl="0"/>
            <a:endParaRPr lang="en-US" sz="2400" dirty="0">
              <a:latin typeface="Arial" pitchFamily="34" charset="0"/>
              <a:cs typeface="Arial" pitchFamily="34" charset="0"/>
            </a:endParaRPr>
          </a:p>
          <a:p>
            <a:pPr lvl="0" algn="ctr"/>
            <a:r>
              <a:rPr lang="en-US" sz="4800" dirty="0">
                <a:solidFill>
                  <a:schemeClr val="tx2"/>
                </a:solidFill>
                <a:latin typeface="Arial" pitchFamily="34" charset="0"/>
                <a:cs typeface="Arial" pitchFamily="34" charset="0"/>
              </a:rPr>
              <a:t>Tips for Election Judges</a:t>
            </a:r>
          </a:p>
          <a:p>
            <a:pPr lvl="0"/>
            <a:endParaRPr lang="en-US" sz="2400" dirty="0">
              <a:latin typeface="Arial" pitchFamily="34" charset="0"/>
              <a:cs typeface="Arial" pitchFamily="34" charset="0"/>
            </a:endParaRPr>
          </a:p>
          <a:p>
            <a:pPr lvl="0"/>
            <a:r>
              <a:rPr lang="en-US" sz="2400" dirty="0">
                <a:latin typeface="Arial" pitchFamily="34" charset="0"/>
                <a:cs typeface="Arial" pitchFamily="34" charset="0"/>
              </a:rPr>
              <a:t>Dress comfortably and appropriately.  Inappropriate items include halter tops, midriff tops, mini skirts, short shorts, and sweatpants.  Dress in layers so that you can acclimate to the conditions in the vote center.</a:t>
            </a:r>
          </a:p>
          <a:p>
            <a:pPr lvl="0"/>
            <a:r>
              <a:rPr lang="en-US" sz="2400" dirty="0">
                <a:latin typeface="Arial" pitchFamily="34" charset="0"/>
                <a:cs typeface="Arial" pitchFamily="34" charset="0"/>
              </a:rPr>
              <a:t>Do not bring family members or friends with you to help. Keep conversations with family members, friends, and                                     neighbors brief and focused on the voting process.</a:t>
            </a:r>
          </a:p>
          <a:p>
            <a:r>
              <a:rPr lang="en-US" sz="2400" dirty="0">
                <a:latin typeface="Arial" pitchFamily="34" charset="0"/>
                <a:cs typeface="Arial" pitchFamily="34" charset="0"/>
              </a:rPr>
              <a:t>Remain at your work station at all times. Only leave your work station when you are on an assigned break, using the restroom, helping a voter, or following directions from a Chief Judge.</a:t>
            </a:r>
          </a:p>
          <a:p>
            <a:pPr marL="457200" indent="-457200">
              <a:buNone/>
            </a:pP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08796"/>
          </a:xfrm>
        </p:spPr>
        <p:txBody>
          <a:bodyPr>
            <a:normAutofit/>
          </a:bodyPr>
          <a:lstStyle/>
          <a:p>
            <a:pPr algn="ctr"/>
            <a:r>
              <a:rPr lang="en-US" sz="4000" dirty="0">
                <a:solidFill>
                  <a:schemeClr val="tx2"/>
                </a:solidFill>
                <a:latin typeface="Arial" pitchFamily="34" charset="0"/>
                <a:cs typeface="Arial" pitchFamily="34" charset="0"/>
              </a:rPr>
              <a:t>Security Rules for All Judges</a:t>
            </a:r>
          </a:p>
        </p:txBody>
      </p:sp>
      <p:sp>
        <p:nvSpPr>
          <p:cNvPr id="3" name="Content Placeholder 2"/>
          <p:cNvSpPr>
            <a:spLocks noGrp="1"/>
          </p:cNvSpPr>
          <p:nvPr>
            <p:ph idx="1"/>
          </p:nvPr>
        </p:nvSpPr>
        <p:spPr/>
        <p:txBody>
          <a:bodyPr>
            <a:normAutofit fontScale="92500" lnSpcReduction="10000"/>
          </a:bodyPr>
          <a:lstStyle/>
          <a:p>
            <a:pPr lvl="0"/>
            <a:r>
              <a:rPr lang="en-US" dirty="0">
                <a:latin typeface="Arial" pitchFamily="34" charset="0"/>
                <a:cs typeface="Arial" pitchFamily="34" charset="0"/>
              </a:rPr>
              <a:t>Unauthorized collection, transmission, sharing, or disclosure of voter information is prohibited and will result in immediate removal from office and possible civil and/or criminal penalties.</a:t>
            </a:r>
          </a:p>
          <a:p>
            <a:r>
              <a:rPr lang="en-US" dirty="0">
                <a:latin typeface="Arial" pitchFamily="34" charset="0"/>
                <a:cs typeface="Arial" pitchFamily="34" charset="0"/>
              </a:rPr>
              <a:t>Always wear your name tag and assistance sticker.</a:t>
            </a:r>
          </a:p>
          <a:p>
            <a:r>
              <a:rPr lang="en-US" dirty="0">
                <a:latin typeface="Arial" pitchFamily="34" charset="0"/>
                <a:cs typeface="Arial" pitchFamily="34" charset="0"/>
              </a:rPr>
              <a:t>Do not deviate from the approved Election Judges Manual without approval of the Election Director.</a:t>
            </a:r>
          </a:p>
          <a:p>
            <a:r>
              <a:rPr lang="en-US" dirty="0">
                <a:latin typeface="Arial" pitchFamily="34" charset="0"/>
                <a:cs typeface="Arial" pitchFamily="34" charset="0"/>
              </a:rPr>
              <a:t>Make sure that all paperwork is complete.</a:t>
            </a:r>
          </a:p>
          <a:p>
            <a:pPr lvl="0"/>
            <a:r>
              <a:rPr lang="en-US" dirty="0">
                <a:latin typeface="Arial" pitchFamily="34" charset="0"/>
                <a:cs typeface="Arial" pitchFamily="34" charset="0"/>
              </a:rPr>
              <a:t>Report any security problems to the Board of Elections right away.  Security problems include incomplete or missing paperwork, voided tamper tape, broken seals, unsecured facilities or voting equipment.</a:t>
            </a:r>
          </a:p>
          <a:p>
            <a:pPr lvl="0"/>
            <a:r>
              <a:rPr lang="en-US" dirty="0">
                <a:latin typeface="Arial" pitchFamily="34" charset="0"/>
                <a:cs typeface="Arial" pitchFamily="34" charset="0"/>
              </a:rPr>
              <a:t>Do not use voting equipment that has missing or damaged tamper tape or seals. Call your Rover immediately.  Record all such events in the Election Day Log.  </a:t>
            </a:r>
            <a:endParaRPr lang="en-US"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3"/>
            <a:ext cx="8229600" cy="5592763"/>
          </a:xfrm>
        </p:spPr>
        <p:txBody>
          <a:bodyPr>
            <a:normAutofit fontScale="32500" lnSpcReduction="20000"/>
          </a:bodyPr>
          <a:lstStyle/>
          <a:p>
            <a:pPr lvl="0"/>
            <a:endParaRPr lang="en-US" sz="3600" dirty="0">
              <a:latin typeface="Arial" pitchFamily="34" charset="0"/>
              <a:cs typeface="Arial" pitchFamily="34" charset="0"/>
            </a:endParaRPr>
          </a:p>
          <a:p>
            <a:pPr lvl="0"/>
            <a:endParaRPr lang="en-US" sz="3600" dirty="0">
              <a:latin typeface="Arial" pitchFamily="34" charset="0"/>
              <a:cs typeface="Arial" pitchFamily="34" charset="0"/>
            </a:endParaRPr>
          </a:p>
          <a:p>
            <a:pPr lvl="0" algn="ctr"/>
            <a:r>
              <a:rPr lang="en-US" sz="9000" dirty="0">
                <a:solidFill>
                  <a:schemeClr val="tx2"/>
                </a:solidFill>
                <a:latin typeface="Arial" pitchFamily="34" charset="0"/>
                <a:cs typeface="Arial" pitchFamily="34" charset="0"/>
              </a:rPr>
              <a:t>Security Rules for All Judges (</a:t>
            </a:r>
            <a:r>
              <a:rPr lang="en-US" sz="9000" dirty="0" err="1">
                <a:solidFill>
                  <a:schemeClr val="tx2"/>
                </a:solidFill>
                <a:latin typeface="Arial" pitchFamily="34" charset="0"/>
                <a:cs typeface="Arial" pitchFamily="34" charset="0"/>
              </a:rPr>
              <a:t>con’t</a:t>
            </a:r>
            <a:r>
              <a:rPr lang="en-US" sz="9000" dirty="0">
                <a:solidFill>
                  <a:schemeClr val="tx2"/>
                </a:solidFill>
                <a:latin typeface="Arial" pitchFamily="34" charset="0"/>
                <a:cs typeface="Arial" pitchFamily="34" charset="0"/>
              </a:rPr>
              <a:t>.)</a:t>
            </a:r>
          </a:p>
          <a:p>
            <a:pPr lvl="0"/>
            <a:endParaRPr lang="en-US" sz="3600" dirty="0">
              <a:latin typeface="Arial" pitchFamily="34" charset="0"/>
              <a:cs typeface="Arial" pitchFamily="34" charset="0"/>
            </a:endParaRPr>
          </a:p>
          <a:p>
            <a:pPr lvl="0"/>
            <a:r>
              <a:rPr lang="en-US" sz="4900" dirty="0">
                <a:latin typeface="Arial" pitchFamily="34" charset="0"/>
                <a:cs typeface="Arial" pitchFamily="34" charset="0"/>
              </a:rPr>
              <a:t>Report any suspicious, threatening, or harassing behavior to the Board of Elections. Record all such incidents in the Election Day Log.</a:t>
            </a:r>
          </a:p>
          <a:p>
            <a:r>
              <a:rPr lang="en-US" sz="4900" dirty="0">
                <a:latin typeface="Arial" pitchFamily="34" charset="0"/>
                <a:cs typeface="Arial" pitchFamily="34" charset="0"/>
              </a:rPr>
              <a:t>Do not allow any unauthorized person to touch the voting equipment.  A voter is only allowed to touch his or her own voter authority card (VAC), ballot, or ballot activation card.</a:t>
            </a:r>
          </a:p>
          <a:p>
            <a:r>
              <a:rPr lang="en-US" sz="4900" dirty="0">
                <a:latin typeface="Arial" pitchFamily="34" charset="0"/>
                <a:cs typeface="Arial" pitchFamily="34" charset="0"/>
              </a:rPr>
              <a:t>If you have a problem with the voting equipment, contact your Rover right away and record the issue in the Election Day Log.</a:t>
            </a:r>
          </a:p>
          <a:p>
            <a:r>
              <a:rPr lang="en-US" sz="4900" dirty="0">
                <a:latin typeface="Arial" pitchFamily="34" charset="0"/>
                <a:cs typeface="Arial" pitchFamily="34" charset="0"/>
              </a:rPr>
              <a:t>Make sure all ballots, ballot activation cards, and voter authority cards are accounted for as required. </a:t>
            </a:r>
          </a:p>
          <a:p>
            <a:r>
              <a:rPr lang="en-US" sz="4900" dirty="0">
                <a:latin typeface="Arial" pitchFamily="34" charset="0"/>
                <a:cs typeface="Arial" pitchFamily="34" charset="0"/>
              </a:rPr>
              <a:t>Do not share confidential supervisor passwords with anyone and keep in a sealed envelope until needed.</a:t>
            </a:r>
          </a:p>
          <a:p>
            <a:r>
              <a:rPr lang="en-US" sz="4900" dirty="0">
                <a:latin typeface="Arial" pitchFamily="34" charset="0"/>
                <a:cs typeface="Arial" pitchFamily="34" charset="0"/>
              </a:rPr>
              <a:t>Make sure that all memory sticks, compact flash cards/adapters and keys are placed in the Clear Zipper Bag and given to the local board of elections at the end of the election.</a:t>
            </a:r>
          </a:p>
          <a:p>
            <a:r>
              <a:rPr lang="en-US" sz="4900" dirty="0">
                <a:latin typeface="Arial" pitchFamily="34" charset="0"/>
                <a:cs typeface="Arial" pitchFamily="34" charset="0"/>
              </a:rPr>
              <a:t> </a:t>
            </a:r>
            <a:r>
              <a:rPr lang="en-US" sz="4900" b="1" dirty="0">
                <a:latin typeface="Arial" pitchFamily="34" charset="0"/>
                <a:cs typeface="Arial" pitchFamily="34" charset="0"/>
              </a:rPr>
              <a:t>If there is an emergency that is a threat to public safety, call 911 immediately.  Then, contact the local board of elections.</a:t>
            </a:r>
          </a:p>
          <a:p>
            <a:pPr>
              <a:buNone/>
            </a:pPr>
            <a:r>
              <a:rPr lang="en-US" sz="4900" dirty="0">
                <a:latin typeface="Arial" pitchFamily="34" charset="0"/>
                <a:cs typeface="Arial" pitchFamily="34"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59" y="2286000"/>
            <a:ext cx="7543801" cy="4038600"/>
          </a:xfrm>
        </p:spPr>
        <p:txBody>
          <a:bodyPr>
            <a:normAutofit fontScale="55000" lnSpcReduction="20000"/>
          </a:bodyPr>
          <a:lstStyle/>
          <a:p>
            <a:pPr>
              <a:buNone/>
            </a:pPr>
            <a:r>
              <a:rPr lang="en-US" dirty="0"/>
              <a:t>	</a:t>
            </a:r>
            <a:r>
              <a:rPr lang="en-US" sz="2600" dirty="0"/>
              <a:t>I sincerely appreciate everyone who has volunteered to be an election judge during the COVID-19 global pandemic.  Without people like you, we could never hold an in-person election in 2020.  You can add yourselves to the list of heroes ensuring that democracy continues in these not so normal times!</a:t>
            </a:r>
          </a:p>
          <a:p>
            <a:pPr>
              <a:buNone/>
            </a:pPr>
            <a:r>
              <a:rPr lang="en-US" sz="2600" dirty="0"/>
              <a:t>  Our training for this Presidential General Election is quite unique, in the fact that it is totally virtual.  You will go through this informational presentation, watch videos for the judge type that you are assigned, take the quizzes that are online, and then have an opportunity to get any questions you may have answered at any one of our Q and A sessions that will be mandatory to attend, of course, virtually.  </a:t>
            </a:r>
          </a:p>
          <a:p>
            <a:pPr>
              <a:buNone/>
            </a:pPr>
            <a:r>
              <a:rPr lang="en-US" sz="2600" dirty="0"/>
              <a:t>  Please enjoy the training videos.  My staff was tasked with making the entire training syllabus come to life in video in a short timeframe…I think you will appreciate the information that is contained in these videos.  It tells and shows you exactly what you will need to do to be an election judge. </a:t>
            </a:r>
          </a:p>
          <a:p>
            <a:pPr>
              <a:buNone/>
            </a:pPr>
            <a:r>
              <a:rPr lang="en-US" sz="2600" dirty="0"/>
              <a:t> The videos will be available for you for the duration of the election process.  Watch them as much as you want, at your own pace, on your own time.  Write down questions for the Q and A session, which will be a mix of simple Q and A, video streaming to see something you would like to see, and any new information that we have been given to help you succeed.</a:t>
            </a:r>
          </a:p>
          <a:p>
            <a:pPr>
              <a:buNone/>
            </a:pPr>
            <a:r>
              <a:rPr lang="en-US" sz="2600" dirty="0"/>
              <a:t> Once again, from me, my staff, and the Board at the Howard County Board of Elections, thank you for participating as an Election Judge in the 2020 election.</a:t>
            </a:r>
          </a:p>
          <a:p>
            <a:pPr>
              <a:buNone/>
            </a:pPr>
            <a:r>
              <a:rPr lang="en-US" sz="2600" dirty="0"/>
              <a:t>-Guy Mickley, Election Director</a:t>
            </a:r>
          </a:p>
        </p:txBody>
      </p:sp>
      <p:sp>
        <p:nvSpPr>
          <p:cNvPr id="2" name="TextBox 1">
            <a:extLst>
              <a:ext uri="{FF2B5EF4-FFF2-40B4-BE49-F238E27FC236}">
                <a16:creationId xmlns:a16="http://schemas.microsoft.com/office/drawing/2014/main" id="{1A5E3472-5E77-4DCD-A5AE-2AFD1AAE5C9D}"/>
              </a:ext>
            </a:extLst>
          </p:cNvPr>
          <p:cNvSpPr txBox="1"/>
          <p:nvPr/>
        </p:nvSpPr>
        <p:spPr>
          <a:xfrm>
            <a:off x="1219200" y="685800"/>
            <a:ext cx="6934200" cy="646331"/>
          </a:xfrm>
          <a:prstGeom prst="rect">
            <a:avLst/>
          </a:prstGeom>
          <a:noFill/>
        </p:spPr>
        <p:txBody>
          <a:bodyPr wrap="square" rtlCol="0">
            <a:spAutoFit/>
          </a:bodyPr>
          <a:lstStyle/>
          <a:p>
            <a:pPr algn="ctr"/>
            <a:r>
              <a:rPr lang="en-US" sz="3600" i="1" dirty="0">
                <a:latin typeface="Berlin Sans FB" panose="020E0602020502020306" pitchFamily="34" charset="0"/>
              </a:rPr>
              <a:t>Message from the Election Director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9050D-6257-4F4D-943A-A1B87002A43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B945948-251E-43A7-9C56-CDEB8DAFEE38}"/>
              </a:ext>
            </a:extLst>
          </p:cNvPr>
          <p:cNvSpPr>
            <a:spLocks noGrp="1"/>
          </p:cNvSpPr>
          <p:nvPr>
            <p:ph idx="1"/>
          </p:nvPr>
        </p:nvSpPr>
        <p:spPr>
          <a:xfrm>
            <a:off x="822959" y="2057400"/>
            <a:ext cx="7543801" cy="3811694"/>
          </a:xfrm>
        </p:spPr>
        <p:txBody>
          <a:bodyPr>
            <a:normAutofit/>
          </a:bodyPr>
          <a:lstStyle/>
          <a:p>
            <a:pPr marL="0" indent="0" algn="ctr">
              <a:buNone/>
            </a:pPr>
            <a:r>
              <a:rPr lang="en-US" sz="8000" dirty="0">
                <a:solidFill>
                  <a:schemeClr val="tx2"/>
                </a:solidFill>
              </a:rPr>
              <a:t>Assisting Voters</a:t>
            </a:r>
          </a:p>
          <a:p>
            <a:pPr marL="0" indent="0" algn="ctr">
              <a:buNone/>
            </a:pPr>
            <a:r>
              <a:rPr lang="en-US" sz="8000" dirty="0">
                <a:solidFill>
                  <a:schemeClr val="tx2"/>
                </a:solidFill>
              </a:rPr>
              <a:t>in the</a:t>
            </a:r>
          </a:p>
          <a:p>
            <a:pPr marL="0" indent="0" algn="ctr">
              <a:buNone/>
            </a:pPr>
            <a:r>
              <a:rPr lang="en-US" sz="8000" dirty="0">
                <a:solidFill>
                  <a:schemeClr val="tx2"/>
                </a:solidFill>
              </a:rPr>
              <a:t>Vote Center</a:t>
            </a:r>
          </a:p>
        </p:txBody>
      </p:sp>
    </p:spTree>
    <p:extLst>
      <p:ext uri="{BB962C8B-B14F-4D97-AF65-F5344CB8AC3E}">
        <p14:creationId xmlns:p14="http://schemas.microsoft.com/office/powerpoint/2010/main" val="40562066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1371600"/>
          </a:xfrm>
        </p:spPr>
        <p:txBody>
          <a:bodyPr/>
          <a:lstStyle/>
          <a:p>
            <a:endParaRPr lang="en-US" dirty="0"/>
          </a:p>
          <a:p>
            <a:pPr algn="ctr">
              <a:buNone/>
            </a:pPr>
            <a:r>
              <a:rPr lang="en-US" sz="4800" dirty="0">
                <a:solidFill>
                  <a:schemeClr val="tx2"/>
                </a:solidFill>
                <a:latin typeface="Arial" pitchFamily="34" charset="0"/>
                <a:cs typeface="Arial" pitchFamily="34" charset="0"/>
              </a:rPr>
              <a:t>Voter  Assistance- In General</a:t>
            </a:r>
          </a:p>
        </p:txBody>
      </p:sp>
      <p:sp>
        <p:nvSpPr>
          <p:cNvPr id="4" name="Content Placeholder 2">
            <a:extLst>
              <a:ext uri="{FF2B5EF4-FFF2-40B4-BE49-F238E27FC236}">
                <a16:creationId xmlns:a16="http://schemas.microsoft.com/office/drawing/2014/main" id="{D0821617-13C3-47DA-91BB-EE1DC2F83610}"/>
              </a:ext>
            </a:extLst>
          </p:cNvPr>
          <p:cNvSpPr txBox="1">
            <a:spLocks/>
          </p:cNvSpPr>
          <p:nvPr/>
        </p:nvSpPr>
        <p:spPr>
          <a:xfrm>
            <a:off x="822959" y="1845734"/>
            <a:ext cx="7543801"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Calibri" panose="020F0502020204030204" pitchFamily="34" charset="0"/>
              <a:buNone/>
            </a:pPr>
            <a:r>
              <a:rPr lang="en-US" sz="2800" dirty="0">
                <a:latin typeface="Arial" pitchFamily="34" charset="0"/>
                <a:cs typeface="Arial" pitchFamily="34" charset="0"/>
              </a:rPr>
              <a:t>Be polite and respectful. </a:t>
            </a:r>
          </a:p>
          <a:p>
            <a:pPr marL="0" indent="0">
              <a:buFont typeface="Calibri" panose="020F0502020204030204" pitchFamily="34" charset="0"/>
              <a:buNone/>
            </a:pPr>
            <a:r>
              <a:rPr lang="en-US" sz="2800" dirty="0">
                <a:latin typeface="Arial" pitchFamily="34" charset="0"/>
                <a:cs typeface="Arial" pitchFamily="34" charset="0"/>
              </a:rPr>
              <a:t>Do not underestimate people with disabilities. </a:t>
            </a:r>
          </a:p>
          <a:p>
            <a:pPr marL="0" indent="0">
              <a:buFont typeface="Calibri" panose="020F0502020204030204" pitchFamily="34" charset="0"/>
              <a:buNone/>
            </a:pPr>
            <a:r>
              <a:rPr lang="en-US" sz="2800" dirty="0">
                <a:latin typeface="Arial" pitchFamily="34" charset="0"/>
                <a:cs typeface="Arial" pitchFamily="34" charset="0"/>
              </a:rPr>
              <a:t>Do not put a time limit on voting. </a:t>
            </a:r>
          </a:p>
          <a:p>
            <a:pPr marL="0" indent="0">
              <a:buFont typeface="Calibri" panose="020F0502020204030204" pitchFamily="34" charset="0"/>
              <a:buNone/>
            </a:pPr>
            <a:r>
              <a:rPr lang="en-US" sz="2800" dirty="0">
                <a:latin typeface="Arial" pitchFamily="34" charset="0"/>
                <a:cs typeface="Arial" pitchFamily="34" charset="0"/>
              </a:rPr>
              <a:t>Always speak directly to the voter, not to the voter’s helper, companion, or sign language interpreter. </a:t>
            </a:r>
          </a:p>
          <a:p>
            <a:pPr marL="0" indent="0">
              <a:buFont typeface="Calibri" panose="020F0502020204030204" pitchFamily="34" charset="0"/>
              <a:buNone/>
            </a:pPr>
            <a:r>
              <a:rPr lang="en-US" sz="2800" dirty="0">
                <a:latin typeface="Arial" pitchFamily="34" charset="0"/>
                <a:cs typeface="Arial" pitchFamily="34" charset="0"/>
              </a:rPr>
              <a:t>Offer help, but do not insist or be offended if your help is not accepted.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678366"/>
          </a:xfrm>
        </p:spPr>
        <p:txBody>
          <a:bodyPr>
            <a:normAutofit fontScale="62500" lnSpcReduction="20000"/>
          </a:bodyPr>
          <a:lstStyle/>
          <a:p>
            <a:pPr lvl="0"/>
            <a:endParaRPr lang="en-US" dirty="0"/>
          </a:p>
          <a:p>
            <a:pPr lvl="0">
              <a:lnSpc>
                <a:spcPct val="120000"/>
              </a:lnSpc>
            </a:pPr>
            <a:r>
              <a:rPr lang="en-US" sz="3500" dirty="0">
                <a:latin typeface="Arial" pitchFamily="34" charset="0"/>
                <a:cs typeface="Arial" pitchFamily="34" charset="0"/>
              </a:rPr>
              <a:t>Make sure there are signs to show the most accessible path to the polling place.  If the accessible entrance is the same as the main entrance, you must still place signage on the door.</a:t>
            </a:r>
          </a:p>
          <a:p>
            <a:pPr lvl="0">
              <a:lnSpc>
                <a:spcPct val="120000"/>
              </a:lnSpc>
            </a:pPr>
            <a:r>
              <a:rPr lang="en-US" sz="3500" dirty="0">
                <a:latin typeface="Arial" pitchFamily="34" charset="0"/>
                <a:cs typeface="Arial" pitchFamily="34" charset="0"/>
              </a:rPr>
              <a:t>Be aware of obstacles and hazards that could cause injury. </a:t>
            </a:r>
          </a:p>
          <a:p>
            <a:pPr lvl="0">
              <a:lnSpc>
                <a:spcPct val="120000"/>
              </a:lnSpc>
            </a:pPr>
            <a:r>
              <a:rPr lang="en-US" sz="3500" dirty="0">
                <a:latin typeface="Arial" pitchFamily="34" charset="0"/>
                <a:cs typeface="Arial" pitchFamily="34" charset="0"/>
              </a:rPr>
              <a:t>Tape down floor mats, rugs, and power cords securely or move them out of the way.</a:t>
            </a:r>
          </a:p>
          <a:p>
            <a:pPr lvl="0">
              <a:lnSpc>
                <a:spcPct val="120000"/>
              </a:lnSpc>
            </a:pPr>
            <a:r>
              <a:rPr lang="en-US" sz="3500" dirty="0">
                <a:latin typeface="Arial" pitchFamily="34" charset="0"/>
                <a:cs typeface="Arial" pitchFamily="34" charset="0"/>
              </a:rPr>
              <a:t>Keep floors as dry as possible.</a:t>
            </a:r>
          </a:p>
          <a:p>
            <a:pPr lvl="0">
              <a:lnSpc>
                <a:spcPct val="120000"/>
              </a:lnSpc>
            </a:pPr>
            <a:r>
              <a:rPr lang="en-US" sz="3500" dirty="0">
                <a:latin typeface="Arial" pitchFamily="34" charset="0"/>
                <a:cs typeface="Arial" pitchFamily="34" charset="0"/>
              </a:rPr>
              <a:t>Make sure the ramps and doors that are accessible to wheelchairs are unlocked.  Keep the paths clear.</a:t>
            </a:r>
          </a:p>
          <a:p>
            <a:pPr>
              <a:buNone/>
            </a:pPr>
            <a:endParaRPr lang="en-US" dirty="0"/>
          </a:p>
        </p:txBody>
      </p:sp>
      <p:sp>
        <p:nvSpPr>
          <p:cNvPr id="4" name="Content Placeholder 2">
            <a:extLst>
              <a:ext uri="{FF2B5EF4-FFF2-40B4-BE49-F238E27FC236}">
                <a16:creationId xmlns:a16="http://schemas.microsoft.com/office/drawing/2014/main" id="{BDEAD505-673A-488C-9230-B681E8CAD052}"/>
              </a:ext>
            </a:extLst>
          </p:cNvPr>
          <p:cNvSpPr txBox="1">
            <a:spLocks/>
          </p:cNvSpPr>
          <p:nvPr/>
        </p:nvSpPr>
        <p:spPr>
          <a:xfrm>
            <a:off x="457200" y="304800"/>
            <a:ext cx="8229600" cy="137160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endParaRPr lang="en-US"/>
          </a:p>
          <a:p>
            <a:pPr algn="ctr">
              <a:buFont typeface="Calibri" panose="020F0502020204030204" pitchFamily="34" charset="0"/>
              <a:buNone/>
            </a:pPr>
            <a:r>
              <a:rPr lang="en-US" sz="4800">
                <a:solidFill>
                  <a:schemeClr val="tx2"/>
                </a:solidFill>
                <a:latin typeface="Arial" pitchFamily="34" charset="0"/>
                <a:cs typeface="Arial" pitchFamily="34" charset="0"/>
              </a:rPr>
              <a:t>Voter  Assistance- In General</a:t>
            </a:r>
            <a:endParaRPr lang="en-US" sz="4800" dirty="0">
              <a:solidFill>
                <a:schemeClr val="tx2"/>
              </a:solidFill>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48050"/>
            <a:ext cx="8229600" cy="838200"/>
          </a:xfrm>
        </p:spPr>
        <p:txBody>
          <a:bodyPr/>
          <a:lstStyle/>
          <a:p>
            <a:pPr algn="ctr"/>
            <a:r>
              <a:rPr lang="en-US" dirty="0">
                <a:solidFill>
                  <a:schemeClr val="tx2"/>
                </a:solidFill>
              </a:rPr>
              <a:t>Voter Assistance Form</a:t>
            </a:r>
          </a:p>
        </p:txBody>
      </p:sp>
      <p:sp>
        <p:nvSpPr>
          <p:cNvPr id="296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29701"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29700" name="Object 4"/>
          <p:cNvGraphicFramePr>
            <a:graphicFrameLocks noChangeAspect="1"/>
          </p:cNvGraphicFramePr>
          <p:nvPr>
            <p:extLst>
              <p:ext uri="{D42A27DB-BD31-4B8C-83A1-F6EECF244321}">
                <p14:modId xmlns:p14="http://schemas.microsoft.com/office/powerpoint/2010/main" val="1965171039"/>
              </p:ext>
            </p:extLst>
          </p:nvPr>
        </p:nvGraphicFramePr>
        <p:xfrm>
          <a:off x="1854992" y="1752600"/>
          <a:ext cx="5434013" cy="4572000"/>
        </p:xfrm>
        <a:graphic>
          <a:graphicData uri="http://schemas.openxmlformats.org/presentationml/2006/ole">
            <mc:AlternateContent xmlns:mc="http://schemas.openxmlformats.org/markup-compatibility/2006">
              <mc:Choice xmlns:v="urn:schemas-microsoft-com:vml" Requires="v">
                <p:oleObj spid="_x0000_s72768" name="Acrobat Document" r:id="rId3" imgW="5830114" imgH="7542857" progId="AcroExch.Document.DC">
                  <p:embed/>
                </p:oleObj>
              </mc:Choice>
              <mc:Fallback>
                <p:oleObj name="Acrobat Document" r:id="rId3" imgW="5830114" imgH="7542857" progId="AcroExch.Document.DC">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4992" y="1752600"/>
                        <a:ext cx="5434013" cy="4572000"/>
                      </a:xfrm>
                      <a:prstGeom prst="rect">
                        <a:avLst/>
                      </a:prstGeom>
                      <a:noFill/>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chemeClr val="tx2"/>
                </a:solidFill>
              </a:rPr>
              <a:t>Completing the</a:t>
            </a:r>
            <a:br>
              <a:rPr lang="en-US" dirty="0">
                <a:solidFill>
                  <a:schemeClr val="tx2"/>
                </a:solidFill>
              </a:rPr>
            </a:br>
            <a:r>
              <a:rPr lang="en-US" dirty="0">
                <a:solidFill>
                  <a:schemeClr val="tx2"/>
                </a:solidFill>
              </a:rPr>
              <a:t>Voter Assistance Form</a:t>
            </a:r>
          </a:p>
        </p:txBody>
      </p:sp>
      <p:sp>
        <p:nvSpPr>
          <p:cNvPr id="3" name="Content Placeholder 2"/>
          <p:cNvSpPr>
            <a:spLocks noGrp="1"/>
          </p:cNvSpPr>
          <p:nvPr>
            <p:ph idx="1"/>
          </p:nvPr>
        </p:nvSpPr>
        <p:spPr/>
        <p:txBody>
          <a:bodyPr/>
          <a:lstStyle/>
          <a:p>
            <a:r>
              <a:rPr lang="en-US" dirty="0"/>
              <a:t>Fill out Part I of the Voter Assistance Form.</a:t>
            </a:r>
          </a:p>
          <a:p>
            <a:r>
              <a:rPr lang="en-US" dirty="0"/>
              <a:t>Ask the helper to fill out Part II of the Voter Assistance Form.</a:t>
            </a:r>
          </a:p>
          <a:p>
            <a:r>
              <a:rPr lang="en-US" dirty="0"/>
              <a:t>Any two judges in the vote center can help a voter fill out a ballot, as long as the two judges are separate parties.  This does not mean Democrat and Republican, it can be Bread and Roses and Unaffiliated.</a:t>
            </a:r>
          </a:p>
          <a:p>
            <a:r>
              <a:rPr lang="en-US" dirty="0"/>
              <a:t>If a pair of bipartisan election judges are helping the voter, the election judges must fill out Part III of the form.</a:t>
            </a:r>
          </a:p>
          <a:p>
            <a:r>
              <a:rPr lang="en-US" dirty="0"/>
              <a:t>When completed, place the Voter Assistance Form in the </a:t>
            </a:r>
            <a:r>
              <a:rPr lang="en-US" i="1" dirty="0"/>
              <a:t>Completed Forms Envelope</a:t>
            </a:r>
            <a:r>
              <a:rPr lang="en-US" dirty="0"/>
              <a:t>.  See a Chief Judge for this envelope if it is not the Chief Judge performing this function.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6605"/>
            <a:ext cx="9144000" cy="1008796"/>
          </a:xfrm>
        </p:spPr>
        <p:txBody>
          <a:bodyPr>
            <a:normAutofit fontScale="90000"/>
          </a:bodyPr>
          <a:lstStyle/>
          <a:p>
            <a:pPr algn="ctr"/>
            <a:r>
              <a:rPr lang="en-US" sz="4000" dirty="0">
                <a:solidFill>
                  <a:schemeClr val="tx2"/>
                </a:solidFill>
                <a:latin typeface="Arial" pitchFamily="34" charset="0"/>
                <a:cs typeface="Arial" pitchFamily="34" charset="0"/>
              </a:rPr>
              <a:t>Is there anyone not allowed to assist a voter?</a:t>
            </a:r>
          </a:p>
        </p:txBody>
      </p:sp>
      <p:sp>
        <p:nvSpPr>
          <p:cNvPr id="3" name="Content Placeholder 2"/>
          <p:cNvSpPr>
            <a:spLocks noGrp="1"/>
          </p:cNvSpPr>
          <p:nvPr>
            <p:ph idx="1"/>
          </p:nvPr>
        </p:nvSpPr>
        <p:spPr>
          <a:xfrm>
            <a:off x="457200" y="1752601"/>
            <a:ext cx="8229600" cy="4373566"/>
          </a:xfrm>
        </p:spPr>
        <p:txBody>
          <a:bodyPr>
            <a:normAutofit/>
          </a:bodyPr>
          <a:lstStyle/>
          <a:p>
            <a:pPr>
              <a:buNone/>
            </a:pPr>
            <a:r>
              <a:rPr lang="en-US" dirty="0"/>
              <a:t>	</a:t>
            </a:r>
          </a:p>
          <a:p>
            <a:pPr>
              <a:buNone/>
            </a:pPr>
            <a:r>
              <a:rPr lang="en-US" sz="2600" dirty="0">
                <a:latin typeface="Arial" pitchFamily="34" charset="0"/>
                <a:cs typeface="Arial" pitchFamily="34" charset="0"/>
              </a:rPr>
              <a:t>	Any voter may choose anyone to help him or her </a:t>
            </a:r>
            <a:r>
              <a:rPr lang="en-US" sz="2600" b="1" dirty="0">
                <a:latin typeface="Arial" pitchFamily="34" charset="0"/>
                <a:cs typeface="Arial" pitchFamily="34" charset="0"/>
              </a:rPr>
              <a:t>except</a:t>
            </a:r>
            <a:r>
              <a:rPr lang="en-US" sz="2600" dirty="0">
                <a:latin typeface="Arial" pitchFamily="34" charset="0"/>
                <a:cs typeface="Arial" pitchFamily="34" charset="0"/>
              </a:rPr>
              <a:t>:</a:t>
            </a:r>
          </a:p>
          <a:p>
            <a:pPr marL="514350" indent="-514350">
              <a:buFont typeface="+mj-lt"/>
              <a:buAutoNum type="arabicPeriod"/>
            </a:pPr>
            <a:r>
              <a:rPr lang="en-US" sz="2600" dirty="0">
                <a:latin typeface="Arial" pitchFamily="34" charset="0"/>
                <a:cs typeface="Arial" pitchFamily="34" charset="0"/>
              </a:rPr>
              <a:t>The voter’s employer or agent of the voter’s employer;</a:t>
            </a:r>
          </a:p>
          <a:p>
            <a:pPr marL="514350" indent="-514350">
              <a:buFont typeface="+mj-lt"/>
              <a:buAutoNum type="arabicPeriod"/>
            </a:pPr>
            <a:r>
              <a:rPr lang="en-US" sz="2600" dirty="0">
                <a:latin typeface="Arial" pitchFamily="34" charset="0"/>
                <a:cs typeface="Arial" pitchFamily="34" charset="0"/>
              </a:rPr>
              <a:t>An officer or agent of the voter’s union; </a:t>
            </a:r>
          </a:p>
          <a:p>
            <a:pPr marL="514350" indent="-514350">
              <a:buFont typeface="+mj-lt"/>
              <a:buAutoNum type="arabicPeriod"/>
            </a:pPr>
            <a:r>
              <a:rPr lang="en-US" sz="2600" dirty="0">
                <a:latin typeface="Arial" pitchFamily="34" charset="0"/>
                <a:cs typeface="Arial" pitchFamily="34" charset="0"/>
              </a:rPr>
              <a:t>A person appointed as a challenger or watcher for this election; or</a:t>
            </a:r>
          </a:p>
          <a:p>
            <a:pPr marL="514350" indent="-514350">
              <a:buFont typeface="+mj-lt"/>
              <a:buAutoNum type="arabicPeriod"/>
            </a:pPr>
            <a:r>
              <a:rPr lang="en-US" sz="2600" dirty="0">
                <a:latin typeface="Arial" pitchFamily="34" charset="0"/>
                <a:cs typeface="Arial" pitchFamily="34" charset="0"/>
              </a:rPr>
              <a:t>A candidate who is on the voter’s ballot.</a:t>
            </a:r>
          </a:p>
          <a:p>
            <a:pPr marL="514350" indent="-514350">
              <a:buFont typeface="+mj-lt"/>
              <a:buAutoNum type="arabicPeriod"/>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020" y="364217"/>
            <a:ext cx="8061960" cy="1007383"/>
          </a:xfrm>
        </p:spPr>
        <p:txBody>
          <a:bodyPr/>
          <a:lstStyle/>
          <a:p>
            <a:r>
              <a:rPr lang="en-US" dirty="0">
                <a:solidFill>
                  <a:schemeClr val="tx2"/>
                </a:solidFill>
              </a:rPr>
              <a:t>Voters Who Can Not Sign A Form</a:t>
            </a:r>
          </a:p>
        </p:txBody>
      </p:sp>
      <p:sp>
        <p:nvSpPr>
          <p:cNvPr id="3" name="Content Placeholder 2"/>
          <p:cNvSpPr>
            <a:spLocks noGrp="1"/>
          </p:cNvSpPr>
          <p:nvPr>
            <p:ph idx="1"/>
          </p:nvPr>
        </p:nvSpPr>
        <p:spPr/>
        <p:txBody>
          <a:bodyPr/>
          <a:lstStyle/>
          <a:p>
            <a:r>
              <a:rPr lang="en-US" dirty="0"/>
              <a:t>If a voter cannot sign his/her VAC, Voter Update Form or any other form, ask the voter to make an “X” on the signature line.  This mark can be used as that person’s signature, as an “X” is recognized in the State of Maryland as a valid signature.</a:t>
            </a:r>
          </a:p>
          <a:p>
            <a:r>
              <a:rPr lang="en-US" dirty="0"/>
              <a:t>Generally, any mark can be used as a signature.</a:t>
            </a:r>
          </a:p>
          <a:p>
            <a:r>
              <a:rPr lang="en-US" dirty="0"/>
              <a:t>If the voter must make a signature of this nature, you must affirm that you witnessed the voter make the “X” or other mark.  You will turn the form over and write an affirmation like, “I, Guy Mickley, witnessed voter, Mickey Mouse, mark an “X” as their signature.”  Please sign and date the affirmation statement.</a:t>
            </a:r>
          </a:p>
          <a:p>
            <a:r>
              <a:rPr lang="en-US" dirty="0"/>
              <a:t>You may use this statement, or the statement found on page 3.5 of your manual.</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chemeClr val="tx2"/>
                </a:solidFill>
                <a:latin typeface="Arial" pitchFamily="34" charset="0"/>
                <a:cs typeface="Arial" pitchFamily="34" charset="0"/>
              </a:rPr>
              <a:t>Voters Who are Blind or Have Low Vision</a:t>
            </a:r>
          </a:p>
        </p:txBody>
      </p:sp>
      <p:sp>
        <p:nvSpPr>
          <p:cNvPr id="3" name="Content Placeholder 2"/>
          <p:cNvSpPr>
            <a:spLocks noGrp="1"/>
          </p:cNvSpPr>
          <p:nvPr>
            <p:ph idx="1"/>
          </p:nvPr>
        </p:nvSpPr>
        <p:spPr/>
        <p:txBody>
          <a:bodyPr>
            <a:normAutofit fontScale="40000" lnSpcReduction="20000"/>
          </a:bodyPr>
          <a:lstStyle/>
          <a:p>
            <a:pPr lvl="0"/>
            <a:endParaRPr lang="en-US" sz="5500" dirty="0">
              <a:latin typeface="Arial" pitchFamily="34" charset="0"/>
              <a:cs typeface="Arial" pitchFamily="34" charset="0"/>
            </a:endParaRPr>
          </a:p>
          <a:p>
            <a:pPr lvl="0"/>
            <a:r>
              <a:rPr lang="en-US" sz="5100" dirty="0">
                <a:latin typeface="Arial" pitchFamily="34" charset="0"/>
                <a:cs typeface="Arial" pitchFamily="34" charset="0"/>
              </a:rPr>
              <a:t>Read any required information to the voter.</a:t>
            </a:r>
          </a:p>
          <a:p>
            <a:r>
              <a:rPr lang="en-US" sz="5100" dirty="0">
                <a:latin typeface="Arial" pitchFamily="34" charset="0"/>
                <a:cs typeface="Arial" pitchFamily="34" charset="0"/>
              </a:rPr>
              <a:t>Always ask the voter before assisting or touching the voter.</a:t>
            </a:r>
          </a:p>
          <a:p>
            <a:r>
              <a:rPr lang="en-US" sz="5100" dirty="0">
                <a:latin typeface="Arial" pitchFamily="34" charset="0"/>
                <a:cs typeface="Arial" pitchFamily="34" charset="0"/>
              </a:rPr>
              <a:t>If you are guiding a voter, offer your arm to the voter, rather than taking the voter’s arm.  Give the voter information that is obvious to voters who can see.</a:t>
            </a:r>
          </a:p>
          <a:p>
            <a:pPr lvl="0"/>
            <a:r>
              <a:rPr lang="en-US" sz="5100" dirty="0">
                <a:latin typeface="Arial" pitchFamily="34" charset="0"/>
                <a:cs typeface="Arial" pitchFamily="34" charset="0"/>
              </a:rPr>
              <a:t>If a person uses a service animal, walk on the opposite side of the voter away from the animal.  Do not pet or distract a service animal without asking the owner first.  </a:t>
            </a:r>
          </a:p>
          <a:p>
            <a:pPr lvl="0"/>
            <a:r>
              <a:rPr lang="en-US" sz="5100" dirty="0">
                <a:latin typeface="Arial" pitchFamily="34" charset="0"/>
                <a:cs typeface="Arial" pitchFamily="34" charset="0"/>
              </a:rPr>
              <a:t>If a person uses a cane, walk on the opposite side of the voter, away from the cane.  Do not touch or take the cane from the voter.  </a:t>
            </a:r>
          </a:p>
          <a:p>
            <a:pPr lvl="0"/>
            <a:r>
              <a:rPr lang="en-US" sz="5100" dirty="0">
                <a:latin typeface="Arial" pitchFamily="34" charset="0"/>
                <a:cs typeface="Arial" pitchFamily="34" charset="0"/>
              </a:rPr>
              <a:t>Explain how the voter can get your attention if he or she needs help.</a:t>
            </a:r>
          </a:p>
          <a:p>
            <a:pPr lvl="0"/>
            <a:endParaRPr lang="en-US" dirty="0"/>
          </a:p>
          <a:p>
            <a:pPr lvl="0"/>
            <a:endParaRPr lang="en-US" dirty="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08796"/>
          </a:xfrm>
        </p:spPr>
        <p:txBody>
          <a:bodyPr>
            <a:normAutofit/>
          </a:bodyPr>
          <a:lstStyle/>
          <a:p>
            <a:pPr algn="ctr"/>
            <a:r>
              <a:rPr lang="en-US" sz="4000" dirty="0">
                <a:solidFill>
                  <a:schemeClr val="tx2"/>
                </a:solidFill>
                <a:latin typeface="Arial" pitchFamily="34" charset="0"/>
                <a:cs typeface="Arial" pitchFamily="34" charset="0"/>
              </a:rPr>
              <a:t>Voters with Physical Disabilities</a:t>
            </a:r>
          </a:p>
        </p:txBody>
      </p:sp>
      <p:sp>
        <p:nvSpPr>
          <p:cNvPr id="3" name="Content Placeholder 2"/>
          <p:cNvSpPr>
            <a:spLocks noGrp="1"/>
          </p:cNvSpPr>
          <p:nvPr>
            <p:ph idx="1"/>
          </p:nvPr>
        </p:nvSpPr>
        <p:spPr/>
        <p:txBody>
          <a:bodyPr>
            <a:normAutofit/>
          </a:bodyPr>
          <a:lstStyle/>
          <a:p>
            <a:pPr marL="0" indent="0">
              <a:buNone/>
            </a:pPr>
            <a:endParaRPr lang="en-US" sz="2600" dirty="0">
              <a:latin typeface="Arial" pitchFamily="34" charset="0"/>
              <a:cs typeface="Arial" pitchFamily="34" charset="0"/>
            </a:endParaRPr>
          </a:p>
          <a:p>
            <a:r>
              <a:rPr lang="en-US" sz="2600" dirty="0">
                <a:latin typeface="Arial" pitchFamily="34" charset="0"/>
                <a:cs typeface="Arial" pitchFamily="34" charset="0"/>
              </a:rPr>
              <a:t>A voter with a physical disability may choose to vote on a ballot marking device from a seated position (wheelchair or chair) or may ask to use an ADA approved voting booth. </a:t>
            </a:r>
          </a:p>
          <a:p>
            <a:pPr lvl="0"/>
            <a:r>
              <a:rPr lang="en-US" sz="2600" dirty="0">
                <a:latin typeface="Arial" pitchFamily="34" charset="0"/>
                <a:cs typeface="Arial" pitchFamily="34" charset="0"/>
              </a:rPr>
              <a:t>Ask before pushing or touching a voter’s wheelchair or equipment.</a:t>
            </a:r>
          </a:p>
          <a:p>
            <a:r>
              <a:rPr lang="en-US" sz="2600" dirty="0">
                <a:latin typeface="Arial" pitchFamily="34" charset="0"/>
                <a:cs typeface="Arial" pitchFamily="34" charset="0"/>
              </a:rPr>
              <a:t>Ask before helping, in general.  </a:t>
            </a:r>
            <a:endParaRPr lang="en-US" dirty="0"/>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chemeClr val="tx2"/>
                </a:solidFill>
                <a:latin typeface="Arial" pitchFamily="34" charset="0"/>
                <a:cs typeface="Arial" pitchFamily="34" charset="0"/>
              </a:rPr>
              <a:t>Voters with Speech or Hearing Disabilities</a:t>
            </a:r>
          </a:p>
        </p:txBody>
      </p:sp>
      <p:sp>
        <p:nvSpPr>
          <p:cNvPr id="3" name="Content Placeholder 2"/>
          <p:cNvSpPr>
            <a:spLocks noGrp="1"/>
          </p:cNvSpPr>
          <p:nvPr>
            <p:ph idx="1"/>
          </p:nvPr>
        </p:nvSpPr>
        <p:spPr/>
        <p:txBody>
          <a:bodyPr>
            <a:normAutofit fontScale="70000" lnSpcReduction="20000"/>
          </a:bodyPr>
          <a:lstStyle/>
          <a:p>
            <a:r>
              <a:rPr lang="en-US" sz="2400" dirty="0">
                <a:latin typeface="Arial" pitchFamily="34" charset="0"/>
                <a:cs typeface="Arial" pitchFamily="34" charset="0"/>
              </a:rPr>
              <a:t>A voter who cannot speak may choose to write down his or her information to give the check-in judge.  Check-in judges should have paper and pens available.</a:t>
            </a:r>
          </a:p>
          <a:p>
            <a:r>
              <a:rPr lang="en-US" sz="2400" dirty="0">
                <a:latin typeface="Arial" pitchFamily="34" charset="0"/>
                <a:cs typeface="Arial" pitchFamily="34" charset="0"/>
              </a:rPr>
              <a:t>Follow the voter’s cues. </a:t>
            </a:r>
          </a:p>
          <a:p>
            <a:r>
              <a:rPr lang="en-US" sz="2400" dirty="0">
                <a:latin typeface="Arial" pitchFamily="34" charset="0"/>
                <a:cs typeface="Arial" pitchFamily="34" charset="0"/>
              </a:rPr>
              <a:t>Do not speak for the voter.</a:t>
            </a:r>
          </a:p>
          <a:p>
            <a:r>
              <a:rPr lang="en-US" sz="2400" dirty="0">
                <a:latin typeface="Arial" pitchFamily="34" charset="0"/>
                <a:cs typeface="Arial" pitchFamily="34" charset="0"/>
              </a:rPr>
              <a:t>If a voter does not understand a sentence, try again with different words or write your sentence down. </a:t>
            </a:r>
          </a:p>
          <a:p>
            <a:r>
              <a:rPr lang="en-US" sz="2400" dirty="0">
                <a:latin typeface="Arial" pitchFamily="34" charset="0"/>
                <a:cs typeface="Arial" pitchFamily="34" charset="0"/>
              </a:rPr>
              <a:t>If you do not understand something the voter has said, ask the voter to say it again.  Do not pretend that you understand.  If you are still having difficulties understanding, ask the voter to write down what he or she said.</a:t>
            </a:r>
          </a:p>
          <a:p>
            <a:pPr lvl="0"/>
            <a:r>
              <a:rPr lang="en-US" sz="2400" dirty="0">
                <a:latin typeface="Arial" pitchFamily="34" charset="0"/>
                <a:cs typeface="Arial" pitchFamily="34" charset="0"/>
              </a:rPr>
              <a:t>Talk directly to a person, not to his or her helper.</a:t>
            </a:r>
          </a:p>
          <a:p>
            <a:pPr lvl="0"/>
            <a:r>
              <a:rPr lang="en-US" sz="2400" i="1" dirty="0">
                <a:highlight>
                  <a:srgbClr val="FFFF00"/>
                </a:highlight>
                <a:latin typeface="Arial" pitchFamily="34" charset="0"/>
                <a:cs typeface="Arial" pitchFamily="34" charset="0"/>
              </a:rPr>
              <a:t>Tip:  A check in judge will ask three questions of each and every voter- Name, month and day of birth, and address.  If a voter is having trouble understanding you, or you of the voter, write the questions down on a piece of paper for the voter and let the voter respond in writing.</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1C63C-F5C2-4F50-BF7B-44304238AD6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C3D12D5-19F8-4FE5-A403-DD6218633512}"/>
              </a:ext>
            </a:extLst>
          </p:cNvPr>
          <p:cNvSpPr>
            <a:spLocks noGrp="1"/>
          </p:cNvSpPr>
          <p:nvPr>
            <p:ph idx="1"/>
          </p:nvPr>
        </p:nvSpPr>
        <p:spPr>
          <a:xfrm>
            <a:off x="822959" y="2133600"/>
            <a:ext cx="7543801" cy="3735494"/>
          </a:xfrm>
        </p:spPr>
        <p:txBody>
          <a:bodyPr>
            <a:normAutofit/>
          </a:bodyPr>
          <a:lstStyle/>
          <a:p>
            <a:pPr algn="ctr"/>
            <a:r>
              <a:rPr lang="en-US" sz="6600" dirty="0">
                <a:solidFill>
                  <a:schemeClr val="tx2"/>
                </a:solidFill>
              </a:rPr>
              <a:t>General Information on the Presidential General Election</a:t>
            </a:r>
          </a:p>
        </p:txBody>
      </p:sp>
    </p:spTree>
    <p:extLst>
      <p:ext uri="{BB962C8B-B14F-4D97-AF65-F5344CB8AC3E}">
        <p14:creationId xmlns:p14="http://schemas.microsoft.com/office/powerpoint/2010/main" val="41279493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08796"/>
          </a:xfrm>
        </p:spPr>
        <p:txBody>
          <a:bodyPr>
            <a:normAutofit/>
          </a:bodyPr>
          <a:lstStyle/>
          <a:p>
            <a:pPr algn="ctr"/>
            <a:r>
              <a:rPr lang="en-US" sz="4000" dirty="0">
                <a:solidFill>
                  <a:schemeClr val="tx2"/>
                </a:solidFill>
                <a:latin typeface="Arial" pitchFamily="34" charset="0"/>
                <a:cs typeface="Arial" pitchFamily="34" charset="0"/>
              </a:rPr>
              <a:t>Voters with Cognitive Disabilities</a:t>
            </a:r>
          </a:p>
        </p:txBody>
      </p:sp>
      <p:sp>
        <p:nvSpPr>
          <p:cNvPr id="3" name="Content Placeholder 2"/>
          <p:cNvSpPr>
            <a:spLocks noGrp="1"/>
          </p:cNvSpPr>
          <p:nvPr>
            <p:ph idx="1"/>
          </p:nvPr>
        </p:nvSpPr>
        <p:spPr/>
        <p:txBody>
          <a:bodyPr>
            <a:normAutofit/>
          </a:bodyPr>
          <a:lstStyle/>
          <a:p>
            <a:r>
              <a:rPr lang="en-US" sz="2400" dirty="0">
                <a:latin typeface="Arial" pitchFamily="34" charset="0"/>
                <a:cs typeface="Arial" pitchFamily="34" charset="0"/>
              </a:rPr>
              <a:t>A voter with a cognitive disability may have trouble understanding, reading, writing, or communicating.  </a:t>
            </a:r>
          </a:p>
          <a:p>
            <a:r>
              <a:rPr lang="en-US" sz="2400" dirty="0">
                <a:latin typeface="Arial" pitchFamily="34" charset="0"/>
                <a:cs typeface="Arial" pitchFamily="34" charset="0"/>
              </a:rPr>
              <a:t>Do not challenge a voter’s cognitive ability.</a:t>
            </a:r>
          </a:p>
          <a:p>
            <a:r>
              <a:rPr lang="en-US" sz="2400" dirty="0">
                <a:latin typeface="Arial" pitchFamily="34" charset="0"/>
                <a:cs typeface="Arial" pitchFamily="34" charset="0"/>
              </a:rPr>
              <a:t>Be prepared to repeat what you say.</a:t>
            </a:r>
          </a:p>
          <a:p>
            <a:r>
              <a:rPr lang="en-US" sz="2400" dirty="0">
                <a:latin typeface="Arial" pitchFamily="34" charset="0"/>
                <a:cs typeface="Arial" pitchFamily="34" charset="0"/>
              </a:rPr>
              <a:t>Allow extra time to understand the voter and to make sure that the voter understands you.</a:t>
            </a:r>
          </a:p>
          <a:p>
            <a:endParaRPr lang="en-US" sz="2400" dirty="0">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08796"/>
          </a:xfrm>
        </p:spPr>
        <p:txBody>
          <a:bodyPr>
            <a:normAutofit/>
          </a:bodyPr>
          <a:lstStyle/>
          <a:p>
            <a:pPr algn="ctr"/>
            <a:r>
              <a:rPr lang="en-US" sz="5400" dirty="0">
                <a:solidFill>
                  <a:schemeClr val="tx2"/>
                </a:solidFill>
                <a:latin typeface="Arial" pitchFamily="34" charset="0"/>
                <a:cs typeface="Arial" pitchFamily="34" charset="0"/>
              </a:rPr>
              <a:t>Disability Quiz</a:t>
            </a:r>
          </a:p>
        </p:txBody>
      </p:sp>
      <p:sp>
        <p:nvSpPr>
          <p:cNvPr id="3" name="Content Placeholder 2"/>
          <p:cNvSpPr>
            <a:spLocks noGrp="1"/>
          </p:cNvSpPr>
          <p:nvPr>
            <p:ph idx="1"/>
          </p:nvPr>
        </p:nvSpPr>
        <p:spPr/>
        <p:txBody>
          <a:bodyPr/>
          <a:lstStyle/>
          <a:p>
            <a:pPr>
              <a:buNone/>
            </a:pPr>
            <a:r>
              <a:rPr lang="en-US" dirty="0"/>
              <a:t>	</a:t>
            </a:r>
            <a:r>
              <a:rPr lang="en-US" sz="4000" dirty="0">
                <a:latin typeface="Arial" pitchFamily="34" charset="0"/>
                <a:cs typeface="Arial" pitchFamily="34" charset="0"/>
              </a:rPr>
              <a:t>Please take a few minutes and take the disability quiz that can be found on our website.  It is a quick true/false quiz that ensures you are ready to service our voters on Election Day.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1"/>
            <a:ext cx="8229600" cy="5668966"/>
          </a:xfrm>
        </p:spPr>
        <p:txBody>
          <a:bodyPr>
            <a:normAutofit/>
          </a:bodyPr>
          <a:lstStyle/>
          <a:p>
            <a:pPr algn="ctr">
              <a:buNone/>
            </a:pPr>
            <a:endParaRPr lang="en-US" sz="7200" dirty="0">
              <a:solidFill>
                <a:srgbClr val="FF0000"/>
              </a:solidFill>
              <a:latin typeface="Arial" pitchFamily="34" charset="0"/>
              <a:cs typeface="Arial" pitchFamily="34" charset="0"/>
            </a:endParaRPr>
          </a:p>
          <a:p>
            <a:pPr algn="ctr">
              <a:buNone/>
            </a:pPr>
            <a:endParaRPr lang="en-US" sz="7200" dirty="0">
              <a:solidFill>
                <a:schemeClr val="tx2"/>
              </a:solidFill>
              <a:latin typeface="Arial" pitchFamily="34" charset="0"/>
              <a:cs typeface="Arial" pitchFamily="34" charset="0"/>
            </a:endParaRPr>
          </a:p>
          <a:p>
            <a:pPr algn="ctr">
              <a:buNone/>
            </a:pPr>
            <a:r>
              <a:rPr lang="en-US" sz="7200" dirty="0">
                <a:solidFill>
                  <a:schemeClr val="tx2"/>
                </a:solidFill>
                <a:latin typeface="Arial" pitchFamily="34" charset="0"/>
                <a:cs typeface="Arial" pitchFamily="34" charset="0"/>
              </a:rPr>
              <a:t>People and Activities in the Vote Center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08796"/>
          </a:xfrm>
        </p:spPr>
        <p:txBody>
          <a:bodyPr>
            <a:normAutofit/>
          </a:bodyPr>
          <a:lstStyle/>
          <a:p>
            <a:pPr algn="ctr"/>
            <a:r>
              <a:rPr lang="en-US" sz="5400" dirty="0">
                <a:solidFill>
                  <a:schemeClr val="tx2"/>
                </a:solidFill>
                <a:latin typeface="Arial" pitchFamily="34" charset="0"/>
                <a:cs typeface="Arial" pitchFamily="34" charset="0"/>
              </a:rPr>
              <a:t>Electioneering</a:t>
            </a:r>
          </a:p>
        </p:txBody>
      </p:sp>
      <p:sp>
        <p:nvSpPr>
          <p:cNvPr id="3" name="Content Placeholder 2"/>
          <p:cNvSpPr>
            <a:spLocks noGrp="1"/>
          </p:cNvSpPr>
          <p:nvPr>
            <p:ph idx="1"/>
          </p:nvPr>
        </p:nvSpPr>
        <p:spPr/>
        <p:txBody>
          <a:bodyPr>
            <a:normAutofit/>
          </a:bodyPr>
          <a:lstStyle/>
          <a:p>
            <a:endParaRPr lang="en-US" sz="2800" dirty="0">
              <a:latin typeface="Arial" pitchFamily="34" charset="0"/>
              <a:cs typeface="Arial" pitchFamily="34" charset="0"/>
            </a:endParaRPr>
          </a:p>
          <a:p>
            <a:r>
              <a:rPr lang="en-US" dirty="0"/>
              <a:t>Electioneering is any activity that supports an election campaign.  Electioneering is illegal in the voting center and within 100 feet of the entrance and exit to the vote center. A sign that reads, “NO ELECTIONEERING BEYOND THIS POINT” will clearly mark the line.  The electioneering line is a semi-circle from the doors.</a:t>
            </a:r>
          </a:p>
          <a:p>
            <a:r>
              <a:rPr lang="en-US" dirty="0"/>
              <a:t>Election judges are forbidden from electioneering.  </a:t>
            </a:r>
            <a:r>
              <a:rPr lang="en-US" b="1" dirty="0"/>
              <a:t>You may not wear or display any partisan political material or express political opinions while you are in the vote center or while performing the duties of an election judge.</a:t>
            </a:r>
            <a:endParaRPr lang="en-US" dirty="0"/>
          </a:p>
          <a:p>
            <a:pPr>
              <a:buNone/>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6"/>
          </a:xfrm>
        </p:spPr>
        <p:txBody>
          <a:bodyPr>
            <a:normAutofit fontScale="77500" lnSpcReduction="20000"/>
          </a:bodyPr>
          <a:lstStyle/>
          <a:p>
            <a:r>
              <a:rPr lang="en-US" sz="2600" dirty="0">
                <a:latin typeface="Arial" pitchFamily="34" charset="0"/>
                <a:cs typeface="Arial" pitchFamily="34" charset="0"/>
              </a:rPr>
              <a:t>Voters are allowed to wear clothing, buttons, or other items with a political message while they are voting but must leave when voting is complete. Generally, a voter in the State of Maryland is allowed to check-in, vote, and leave.  If they choose to talk politics or express who they voted for, they must immediately leave the Vote Center.</a:t>
            </a:r>
          </a:p>
          <a:p>
            <a:r>
              <a:rPr lang="en-US" sz="2600" dirty="0">
                <a:latin typeface="Arial" pitchFamily="34" charset="0"/>
                <a:cs typeface="Arial" pitchFamily="34" charset="0"/>
              </a:rPr>
              <a:t>All day, you should keep an eye on the activity outside of the polling place.  Tell anyone who is campaigning within the No Electioneering Zone to stay outside of the marked boundary.  If anyone refuses to stay outside the marked boundary, chief judges must call the Board of Elections before contacting law enforcement.</a:t>
            </a:r>
          </a:p>
          <a:p>
            <a:r>
              <a:rPr lang="en-US" sz="2600" i="1" dirty="0">
                <a:highlight>
                  <a:srgbClr val="FFFF00"/>
                </a:highlight>
                <a:latin typeface="Arial" pitchFamily="34" charset="0"/>
                <a:cs typeface="Arial" pitchFamily="34" charset="0"/>
              </a:rPr>
              <a:t>Tip:  Voting Judges will want to pay special attention to the booths or BMD after a voter has voted.  Many times, a voter will leave political literature gathered from outside at his/her voting location.  Make sure if it is left, to pick it up and throw it away before the next voter arrives to vote in the booth or at the BMD.  </a:t>
            </a:r>
          </a:p>
          <a:p>
            <a:endParaRPr lang="en-US" dirty="0"/>
          </a:p>
        </p:txBody>
      </p:sp>
      <p:sp>
        <p:nvSpPr>
          <p:cNvPr id="4" name="Title 1">
            <a:extLst>
              <a:ext uri="{FF2B5EF4-FFF2-40B4-BE49-F238E27FC236}">
                <a16:creationId xmlns:a16="http://schemas.microsoft.com/office/drawing/2014/main" id="{F1DCDF71-3FB9-4777-B266-893230721F78}"/>
              </a:ext>
            </a:extLst>
          </p:cNvPr>
          <p:cNvSpPr>
            <a:spLocks noGrp="1"/>
          </p:cNvSpPr>
          <p:nvPr>
            <p:ph type="title"/>
          </p:nvPr>
        </p:nvSpPr>
        <p:spPr>
          <a:xfrm>
            <a:off x="822960" y="286605"/>
            <a:ext cx="7543800" cy="1008796"/>
          </a:xfrm>
        </p:spPr>
        <p:txBody>
          <a:bodyPr>
            <a:normAutofit/>
          </a:bodyPr>
          <a:lstStyle/>
          <a:p>
            <a:pPr algn="ctr"/>
            <a:r>
              <a:rPr lang="en-US" sz="5400" dirty="0">
                <a:solidFill>
                  <a:schemeClr val="tx2"/>
                </a:solidFill>
                <a:latin typeface="Arial" pitchFamily="34" charset="0"/>
                <a:cs typeface="Arial" pitchFamily="34" charset="0"/>
              </a:rPr>
              <a:t>Electioneering</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08796"/>
          </a:xfrm>
        </p:spPr>
        <p:txBody>
          <a:bodyPr>
            <a:normAutofit/>
          </a:bodyPr>
          <a:lstStyle/>
          <a:p>
            <a:pPr algn="ctr"/>
            <a:r>
              <a:rPr lang="en-US" sz="5400" dirty="0">
                <a:solidFill>
                  <a:schemeClr val="tx2"/>
                </a:solidFill>
                <a:latin typeface="Arial" pitchFamily="34" charset="0"/>
                <a:cs typeface="Arial" pitchFamily="34" charset="0"/>
              </a:rPr>
              <a:t>Exit Polling</a:t>
            </a:r>
          </a:p>
        </p:txBody>
      </p:sp>
      <p:sp>
        <p:nvSpPr>
          <p:cNvPr id="3" name="Content Placeholder 2"/>
          <p:cNvSpPr>
            <a:spLocks noGrp="1"/>
          </p:cNvSpPr>
          <p:nvPr>
            <p:ph idx="1"/>
          </p:nvPr>
        </p:nvSpPr>
        <p:spPr>
          <a:xfrm>
            <a:off x="327660" y="1981200"/>
            <a:ext cx="8534400" cy="3887894"/>
          </a:xfrm>
        </p:spPr>
        <p:txBody>
          <a:bodyPr>
            <a:normAutofit fontScale="25000" lnSpcReduction="20000"/>
          </a:bodyPr>
          <a:lstStyle/>
          <a:p>
            <a:pPr>
              <a:buNone/>
            </a:pPr>
            <a:r>
              <a:rPr lang="en-US" sz="6400" dirty="0">
                <a:latin typeface="Arial" pitchFamily="34" charset="0"/>
                <a:cs typeface="Arial" pitchFamily="34" charset="0"/>
              </a:rPr>
              <a:t>Exit polling is just what it sounds like- A pollster will poll voters as they leave a vote center to find out who they voted for when they cast their ballots.</a:t>
            </a:r>
          </a:p>
          <a:p>
            <a:pPr>
              <a:buNone/>
            </a:pPr>
            <a:endParaRPr lang="en-US" sz="6400" dirty="0">
              <a:latin typeface="Arial" pitchFamily="34" charset="0"/>
              <a:cs typeface="Arial" pitchFamily="34" charset="0"/>
            </a:endParaRPr>
          </a:p>
          <a:p>
            <a:pPr>
              <a:buNone/>
            </a:pPr>
            <a:r>
              <a:rPr lang="en-US" sz="6400" b="1" dirty="0">
                <a:latin typeface="Arial" pitchFamily="34" charset="0"/>
                <a:cs typeface="Arial" pitchFamily="34" charset="0"/>
              </a:rPr>
              <a:t>People conducting exit polling must:</a:t>
            </a:r>
          </a:p>
          <a:p>
            <a:pPr>
              <a:buNone/>
            </a:pPr>
            <a:endParaRPr lang="en-US" sz="6400" b="1" dirty="0">
              <a:latin typeface="Arial" pitchFamily="34" charset="0"/>
              <a:cs typeface="Arial" pitchFamily="34" charset="0"/>
            </a:endParaRPr>
          </a:p>
          <a:p>
            <a:r>
              <a:rPr lang="en-US" sz="6400" dirty="0">
                <a:latin typeface="Arial" pitchFamily="34" charset="0"/>
                <a:cs typeface="Arial" pitchFamily="34" charset="0"/>
              </a:rPr>
              <a:t>Stay outside of the Vote Center rooms;</a:t>
            </a:r>
          </a:p>
          <a:p>
            <a:r>
              <a:rPr lang="en-US" sz="6400" dirty="0">
                <a:latin typeface="Arial" pitchFamily="34" charset="0"/>
                <a:cs typeface="Arial" pitchFamily="34" charset="0"/>
              </a:rPr>
              <a:t>Not ask questions until after the voter has voted and left the Vote Center rooms;</a:t>
            </a:r>
          </a:p>
          <a:p>
            <a:r>
              <a:rPr lang="en-US" sz="6400" dirty="0">
                <a:latin typeface="Arial" pitchFamily="34" charset="0"/>
                <a:cs typeface="Arial" pitchFamily="34" charset="0"/>
              </a:rPr>
              <a:t>Tell voters that they do not have to answer the questions; and</a:t>
            </a:r>
          </a:p>
          <a:p>
            <a:r>
              <a:rPr lang="en-US" sz="6400" dirty="0">
                <a:latin typeface="Arial" pitchFamily="34" charset="0"/>
                <a:cs typeface="Arial" pitchFamily="34" charset="0"/>
              </a:rPr>
              <a:t>Not campaign within the “No Electioneering Zone.”</a:t>
            </a:r>
          </a:p>
          <a:p>
            <a:r>
              <a:rPr lang="en-US" sz="6400" dirty="0">
                <a:latin typeface="Arial" pitchFamily="34" charset="0"/>
                <a:cs typeface="Arial" pitchFamily="34" charset="0"/>
              </a:rPr>
              <a:t>Not impede the flow of voters to or from the Vote Center</a:t>
            </a:r>
            <a:r>
              <a:rPr lang="en-US" sz="5500" dirty="0">
                <a:latin typeface="Arial" pitchFamily="34" charset="0"/>
                <a:cs typeface="Arial" pitchFamily="34" charset="0"/>
              </a:rPr>
              <a:t>.</a:t>
            </a:r>
          </a:p>
          <a:p>
            <a:pPr>
              <a:buNone/>
            </a:pPr>
            <a:endParaRPr lang="en-US" sz="2800" dirty="0"/>
          </a:p>
          <a:p>
            <a:pPr>
              <a:buNone/>
            </a:pPr>
            <a:r>
              <a:rPr lang="en-US" sz="3600" dirty="0">
                <a:latin typeface="Arial" pitchFamily="34" charset="0"/>
                <a:cs typeface="Arial" pitchFamily="34" charset="0"/>
              </a:rPr>
              <a:t>	</a:t>
            </a:r>
            <a:endParaRPr lang="en-US" sz="4500"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932596"/>
          </a:xfrm>
        </p:spPr>
        <p:txBody>
          <a:bodyPr>
            <a:normAutofit/>
          </a:bodyPr>
          <a:lstStyle/>
          <a:p>
            <a:pPr algn="ctr"/>
            <a:r>
              <a:rPr lang="en-US" dirty="0">
                <a:solidFill>
                  <a:schemeClr val="tx2"/>
                </a:solidFill>
                <a:latin typeface="Arial" pitchFamily="34" charset="0"/>
                <a:cs typeface="Arial" pitchFamily="34" charset="0"/>
              </a:rPr>
              <a:t>Challengers and Watchers</a:t>
            </a:r>
          </a:p>
        </p:txBody>
      </p:sp>
      <p:sp>
        <p:nvSpPr>
          <p:cNvPr id="3" name="Content Placeholder 2"/>
          <p:cNvSpPr>
            <a:spLocks noGrp="1"/>
          </p:cNvSpPr>
          <p:nvPr>
            <p:ph idx="1"/>
          </p:nvPr>
        </p:nvSpPr>
        <p:spPr>
          <a:xfrm>
            <a:off x="457200" y="1371600"/>
            <a:ext cx="8229600" cy="4800597"/>
          </a:xfrm>
        </p:spPr>
        <p:txBody>
          <a:bodyPr>
            <a:normAutofit/>
          </a:bodyPr>
          <a:lstStyle/>
          <a:p>
            <a:pPr lvl="0">
              <a:buNone/>
            </a:pPr>
            <a:r>
              <a:rPr lang="en-US" sz="3600" dirty="0">
                <a:latin typeface="Arial" pitchFamily="34" charset="0"/>
                <a:cs typeface="Arial" pitchFamily="34" charset="0"/>
              </a:rPr>
              <a:t>	</a:t>
            </a:r>
          </a:p>
          <a:p>
            <a:r>
              <a:rPr lang="en-US" sz="2800" dirty="0">
                <a:latin typeface="Arial" pitchFamily="34" charset="0"/>
                <a:cs typeface="Arial" pitchFamily="34" charset="0"/>
              </a:rPr>
              <a:t>To be an official Challenger and Watcher, a person must present a completed certificate to the chief judge upon entry to the Vote Center. (Chief Judge will give the certificate back to the individual.)</a:t>
            </a:r>
          </a:p>
          <a:p>
            <a:r>
              <a:rPr lang="en-US" sz="2800" dirty="0">
                <a:latin typeface="Arial" pitchFamily="34" charset="0"/>
                <a:cs typeface="Arial" pitchFamily="34" charset="0"/>
              </a:rPr>
              <a:t>The law is very clear- if the person does not have a Challengers and Watchers Certificate, they do not gain entry to the Vote Center, and he/she must leave immediately.</a:t>
            </a:r>
          </a:p>
          <a:p>
            <a:pPr lvl="0">
              <a:buNone/>
            </a:pPr>
            <a:r>
              <a:rPr lang="en-US" sz="2800" dirty="0">
                <a:latin typeface="Arial" pitchFamily="34" charset="0"/>
                <a:cs typeface="Arial" pitchFamily="34" charset="0"/>
              </a:rPr>
              <a:t>	</a:t>
            </a:r>
          </a:p>
          <a:p>
            <a:endParaRPr lang="en-US" sz="3600" dirty="0">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28800"/>
            <a:ext cx="8229600" cy="4419600"/>
          </a:xfrm>
        </p:spPr>
        <p:txBody>
          <a:bodyPr>
            <a:normAutofit fontScale="62500" lnSpcReduction="20000"/>
          </a:bodyPr>
          <a:lstStyle/>
          <a:p>
            <a:pPr lvl="0">
              <a:buNone/>
            </a:pPr>
            <a:r>
              <a:rPr lang="en-US" sz="2200" b="1" dirty="0">
                <a:latin typeface="Arial" pitchFamily="34" charset="0"/>
                <a:cs typeface="Arial" pitchFamily="34" charset="0"/>
              </a:rPr>
              <a:t>Challengers and Watchers have the right to:</a:t>
            </a:r>
          </a:p>
          <a:p>
            <a:r>
              <a:rPr lang="en-US" sz="2000" dirty="0">
                <a:latin typeface="Arial" pitchFamily="34" charset="0"/>
                <a:cs typeface="Arial" pitchFamily="34" charset="0"/>
              </a:rPr>
              <a:t>Be in the </a:t>
            </a:r>
            <a:r>
              <a:rPr lang="en-US" dirty="0">
                <a:latin typeface="Arial" pitchFamily="34" charset="0"/>
                <a:cs typeface="Arial" pitchFamily="34" charset="0"/>
              </a:rPr>
              <a:t>vote center room</a:t>
            </a:r>
            <a:r>
              <a:rPr lang="en-US" sz="2000" dirty="0">
                <a:latin typeface="Arial" pitchFamily="34" charset="0"/>
                <a:cs typeface="Arial" pitchFamily="34" charset="0"/>
              </a:rPr>
              <a:t> at least 1/2 hour before the polls open.</a:t>
            </a:r>
          </a:p>
          <a:p>
            <a:pPr lvl="0"/>
            <a:r>
              <a:rPr lang="en-US" sz="2000" dirty="0">
                <a:latin typeface="Arial" pitchFamily="34" charset="0"/>
                <a:cs typeface="Arial" pitchFamily="34" charset="0"/>
              </a:rPr>
              <a:t>Be in the vote center room at any time when the polls are open.</a:t>
            </a:r>
          </a:p>
          <a:p>
            <a:pPr lvl="0"/>
            <a:r>
              <a:rPr lang="en-US" sz="2000" dirty="0">
                <a:latin typeface="Arial" pitchFamily="34" charset="0"/>
                <a:cs typeface="Arial" pitchFamily="34" charset="0"/>
              </a:rPr>
              <a:t>Be in the </a:t>
            </a:r>
            <a:r>
              <a:rPr lang="en-US" dirty="0">
                <a:latin typeface="Arial" pitchFamily="34" charset="0"/>
                <a:cs typeface="Arial" pitchFamily="34" charset="0"/>
              </a:rPr>
              <a:t>vote center</a:t>
            </a:r>
            <a:r>
              <a:rPr lang="en-US" sz="2000" dirty="0">
                <a:latin typeface="Arial" pitchFamily="34" charset="0"/>
                <a:cs typeface="Arial" pitchFamily="34" charset="0"/>
              </a:rPr>
              <a:t> room during the closing of the polls. </a:t>
            </a:r>
          </a:p>
          <a:p>
            <a:pPr lvl="0"/>
            <a:r>
              <a:rPr lang="en-US" sz="2000" i="1" dirty="0">
                <a:highlight>
                  <a:srgbClr val="FFFF00"/>
                </a:highlight>
                <a:latin typeface="Arial" pitchFamily="34" charset="0"/>
                <a:cs typeface="Arial" pitchFamily="34" charset="0"/>
              </a:rPr>
              <a:t>Please note:  Challengers and watchers must be inside the </a:t>
            </a:r>
            <a:r>
              <a:rPr lang="en-US" i="1" dirty="0">
                <a:highlight>
                  <a:srgbClr val="FFFF00"/>
                </a:highlight>
                <a:latin typeface="Arial" pitchFamily="34" charset="0"/>
                <a:cs typeface="Arial" pitchFamily="34" charset="0"/>
              </a:rPr>
              <a:t>vote center</a:t>
            </a:r>
            <a:r>
              <a:rPr lang="en-US" sz="2000" i="1" dirty="0">
                <a:highlight>
                  <a:srgbClr val="FFFF00"/>
                </a:highlight>
                <a:latin typeface="Arial" pitchFamily="34" charset="0"/>
                <a:cs typeface="Arial" pitchFamily="34" charset="0"/>
              </a:rPr>
              <a:t> room before the polls close.  If they are not, they do not come in the vote center.</a:t>
            </a:r>
          </a:p>
          <a:p>
            <a:pPr marL="0" lvl="1" indent="0">
              <a:buNone/>
            </a:pPr>
            <a:endParaRPr lang="en-US" sz="2000" b="1" i="1" dirty="0">
              <a:latin typeface="Arial" pitchFamily="34" charset="0"/>
              <a:cs typeface="Arial" pitchFamily="34" charset="0"/>
            </a:endParaRPr>
          </a:p>
          <a:p>
            <a:pPr marL="0" lvl="1" indent="0">
              <a:buNone/>
            </a:pPr>
            <a:r>
              <a:rPr lang="en-US" sz="2200" b="1" dirty="0">
                <a:latin typeface="Arial" pitchFamily="34" charset="0"/>
                <a:cs typeface="Arial" pitchFamily="34" charset="0"/>
              </a:rPr>
              <a:t>Challengers and Watchers cannot attempt to:</a:t>
            </a:r>
          </a:p>
          <a:p>
            <a:pPr marL="0" lvl="0" indent="0">
              <a:buNone/>
            </a:pPr>
            <a:r>
              <a:rPr lang="en-US" sz="2000" dirty="0">
                <a:latin typeface="Arial" pitchFamily="34" charset="0"/>
                <a:cs typeface="Arial" pitchFamily="34" charset="0"/>
              </a:rPr>
              <a:t>  Find out how a voter voted.</a:t>
            </a:r>
          </a:p>
          <a:p>
            <a:pPr lvl="0"/>
            <a:r>
              <a:rPr lang="en-US" sz="2000" dirty="0">
                <a:latin typeface="Arial" pitchFamily="34" charset="0"/>
                <a:cs typeface="Arial" pitchFamily="34" charset="0"/>
              </a:rPr>
              <a:t>Talk with any voter in a Vote Center room.</a:t>
            </a:r>
          </a:p>
          <a:p>
            <a:pPr lvl="0"/>
            <a:r>
              <a:rPr lang="en-US" sz="2000" dirty="0">
                <a:latin typeface="Arial" pitchFamily="34" charset="0"/>
                <a:cs typeface="Arial" pitchFamily="34" charset="0"/>
              </a:rPr>
              <a:t>Help any voter in voting.</a:t>
            </a:r>
          </a:p>
          <a:p>
            <a:pPr lvl="0"/>
            <a:r>
              <a:rPr lang="en-US" sz="2000" dirty="0">
                <a:latin typeface="Arial" pitchFamily="34" charset="0"/>
                <a:cs typeface="Arial" pitchFamily="34" charset="0"/>
              </a:rPr>
              <a:t>Interfere with the election process.</a:t>
            </a:r>
          </a:p>
          <a:p>
            <a:pPr lvl="0"/>
            <a:r>
              <a:rPr lang="en-US" sz="2000" dirty="0">
                <a:latin typeface="Arial" pitchFamily="34" charset="0"/>
                <a:cs typeface="Arial" pitchFamily="34" charset="0"/>
              </a:rPr>
              <a:t>Keep any voter from talking to an election judge.</a:t>
            </a:r>
          </a:p>
          <a:p>
            <a:pPr lvl="0"/>
            <a:r>
              <a:rPr lang="en-US" sz="2000" dirty="0">
                <a:latin typeface="Arial" pitchFamily="34" charset="0"/>
                <a:cs typeface="Arial" pitchFamily="34" charset="0"/>
              </a:rPr>
              <a:t>Physically touch an original election document</a:t>
            </a:r>
            <a:r>
              <a:rPr lang="en-US" dirty="0">
                <a:latin typeface="Arial" pitchFamily="34" charset="0"/>
                <a:cs typeface="Arial" pitchFamily="34" charset="0"/>
              </a:rPr>
              <a:t> or piece of election equipment.</a:t>
            </a:r>
            <a:endParaRPr lang="en-US" sz="2000" dirty="0">
              <a:latin typeface="Arial" pitchFamily="34" charset="0"/>
              <a:cs typeface="Arial" pitchFamily="34" charset="0"/>
            </a:endParaRPr>
          </a:p>
          <a:p>
            <a:r>
              <a:rPr lang="en-US" sz="2000" dirty="0">
                <a:latin typeface="Arial" pitchFamily="34" charset="0"/>
                <a:cs typeface="Arial" pitchFamily="34" charset="0"/>
              </a:rPr>
              <a:t>Use a cell phone, laptop, pager, or other electronic equipment at any time in the Vote Center.</a:t>
            </a:r>
          </a:p>
          <a:p>
            <a:pPr lvl="1">
              <a:buFont typeface="Wingdings" pitchFamily="2" charset="2"/>
              <a:buChar char="Ø"/>
            </a:pPr>
            <a:endParaRPr lang="en-US" sz="2000" dirty="0"/>
          </a:p>
          <a:p>
            <a:pPr marL="0" lvl="1" indent="0">
              <a:buNone/>
            </a:pPr>
            <a:endParaRPr lang="en-US" sz="2000" dirty="0">
              <a:latin typeface="Arial" pitchFamily="34" charset="0"/>
              <a:cs typeface="Arial" pitchFamily="34" charset="0"/>
            </a:endParaRPr>
          </a:p>
          <a:p>
            <a:endParaRPr lang="en-US" sz="2000" dirty="0">
              <a:latin typeface="Arial" pitchFamily="34" charset="0"/>
              <a:cs typeface="Arial" pitchFamily="34" charset="0"/>
            </a:endParaRPr>
          </a:p>
          <a:p>
            <a:endParaRPr lang="en-US" sz="2000" dirty="0">
              <a:latin typeface="Arial" pitchFamily="34" charset="0"/>
              <a:cs typeface="Arial" pitchFamily="34" charset="0"/>
            </a:endParaRPr>
          </a:p>
        </p:txBody>
      </p:sp>
      <p:sp>
        <p:nvSpPr>
          <p:cNvPr id="4" name="Title 1">
            <a:extLst>
              <a:ext uri="{FF2B5EF4-FFF2-40B4-BE49-F238E27FC236}">
                <a16:creationId xmlns:a16="http://schemas.microsoft.com/office/drawing/2014/main" id="{24227CFA-BC54-4A2F-A923-B334C54CF4CD}"/>
              </a:ext>
            </a:extLst>
          </p:cNvPr>
          <p:cNvSpPr>
            <a:spLocks noGrp="1"/>
          </p:cNvSpPr>
          <p:nvPr>
            <p:ph type="title"/>
          </p:nvPr>
        </p:nvSpPr>
        <p:spPr>
          <a:xfrm>
            <a:off x="800100" y="457200"/>
            <a:ext cx="7543800" cy="932596"/>
          </a:xfrm>
        </p:spPr>
        <p:txBody>
          <a:bodyPr>
            <a:normAutofit/>
          </a:bodyPr>
          <a:lstStyle/>
          <a:p>
            <a:pPr algn="ctr"/>
            <a:r>
              <a:rPr lang="en-US" dirty="0">
                <a:solidFill>
                  <a:schemeClr val="tx2"/>
                </a:solidFill>
                <a:latin typeface="Arial" pitchFamily="34" charset="0"/>
                <a:cs typeface="Arial" pitchFamily="34" charset="0"/>
              </a:rPr>
              <a:t>Challengers and Watchers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161196"/>
          </a:xfrm>
        </p:spPr>
        <p:txBody>
          <a:bodyPr/>
          <a:lstStyle/>
          <a:p>
            <a:pPr algn="ctr"/>
            <a:r>
              <a:rPr lang="en-US" dirty="0">
                <a:solidFill>
                  <a:schemeClr val="tx2"/>
                </a:solidFill>
              </a:rPr>
              <a:t>Voter Identity Challenges</a:t>
            </a:r>
          </a:p>
        </p:txBody>
      </p:sp>
      <p:sp>
        <p:nvSpPr>
          <p:cNvPr id="3" name="Content Placeholder 2"/>
          <p:cNvSpPr>
            <a:spLocks noGrp="1"/>
          </p:cNvSpPr>
          <p:nvPr>
            <p:ph idx="1"/>
          </p:nvPr>
        </p:nvSpPr>
        <p:spPr>
          <a:xfrm>
            <a:off x="822959" y="1981200"/>
            <a:ext cx="7543801" cy="4191000"/>
          </a:xfrm>
        </p:spPr>
        <p:txBody>
          <a:bodyPr>
            <a:normAutofit fontScale="25000" lnSpcReduction="20000"/>
          </a:bodyPr>
          <a:lstStyle/>
          <a:p>
            <a:r>
              <a:rPr lang="en-US" sz="6400" dirty="0">
                <a:latin typeface="Arial" pitchFamily="34" charset="0"/>
                <a:cs typeface="Arial" pitchFamily="34" charset="0"/>
              </a:rPr>
              <a:t>The right of a person to vote may ONLY be challenged on the basis of identity. In other words, the voter is not who they claim to be…an impersonation. </a:t>
            </a:r>
          </a:p>
          <a:p>
            <a:r>
              <a:rPr lang="en-US" sz="6400" dirty="0">
                <a:latin typeface="Arial" pitchFamily="34" charset="0"/>
                <a:cs typeface="Arial" pitchFamily="34" charset="0"/>
              </a:rPr>
              <a:t>The challenge must be made before the person is given a voter authority card, or the challenge is invalid.</a:t>
            </a:r>
          </a:p>
          <a:p>
            <a:r>
              <a:rPr lang="en-US" sz="6400" dirty="0">
                <a:latin typeface="Arial" pitchFamily="34" charset="0"/>
                <a:cs typeface="Arial" pitchFamily="34" charset="0"/>
              </a:rPr>
              <a:t>Anyone, whether official or not, is allowed to enter the Vote Center room for the sole purpose of challenging the identity of other people trying to vote.  An unofficial challenger must follow the same rules as an official challenger but must leave the Vote Center as soon as the challenge is made.  </a:t>
            </a:r>
          </a:p>
          <a:p>
            <a:r>
              <a:rPr lang="en-US" sz="6400" dirty="0">
                <a:latin typeface="Arial" pitchFamily="34" charset="0"/>
                <a:cs typeface="Arial" pitchFamily="34" charset="0"/>
              </a:rPr>
              <a:t>Election judges may also challenge the identity of a person trying to vote.  If this happens, a chief judge must follow all the rules for challenging a voter’s identity.  Election judges are not required to leave the Vote Center after a challenge.</a:t>
            </a:r>
          </a:p>
          <a:p>
            <a:r>
              <a:rPr lang="en-US" sz="6400" dirty="0">
                <a:latin typeface="Arial" pitchFamily="34" charset="0"/>
                <a:cs typeface="Arial" pitchFamily="34" charset="0"/>
              </a:rPr>
              <a:t>No matter where the challenge comes from, the first thing that every judge must remember is to scream for the Chief Judge…they make the big bucks!</a:t>
            </a:r>
          </a:p>
          <a:p>
            <a:r>
              <a:rPr lang="en-US" sz="6400" i="1" dirty="0">
                <a:highlight>
                  <a:srgbClr val="FFFF00"/>
                </a:highlight>
                <a:latin typeface="Arial" pitchFamily="34" charset="0"/>
                <a:cs typeface="Arial" pitchFamily="34" charset="0"/>
              </a:rPr>
              <a:t>Tip:  This does not happen very often.  In 25 years of conducting elections, the Election Director has heard of three challenges in Elections.  All three were valid challenges, resulting in the voter not voting and simply leaving.</a:t>
            </a:r>
            <a:r>
              <a:rPr lang="en-US" sz="6400" i="1" dirty="0">
                <a:latin typeface="Arial" pitchFamily="34" charset="0"/>
                <a:cs typeface="Arial" pitchFamily="34" charset="0"/>
              </a:rPr>
              <a:t>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52600"/>
            <a:ext cx="8229600" cy="4495800"/>
          </a:xfrm>
        </p:spPr>
        <p:txBody>
          <a:bodyPr>
            <a:normAutofit/>
          </a:bodyPr>
          <a:lstStyle/>
          <a:p>
            <a:pPr>
              <a:buNone/>
            </a:pPr>
            <a:r>
              <a:rPr lang="en-US" sz="2400" b="1" dirty="0">
                <a:latin typeface="Arial" pitchFamily="34" charset="0"/>
                <a:cs typeface="Arial" pitchFamily="34" charset="0"/>
              </a:rPr>
              <a:t>	If a voter’s identity is challenged:</a:t>
            </a:r>
          </a:p>
          <a:p>
            <a:pPr lvl="0"/>
            <a:r>
              <a:rPr lang="en-US" sz="2400" dirty="0">
                <a:latin typeface="Arial" pitchFamily="34" charset="0"/>
                <a:cs typeface="Arial" pitchFamily="34" charset="0"/>
              </a:rPr>
              <a:t>The Chief Judge will ask the voter for an acceptable form of ID.</a:t>
            </a:r>
          </a:p>
          <a:p>
            <a:pPr>
              <a:buNone/>
            </a:pPr>
            <a:r>
              <a:rPr lang="en-US" sz="2400" b="1" dirty="0">
                <a:latin typeface="Arial" pitchFamily="34" charset="0"/>
                <a:cs typeface="Arial" pitchFamily="34" charset="0"/>
              </a:rPr>
              <a:t>	</a:t>
            </a:r>
            <a:r>
              <a:rPr lang="en-US" sz="2400" dirty="0">
                <a:latin typeface="Arial" pitchFamily="34" charset="0"/>
                <a:cs typeface="Arial" pitchFamily="34" charset="0"/>
              </a:rPr>
              <a:t>Acceptable forms of ID can be found in your Election Judge Manual in Chapter 4.</a:t>
            </a:r>
          </a:p>
          <a:p>
            <a:r>
              <a:rPr lang="en-US" sz="2400" dirty="0">
                <a:latin typeface="Arial" pitchFamily="34" charset="0"/>
                <a:cs typeface="Arial" pitchFamily="34" charset="0"/>
              </a:rPr>
              <a:t>If the voter presents an acceptable form of ID, tell the voter to return to the check-in line to continue the check-in process.</a:t>
            </a:r>
          </a:p>
          <a:p>
            <a:pPr>
              <a:buNone/>
            </a:pPr>
            <a:endParaRPr lang="en-US" sz="3600" dirty="0"/>
          </a:p>
          <a:p>
            <a:pPr lvl="0"/>
            <a:endParaRPr lang="en-US" dirty="0"/>
          </a:p>
          <a:p>
            <a:endParaRPr lang="en-US" dirty="0"/>
          </a:p>
        </p:txBody>
      </p:sp>
      <p:sp>
        <p:nvSpPr>
          <p:cNvPr id="4" name="Title 1">
            <a:extLst>
              <a:ext uri="{FF2B5EF4-FFF2-40B4-BE49-F238E27FC236}">
                <a16:creationId xmlns:a16="http://schemas.microsoft.com/office/drawing/2014/main" id="{9117FC50-308B-4E13-8C66-FA6026B42192}"/>
              </a:ext>
            </a:extLst>
          </p:cNvPr>
          <p:cNvSpPr>
            <a:spLocks noGrp="1"/>
          </p:cNvSpPr>
          <p:nvPr>
            <p:ph type="title"/>
          </p:nvPr>
        </p:nvSpPr>
        <p:spPr>
          <a:xfrm>
            <a:off x="822960" y="286605"/>
            <a:ext cx="7543800" cy="1161196"/>
          </a:xfrm>
        </p:spPr>
        <p:txBody>
          <a:bodyPr/>
          <a:lstStyle/>
          <a:p>
            <a:pPr algn="ctr"/>
            <a:r>
              <a:rPr lang="en-US" dirty="0">
                <a:solidFill>
                  <a:schemeClr val="tx2"/>
                </a:solidFill>
              </a:rPr>
              <a:t>Voter Identity Challenges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286605"/>
            <a:ext cx="9006840" cy="1008795"/>
          </a:xfrm>
        </p:spPr>
        <p:txBody>
          <a:bodyPr>
            <a:normAutofit/>
          </a:bodyPr>
          <a:lstStyle/>
          <a:p>
            <a:pPr algn="ctr"/>
            <a:r>
              <a:rPr lang="en-US" dirty="0">
                <a:solidFill>
                  <a:schemeClr val="tx2"/>
                </a:solidFill>
                <a:latin typeface="Arial" pitchFamily="34" charset="0"/>
                <a:cs typeface="Arial" pitchFamily="34" charset="0"/>
              </a:rPr>
              <a:t>Election Dates and Voting Hours</a:t>
            </a:r>
          </a:p>
        </p:txBody>
      </p:sp>
      <p:sp>
        <p:nvSpPr>
          <p:cNvPr id="3" name="Content Placeholder 2"/>
          <p:cNvSpPr>
            <a:spLocks noGrp="1"/>
          </p:cNvSpPr>
          <p:nvPr>
            <p:ph idx="1"/>
          </p:nvPr>
        </p:nvSpPr>
        <p:spPr>
          <a:xfrm>
            <a:off x="304800" y="1447800"/>
            <a:ext cx="8305800" cy="5105400"/>
          </a:xfrm>
        </p:spPr>
        <p:txBody>
          <a:bodyPr>
            <a:normAutofit/>
          </a:bodyPr>
          <a:lstStyle/>
          <a:p>
            <a:pPr>
              <a:buNone/>
            </a:pPr>
            <a:r>
              <a:rPr lang="en-US" sz="2000" dirty="0">
                <a:latin typeface="Arial" pitchFamily="34" charset="0"/>
                <a:cs typeface="Arial" pitchFamily="34" charset="0"/>
              </a:rPr>
              <a:t>	</a:t>
            </a:r>
          </a:p>
          <a:p>
            <a:pPr algn="ctr">
              <a:buNone/>
            </a:pPr>
            <a:r>
              <a:rPr lang="en-US" sz="2400" b="1" u="sng" dirty="0">
                <a:latin typeface="Arial" pitchFamily="34" charset="0"/>
                <a:cs typeface="Arial" pitchFamily="34" charset="0"/>
              </a:rPr>
              <a:t>EARLY VOTING</a:t>
            </a:r>
          </a:p>
          <a:p>
            <a:pPr algn="ctr">
              <a:buNone/>
            </a:pPr>
            <a:r>
              <a:rPr lang="en-US" sz="2400" dirty="0">
                <a:latin typeface="Arial" pitchFamily="34" charset="0"/>
                <a:cs typeface="Arial" pitchFamily="34" charset="0"/>
              </a:rPr>
              <a:t>Monday, </a:t>
            </a:r>
            <a:r>
              <a:rPr lang="en-US" sz="2400" b="1" dirty="0">
                <a:latin typeface="Arial" pitchFamily="34" charset="0"/>
                <a:cs typeface="Arial" pitchFamily="34" charset="0"/>
              </a:rPr>
              <a:t>October 26 </a:t>
            </a:r>
            <a:r>
              <a:rPr lang="en-US" sz="2400" dirty="0">
                <a:latin typeface="Arial" pitchFamily="34" charset="0"/>
                <a:cs typeface="Arial" pitchFamily="34" charset="0"/>
              </a:rPr>
              <a:t>through Monday, </a:t>
            </a:r>
            <a:r>
              <a:rPr lang="en-US" sz="2400" b="1" dirty="0">
                <a:latin typeface="Arial" pitchFamily="34" charset="0"/>
                <a:cs typeface="Arial" pitchFamily="34" charset="0"/>
              </a:rPr>
              <a:t>November 2</a:t>
            </a:r>
            <a:r>
              <a:rPr lang="en-US" sz="2400" dirty="0">
                <a:latin typeface="Arial" pitchFamily="34" charset="0"/>
                <a:cs typeface="Arial" pitchFamily="34" charset="0"/>
              </a:rPr>
              <a:t>, 2020.  Polls open at </a:t>
            </a:r>
            <a:r>
              <a:rPr lang="en-US" sz="2400" b="1" dirty="0">
                <a:latin typeface="Arial" pitchFamily="34" charset="0"/>
                <a:cs typeface="Arial" pitchFamily="34" charset="0"/>
              </a:rPr>
              <a:t>7:00am </a:t>
            </a:r>
            <a:r>
              <a:rPr lang="en-US" sz="2400" dirty="0">
                <a:latin typeface="Arial" pitchFamily="34" charset="0"/>
                <a:cs typeface="Arial" pitchFamily="34" charset="0"/>
              </a:rPr>
              <a:t>and close at </a:t>
            </a:r>
            <a:r>
              <a:rPr lang="en-US" sz="2400" b="1" dirty="0">
                <a:latin typeface="Arial" pitchFamily="34" charset="0"/>
                <a:cs typeface="Arial" pitchFamily="34" charset="0"/>
              </a:rPr>
              <a:t>8:00pm</a:t>
            </a:r>
          </a:p>
          <a:p>
            <a:pPr algn="ctr">
              <a:buNone/>
            </a:pPr>
            <a:r>
              <a:rPr lang="en-US" sz="2400" dirty="0">
                <a:latin typeface="Arial" pitchFamily="34" charset="0"/>
                <a:cs typeface="Arial" pitchFamily="34" charset="0"/>
              </a:rPr>
              <a:t>  </a:t>
            </a:r>
            <a:r>
              <a:rPr lang="en-US" sz="2400" b="1" u="sng" dirty="0">
                <a:latin typeface="Arial" pitchFamily="34" charset="0"/>
                <a:cs typeface="Arial" pitchFamily="34" charset="0"/>
              </a:rPr>
              <a:t>ELECTION DAY</a:t>
            </a:r>
            <a:r>
              <a:rPr lang="en-US" sz="2400" dirty="0">
                <a:latin typeface="Arial" pitchFamily="34" charset="0"/>
                <a:cs typeface="Arial" pitchFamily="34" charset="0"/>
              </a:rPr>
              <a:t>	</a:t>
            </a:r>
            <a:r>
              <a:rPr lang="en-US" sz="2400" b="1" dirty="0">
                <a:latin typeface="Arial" pitchFamily="34" charset="0"/>
                <a:cs typeface="Arial" pitchFamily="34" charset="0"/>
              </a:rPr>
              <a:t> </a:t>
            </a:r>
          </a:p>
          <a:p>
            <a:pPr algn="ctr">
              <a:buNone/>
            </a:pPr>
            <a:r>
              <a:rPr lang="en-US" sz="2400" b="1" dirty="0">
                <a:latin typeface="Arial" pitchFamily="34" charset="0"/>
                <a:cs typeface="Arial" pitchFamily="34" charset="0"/>
              </a:rPr>
              <a:t> </a:t>
            </a:r>
            <a:r>
              <a:rPr lang="en-US" sz="2400" dirty="0">
                <a:latin typeface="Arial" pitchFamily="34" charset="0"/>
                <a:cs typeface="Arial" pitchFamily="34" charset="0"/>
              </a:rPr>
              <a:t>Tuesday, </a:t>
            </a:r>
            <a:r>
              <a:rPr lang="en-US" sz="2400" b="1" dirty="0">
                <a:latin typeface="Arial" pitchFamily="34" charset="0"/>
                <a:cs typeface="Arial" pitchFamily="34" charset="0"/>
              </a:rPr>
              <a:t>November 3</a:t>
            </a:r>
            <a:r>
              <a:rPr lang="en-US" sz="2400" dirty="0">
                <a:latin typeface="Arial" pitchFamily="34" charset="0"/>
                <a:cs typeface="Arial" pitchFamily="34" charset="0"/>
              </a:rPr>
              <a:t>, 2020.  Polls open at </a:t>
            </a:r>
            <a:r>
              <a:rPr lang="en-US" sz="2400" b="1" dirty="0">
                <a:latin typeface="Arial" pitchFamily="34" charset="0"/>
                <a:cs typeface="Arial" pitchFamily="34" charset="0"/>
              </a:rPr>
              <a:t>7:00am</a:t>
            </a:r>
            <a:r>
              <a:rPr lang="en-US" sz="2400" dirty="0">
                <a:latin typeface="Arial" pitchFamily="34" charset="0"/>
                <a:cs typeface="Arial" pitchFamily="34" charset="0"/>
              </a:rPr>
              <a:t> and close at </a:t>
            </a:r>
            <a:r>
              <a:rPr lang="en-US" sz="2400" b="1" dirty="0">
                <a:latin typeface="Arial" pitchFamily="34" charset="0"/>
                <a:cs typeface="Arial" pitchFamily="34" charset="0"/>
              </a:rPr>
              <a:t>8:00pm</a:t>
            </a:r>
          </a:p>
          <a:p>
            <a:pPr algn="ctr">
              <a:buNone/>
            </a:pPr>
            <a:r>
              <a:rPr lang="en-US" b="1" dirty="0">
                <a:latin typeface="Arial" pitchFamily="34" charset="0"/>
                <a:cs typeface="Arial" pitchFamily="34" charset="0"/>
              </a:rPr>
              <a:t>ALL JUDGES MUST ARRIVE AT THEIR ASSIGNED LOCATION BY </a:t>
            </a:r>
            <a:r>
              <a:rPr lang="en-US" b="1" u="sng" dirty="0">
                <a:latin typeface="Arial" pitchFamily="34" charset="0"/>
                <a:cs typeface="Arial" pitchFamily="34" charset="0"/>
              </a:rPr>
              <a:t>6:00AM</a:t>
            </a:r>
            <a:r>
              <a:rPr lang="en-US" b="1" dirty="0">
                <a:latin typeface="Arial" pitchFamily="34" charset="0"/>
                <a:cs typeface="Arial" pitchFamily="34" charset="0"/>
              </a:rPr>
              <a:t> ON ANY DAY OF VOTING.</a:t>
            </a:r>
          </a:p>
          <a:p>
            <a:pPr algn="ctr">
              <a:buNone/>
            </a:pPr>
            <a:r>
              <a:rPr lang="en-US" b="1" dirty="0">
                <a:latin typeface="Arial" pitchFamily="34" charset="0"/>
                <a:cs typeface="Arial" pitchFamily="34" charset="0"/>
              </a:rPr>
              <a:t>ANY VOTER IN HOWARD COUNTY CAN VOTE AT ANY EARLY VOTING CENTER DURING EARLY VOTING OR ANY VOTE CENTER ON ELECTION DAY.</a:t>
            </a:r>
          </a:p>
          <a:p>
            <a:pPr>
              <a:buNone/>
            </a:pPr>
            <a:endParaRPr lang="en-US" sz="1800" b="1" dirty="0">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52600"/>
            <a:ext cx="8229600" cy="4191000"/>
          </a:xfrm>
        </p:spPr>
        <p:txBody>
          <a:bodyPr>
            <a:normAutofit/>
          </a:bodyPr>
          <a:lstStyle/>
          <a:p>
            <a:pPr>
              <a:buNone/>
            </a:pPr>
            <a:endParaRPr lang="en-US" dirty="0">
              <a:latin typeface="Arial" pitchFamily="34" charset="0"/>
              <a:cs typeface="Arial" pitchFamily="34" charset="0"/>
            </a:endParaRPr>
          </a:p>
          <a:p>
            <a:pPr lvl="0">
              <a:buNone/>
            </a:pPr>
            <a:r>
              <a:rPr lang="en-US" sz="2200" b="1" dirty="0">
                <a:latin typeface="Arial" pitchFamily="34" charset="0"/>
                <a:cs typeface="Arial" pitchFamily="34" charset="0"/>
              </a:rPr>
              <a:t>If the voter cannot present an acceptable form of ID:</a:t>
            </a:r>
          </a:p>
          <a:p>
            <a:pPr lvl="0"/>
            <a:r>
              <a:rPr lang="en-US" dirty="0">
                <a:latin typeface="Arial" pitchFamily="34" charset="0"/>
                <a:cs typeface="Arial" pitchFamily="34" charset="0"/>
              </a:rPr>
              <a:t>The challenger and challenged voter must each complete their part of the </a:t>
            </a:r>
            <a:r>
              <a:rPr lang="en-US" i="1" dirty="0">
                <a:latin typeface="Arial" pitchFamily="34" charset="0"/>
                <a:cs typeface="Arial" pitchFamily="34" charset="0"/>
              </a:rPr>
              <a:t>Affidavit for Challenger &amp; Challenged Voter </a:t>
            </a:r>
            <a:r>
              <a:rPr lang="en-US" dirty="0">
                <a:latin typeface="Arial" pitchFamily="34" charset="0"/>
                <a:cs typeface="Arial" pitchFamily="34" charset="0"/>
              </a:rPr>
              <a:t>form</a:t>
            </a:r>
            <a:r>
              <a:rPr lang="en-US" i="1" dirty="0">
                <a:latin typeface="Arial" pitchFamily="34" charset="0"/>
                <a:cs typeface="Arial" pitchFamily="34" charset="0"/>
              </a:rPr>
              <a:t>.</a:t>
            </a:r>
            <a:r>
              <a:rPr lang="en-US" dirty="0">
                <a:latin typeface="Arial" pitchFamily="34" charset="0"/>
                <a:cs typeface="Arial" pitchFamily="34" charset="0"/>
              </a:rPr>
              <a:t> </a:t>
            </a:r>
            <a:r>
              <a:rPr lang="en-US" i="1" dirty="0">
                <a:latin typeface="Arial" pitchFamily="34" charset="0"/>
                <a:cs typeface="Arial" pitchFamily="34" charset="0"/>
              </a:rPr>
              <a:t> </a:t>
            </a:r>
            <a:r>
              <a:rPr lang="en-US" dirty="0">
                <a:latin typeface="Arial" pitchFamily="34" charset="0"/>
                <a:cs typeface="Arial" pitchFamily="34" charset="0"/>
              </a:rPr>
              <a:t>The chief judge must watch the challenger and challenged voter sign the affidavit.</a:t>
            </a:r>
            <a:endParaRPr lang="en-US" dirty="0"/>
          </a:p>
          <a:p>
            <a:pPr lvl="0"/>
            <a:r>
              <a:rPr lang="en-US" sz="2400" dirty="0">
                <a:latin typeface="Arial" pitchFamily="34" charset="0"/>
                <a:cs typeface="Arial" pitchFamily="34" charset="0"/>
              </a:rPr>
              <a:t>This voter must vote a provisional ballot;</a:t>
            </a:r>
          </a:p>
          <a:p>
            <a:pPr lvl="0"/>
            <a:r>
              <a:rPr lang="en-US" sz="2400" dirty="0">
                <a:latin typeface="Arial" pitchFamily="34" charset="0"/>
                <a:cs typeface="Arial" pitchFamily="34" charset="0"/>
              </a:rPr>
              <a:t>Tell the provisional ballot judge to attach the </a:t>
            </a:r>
            <a:r>
              <a:rPr lang="en-US" sz="2400" i="1" dirty="0">
                <a:latin typeface="Arial" pitchFamily="34" charset="0"/>
                <a:cs typeface="Arial" pitchFamily="34" charset="0"/>
              </a:rPr>
              <a:t>Affidavit </a:t>
            </a:r>
            <a:r>
              <a:rPr lang="en-US" sz="2400" dirty="0">
                <a:latin typeface="Arial" pitchFamily="34" charset="0"/>
                <a:cs typeface="Arial" pitchFamily="34" charset="0"/>
              </a:rPr>
              <a:t>to the outside of the voter’s provisional ballot envelope; and</a:t>
            </a:r>
          </a:p>
          <a:p>
            <a:pPr lvl="0"/>
            <a:r>
              <a:rPr lang="en-US" sz="2400" dirty="0">
                <a:latin typeface="Arial" pitchFamily="34" charset="0"/>
                <a:cs typeface="Arial" pitchFamily="34" charset="0"/>
              </a:rPr>
              <a:t>The chief judge should write the details of the challenge in the </a:t>
            </a:r>
            <a:r>
              <a:rPr lang="en-US" sz="2400" i="1" dirty="0">
                <a:latin typeface="Arial" pitchFamily="34" charset="0"/>
                <a:cs typeface="Arial" pitchFamily="34" charset="0"/>
              </a:rPr>
              <a:t>Election Day Log</a:t>
            </a:r>
            <a:r>
              <a:rPr lang="en-US" sz="2400" dirty="0">
                <a:latin typeface="Arial" pitchFamily="34" charset="0"/>
                <a:cs typeface="Arial" pitchFamily="34" charset="0"/>
              </a:rPr>
              <a:t>.</a:t>
            </a:r>
          </a:p>
          <a:p>
            <a:endParaRPr lang="en-US" dirty="0"/>
          </a:p>
        </p:txBody>
      </p:sp>
      <p:sp>
        <p:nvSpPr>
          <p:cNvPr id="5" name="Title 1">
            <a:extLst>
              <a:ext uri="{FF2B5EF4-FFF2-40B4-BE49-F238E27FC236}">
                <a16:creationId xmlns:a16="http://schemas.microsoft.com/office/drawing/2014/main" id="{D838942F-B688-4234-AEB7-18887C225A35}"/>
              </a:ext>
            </a:extLst>
          </p:cNvPr>
          <p:cNvSpPr>
            <a:spLocks noGrp="1"/>
          </p:cNvSpPr>
          <p:nvPr>
            <p:ph type="title"/>
          </p:nvPr>
        </p:nvSpPr>
        <p:spPr>
          <a:xfrm>
            <a:off x="822960" y="286605"/>
            <a:ext cx="7543800" cy="1161196"/>
          </a:xfrm>
        </p:spPr>
        <p:txBody>
          <a:bodyPr/>
          <a:lstStyle/>
          <a:p>
            <a:pPr algn="ctr"/>
            <a:r>
              <a:rPr lang="en-US" dirty="0">
                <a:solidFill>
                  <a:schemeClr val="tx2"/>
                </a:solidFill>
              </a:rPr>
              <a:t>Voter Identity Challenges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chemeClr val="tx2"/>
                </a:solidFill>
              </a:rPr>
              <a:t>Affidavit for Challenger &amp; Challenged Voter</a:t>
            </a:r>
          </a:p>
        </p:txBody>
      </p:sp>
      <p:pic>
        <p:nvPicPr>
          <p:cNvPr id="4" name="Content Placeholder 3" descr="paper.jpg"/>
          <p:cNvPicPr>
            <a:picLocks noGrp="1" noChangeAspect="1"/>
          </p:cNvPicPr>
          <p:nvPr>
            <p:ph idx="1"/>
          </p:nvPr>
        </p:nvPicPr>
        <p:blipFill>
          <a:blip r:embed="rId2" cstate="print"/>
          <a:stretch>
            <a:fillRect/>
          </a:stretch>
        </p:blipFill>
        <p:spPr>
          <a:xfrm>
            <a:off x="1447801" y="1846263"/>
            <a:ext cx="6096000" cy="4478337"/>
          </a:xfr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84996"/>
          </a:xfrm>
        </p:spPr>
        <p:txBody>
          <a:bodyPr>
            <a:normAutofit/>
          </a:bodyPr>
          <a:lstStyle/>
          <a:p>
            <a:pPr algn="ctr"/>
            <a:r>
              <a:rPr lang="en-US" sz="4000" dirty="0">
                <a:solidFill>
                  <a:schemeClr val="tx2"/>
                </a:solidFill>
                <a:latin typeface="Arial" pitchFamily="34" charset="0"/>
                <a:cs typeface="Arial" pitchFamily="34" charset="0"/>
              </a:rPr>
              <a:t>Vote Center Evaluators</a:t>
            </a:r>
          </a:p>
        </p:txBody>
      </p:sp>
      <p:sp>
        <p:nvSpPr>
          <p:cNvPr id="3" name="Content Placeholder 2"/>
          <p:cNvSpPr>
            <a:spLocks noGrp="1"/>
          </p:cNvSpPr>
          <p:nvPr>
            <p:ph idx="1"/>
          </p:nvPr>
        </p:nvSpPr>
        <p:spPr/>
        <p:txBody>
          <a:bodyPr>
            <a:normAutofit fontScale="92500" lnSpcReduction="10000"/>
          </a:bodyPr>
          <a:lstStyle/>
          <a:p>
            <a:r>
              <a:rPr lang="en-US" sz="2400" dirty="0">
                <a:latin typeface="Arial" pitchFamily="34" charset="0"/>
                <a:cs typeface="Arial" pitchFamily="34" charset="0"/>
              </a:rPr>
              <a:t>The local board of elections may send people to visit Vote Centers without advance notice.  These evaluators will check to see how well the election judges are following the rules.  They will check the election judges’ general performance. </a:t>
            </a:r>
          </a:p>
          <a:p>
            <a:r>
              <a:rPr lang="en-US" sz="2400" dirty="0">
                <a:latin typeface="Arial" pitchFamily="34" charset="0"/>
                <a:cs typeface="Arial" pitchFamily="34" charset="0"/>
              </a:rPr>
              <a:t>Evaluators use a </a:t>
            </a:r>
            <a:r>
              <a:rPr lang="en-US" sz="2400" i="1" dirty="0">
                <a:latin typeface="Arial" pitchFamily="34" charset="0"/>
                <a:cs typeface="Arial" pitchFamily="34" charset="0"/>
              </a:rPr>
              <a:t>Polling Place Evaluation Form</a:t>
            </a:r>
            <a:r>
              <a:rPr lang="en-US" sz="2400" dirty="0">
                <a:latin typeface="Arial" pitchFamily="34" charset="0"/>
                <a:cs typeface="Arial" pitchFamily="34" charset="0"/>
              </a:rPr>
              <a:t> when visiting Vote Centers. During the visit, evaluators may speak with election judges and inspect reports. Evaluators are not allowed to slow down or interrupt the voting process. </a:t>
            </a:r>
          </a:p>
          <a:p>
            <a:r>
              <a:rPr lang="en-US" sz="2400" i="1" dirty="0">
                <a:highlight>
                  <a:srgbClr val="FFFF00"/>
                </a:highlight>
                <a:latin typeface="Arial" pitchFamily="34" charset="0"/>
                <a:cs typeface="Arial" pitchFamily="34" charset="0"/>
              </a:rPr>
              <a:t>Please note:  At this time, due to COVID-19, we do not know if there will be any vote center evaluation.  The Board of Elections will disseminate the final decision of the State Board of Elections at a future date.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08796"/>
          </a:xfrm>
        </p:spPr>
        <p:txBody>
          <a:bodyPr>
            <a:normAutofit/>
          </a:bodyPr>
          <a:lstStyle/>
          <a:p>
            <a:pPr algn="ctr"/>
            <a:r>
              <a:rPr lang="en-US" sz="4000" dirty="0">
                <a:solidFill>
                  <a:schemeClr val="tx2"/>
                </a:solidFill>
                <a:latin typeface="Arial" pitchFamily="34" charset="0"/>
                <a:cs typeface="Arial" pitchFamily="34" charset="0"/>
              </a:rPr>
              <a:t>Election Judges’ Voting Options</a:t>
            </a:r>
          </a:p>
        </p:txBody>
      </p:sp>
      <p:sp>
        <p:nvSpPr>
          <p:cNvPr id="3" name="Content Placeholder 2"/>
          <p:cNvSpPr>
            <a:spLocks noGrp="1"/>
          </p:cNvSpPr>
          <p:nvPr>
            <p:ph idx="1"/>
          </p:nvPr>
        </p:nvSpPr>
        <p:spPr/>
        <p:txBody>
          <a:bodyPr>
            <a:normAutofit/>
          </a:bodyPr>
          <a:lstStyle/>
          <a:p>
            <a:r>
              <a:rPr lang="en-US" sz="2800" dirty="0">
                <a:latin typeface="Arial" pitchFamily="34" charset="0"/>
                <a:cs typeface="Arial" pitchFamily="34" charset="0"/>
              </a:rPr>
              <a:t>You have two different ways that you can vote for this election, either in-person or by mail.</a:t>
            </a:r>
          </a:p>
          <a:p>
            <a:r>
              <a:rPr lang="en-US" sz="2800" dirty="0">
                <a:latin typeface="Arial" pitchFamily="34" charset="0"/>
                <a:cs typeface="Arial" pitchFamily="34" charset="0"/>
              </a:rPr>
              <a:t>You may vote on the day that you work in an Early Voting Center or a Vote Center, or you may vote on your own time.</a:t>
            </a:r>
          </a:p>
          <a:p>
            <a:r>
              <a:rPr lang="en-US" sz="2800" dirty="0">
                <a:latin typeface="Arial" pitchFamily="34" charset="0"/>
                <a:cs typeface="Arial" pitchFamily="34" charset="0"/>
              </a:rPr>
              <a:t>If you do not want to vote in-person while you are working, you may apply for a mail-in ballot at the State Board of Elections’ website.</a:t>
            </a:r>
          </a:p>
          <a:p>
            <a:pPr algn="ctr">
              <a:buNone/>
            </a:pPr>
            <a:endParaRPr lang="en-US" b="1"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08796"/>
          </a:xfrm>
        </p:spPr>
        <p:txBody>
          <a:bodyPr>
            <a:normAutofit/>
          </a:bodyPr>
          <a:lstStyle/>
          <a:p>
            <a:pPr algn="ctr"/>
            <a:r>
              <a:rPr lang="en-US" sz="4400" dirty="0">
                <a:solidFill>
                  <a:schemeClr val="tx2"/>
                </a:solidFill>
                <a:latin typeface="Arial" pitchFamily="34" charset="0"/>
                <a:cs typeface="Arial" pitchFamily="34" charset="0"/>
              </a:rPr>
              <a:t>Closing Time for Vote Centers</a:t>
            </a:r>
          </a:p>
        </p:txBody>
      </p:sp>
      <p:sp>
        <p:nvSpPr>
          <p:cNvPr id="3" name="Content Placeholder 2"/>
          <p:cNvSpPr>
            <a:spLocks noGrp="1"/>
          </p:cNvSpPr>
          <p:nvPr>
            <p:ph idx="1"/>
          </p:nvPr>
        </p:nvSpPr>
        <p:spPr/>
        <p:txBody>
          <a:bodyPr>
            <a:normAutofit/>
          </a:bodyPr>
          <a:lstStyle/>
          <a:p>
            <a:r>
              <a:rPr lang="en-US" sz="2800" dirty="0">
                <a:latin typeface="Arial" pitchFamily="34" charset="0"/>
                <a:cs typeface="Arial" pitchFamily="34" charset="0"/>
              </a:rPr>
              <a:t>All voters who are in line to be checked in at 8:00 pm are allowed to vote.  The vote centers are officially closed after the last person who was in line by 8:00 pm finishes voting.</a:t>
            </a:r>
          </a:p>
          <a:p>
            <a:r>
              <a:rPr lang="en-US" sz="2800" i="1" dirty="0">
                <a:latin typeface="Arial" pitchFamily="34" charset="0"/>
                <a:cs typeface="Arial" pitchFamily="34" charset="0"/>
              </a:rPr>
              <a:t>Extended voting hours may be ordered.  When this occurs, all election judges must continue to work.  When the extended voting hours end, all voters who are in line to be checked in are allowed to vote.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6A29F-7DFB-4B4B-8139-5DB44D46B240}"/>
              </a:ext>
            </a:extLst>
          </p:cNvPr>
          <p:cNvSpPr>
            <a:spLocks noGrp="1"/>
          </p:cNvSpPr>
          <p:nvPr>
            <p:ph type="title"/>
          </p:nvPr>
        </p:nvSpPr>
        <p:spPr>
          <a:xfrm>
            <a:off x="822960" y="286604"/>
            <a:ext cx="7543800" cy="932595"/>
          </a:xfrm>
        </p:spPr>
        <p:txBody>
          <a:bodyPr>
            <a:normAutofit/>
          </a:bodyPr>
          <a:lstStyle/>
          <a:p>
            <a:pPr algn="ctr"/>
            <a:r>
              <a:rPr lang="en-US" sz="4400" dirty="0">
                <a:solidFill>
                  <a:schemeClr val="tx2"/>
                </a:solidFill>
              </a:rPr>
              <a:t>Changes from the Norm for 2020</a:t>
            </a:r>
          </a:p>
        </p:txBody>
      </p:sp>
      <p:sp>
        <p:nvSpPr>
          <p:cNvPr id="3" name="Content Placeholder 2">
            <a:extLst>
              <a:ext uri="{FF2B5EF4-FFF2-40B4-BE49-F238E27FC236}">
                <a16:creationId xmlns:a16="http://schemas.microsoft.com/office/drawing/2014/main" id="{DE6D8E68-8DCB-4605-9A76-B33962986A91}"/>
              </a:ext>
            </a:extLst>
          </p:cNvPr>
          <p:cNvSpPr>
            <a:spLocks noGrp="1"/>
          </p:cNvSpPr>
          <p:nvPr>
            <p:ph idx="1"/>
          </p:nvPr>
        </p:nvSpPr>
        <p:spPr>
          <a:xfrm>
            <a:off x="822959" y="1845734"/>
            <a:ext cx="7543801" cy="4174066"/>
          </a:xfrm>
        </p:spPr>
        <p:txBody>
          <a:bodyPr>
            <a:normAutofit fontScale="70000" lnSpcReduction="20000"/>
          </a:bodyPr>
          <a:lstStyle/>
          <a:p>
            <a:r>
              <a:rPr lang="en-US" sz="2300" dirty="0"/>
              <a:t>1.  Chief Judges will not pick up supplies before the election, and there will not be a Monday evening meeting before Election Day.  The staff will be setting your Vote Center up for you, both in Early Voting and Election Day, and all of your supplies will be in the vote center when you arrive.</a:t>
            </a:r>
          </a:p>
          <a:p>
            <a:r>
              <a:rPr lang="en-US" sz="2300" dirty="0"/>
              <a:t>2.  Your Vote Center, with the exception of a few, will consist of multiple rooms in a facility.  We have spread the check-in process, voting process, and provisional process out across the area.  We will be providing two-way radios for each vote center.</a:t>
            </a:r>
          </a:p>
          <a:p>
            <a:r>
              <a:rPr lang="en-US" sz="2300" dirty="0"/>
              <a:t>3. There will be floor monitors at every location.  These judges will be performing cleaning of equipment, sanitizing voter hands as they walk in the door, giving voters their Voter Packet of a pen and “I Voted” sticker, and directing voters through the various rooms of a Center.</a:t>
            </a:r>
          </a:p>
          <a:p>
            <a:r>
              <a:rPr lang="en-US" sz="2300" dirty="0"/>
              <a:t>4.  Your Early Voting Center or Election Day Vote Center will have support of a staff member through video chatting or by phone call.  We will provide instructions to the Chief Judges as to how to operate our video chat mechanism.</a:t>
            </a:r>
          </a:p>
          <a:p>
            <a:r>
              <a:rPr lang="en-US" sz="2300" dirty="0"/>
              <a:t>5.  Every center will meet all CDC guidelines for physical distancing between any place that a voter or judge will occupy.  All judges will be provided with masks, gloves, and hand sanitizer.  There will be </a:t>
            </a:r>
            <a:r>
              <a:rPr lang="en-US" sz="2300" dirty="0" err="1"/>
              <a:t>plexi</a:t>
            </a:r>
            <a:r>
              <a:rPr lang="en-US" sz="2300" dirty="0"/>
              <a:t>-glass sneeze guards on any tabletop where a voter would have action with a judge.  Of course, it goes without saying, that social distancing continues to be a part of this process from start to finish.</a:t>
            </a:r>
          </a:p>
          <a:p>
            <a:pPr marL="0" indent="0">
              <a:buNone/>
            </a:pPr>
            <a:endParaRPr lang="en-US" dirty="0"/>
          </a:p>
        </p:txBody>
      </p:sp>
    </p:spTree>
    <p:extLst>
      <p:ext uri="{BB962C8B-B14F-4D97-AF65-F5344CB8AC3E}">
        <p14:creationId xmlns:p14="http://schemas.microsoft.com/office/powerpoint/2010/main" val="719174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D5C0A-261C-4C1F-B069-21CB625493E2}"/>
              </a:ext>
            </a:extLst>
          </p:cNvPr>
          <p:cNvSpPr>
            <a:spLocks noGrp="1"/>
          </p:cNvSpPr>
          <p:nvPr>
            <p:ph type="title"/>
          </p:nvPr>
        </p:nvSpPr>
        <p:spPr>
          <a:xfrm>
            <a:off x="822960" y="286605"/>
            <a:ext cx="7543800" cy="1008796"/>
          </a:xfrm>
        </p:spPr>
        <p:txBody>
          <a:bodyPr>
            <a:normAutofit/>
          </a:bodyPr>
          <a:lstStyle/>
          <a:p>
            <a:r>
              <a:rPr lang="en-US" dirty="0">
                <a:solidFill>
                  <a:schemeClr val="tx2"/>
                </a:solidFill>
              </a:rPr>
              <a:t>Procedural Changes for 2020</a:t>
            </a:r>
          </a:p>
        </p:txBody>
      </p:sp>
      <p:sp>
        <p:nvSpPr>
          <p:cNvPr id="3" name="Content Placeholder 2">
            <a:extLst>
              <a:ext uri="{FF2B5EF4-FFF2-40B4-BE49-F238E27FC236}">
                <a16:creationId xmlns:a16="http://schemas.microsoft.com/office/drawing/2014/main" id="{7B2BA645-48C5-4CB3-A16B-25508F2C3FFD}"/>
              </a:ext>
            </a:extLst>
          </p:cNvPr>
          <p:cNvSpPr>
            <a:spLocks noGrp="1"/>
          </p:cNvSpPr>
          <p:nvPr>
            <p:ph idx="1"/>
          </p:nvPr>
        </p:nvSpPr>
        <p:spPr/>
        <p:txBody>
          <a:bodyPr>
            <a:normAutofit fontScale="85000" lnSpcReduction="10000"/>
          </a:bodyPr>
          <a:lstStyle/>
          <a:p>
            <a:pPr marL="0" indent="0">
              <a:buNone/>
            </a:pPr>
            <a:r>
              <a:rPr lang="en-US" dirty="0"/>
              <a:t>For the 2020 Presidential General Election, there are some important changes to the voting process.</a:t>
            </a:r>
          </a:p>
          <a:p>
            <a:pPr marL="0" indent="0">
              <a:buNone/>
            </a:pPr>
            <a:r>
              <a:rPr lang="en-US" dirty="0"/>
              <a:t> </a:t>
            </a:r>
          </a:p>
          <a:p>
            <a:r>
              <a:rPr lang="en-US" dirty="0"/>
              <a:t>The </a:t>
            </a:r>
            <a:r>
              <a:rPr lang="en-US" b="1" dirty="0"/>
              <a:t>ballot issue judge </a:t>
            </a:r>
            <a:r>
              <a:rPr lang="en-US" dirty="0"/>
              <a:t>will tell each voter:  </a:t>
            </a:r>
            <a:r>
              <a:rPr lang="en-US" b="1" dirty="0"/>
              <a:t>“You have two ways to mark your ballot – either by hand or with the electronic device.  Which do you prefer?”</a:t>
            </a:r>
          </a:p>
          <a:p>
            <a:r>
              <a:rPr lang="en-US" dirty="0"/>
              <a:t>Make sure that at least five </a:t>
            </a:r>
            <a:r>
              <a:rPr lang="en-US" sz="4800" dirty="0"/>
              <a:t>(</a:t>
            </a:r>
            <a:r>
              <a:rPr lang="en-US" sz="4800" b="1" dirty="0"/>
              <a:t>5)</a:t>
            </a:r>
            <a:r>
              <a:rPr lang="en-US" dirty="0"/>
              <a:t> voters use the ballot marking device during the day.  If five (5) voters have not used the ballot marking device by </a:t>
            </a:r>
            <a:r>
              <a:rPr lang="en-US" b="1" dirty="0"/>
              <a:t>1:00 p.m.</a:t>
            </a:r>
            <a:r>
              <a:rPr lang="en-US" dirty="0"/>
              <a:t> direct voters to use the ballot marking device until 5 voters have used it. </a:t>
            </a:r>
          </a:p>
          <a:p>
            <a:r>
              <a:rPr lang="en-US" dirty="0"/>
              <a:t>Please note:  You will have four (4) BMDs at each vote center.  You only need five (5) voters a day total- not per BMD.</a:t>
            </a:r>
          </a:p>
          <a:p>
            <a:r>
              <a:rPr lang="en-US" i="1" dirty="0">
                <a:highlight>
                  <a:srgbClr val="FFFF00"/>
                </a:highlight>
              </a:rPr>
              <a:t>For new judges:  The ballot marking device is the accessible voting machine used in the State of Maryland.  You will learn more about this if you are a Voting Judge.</a:t>
            </a:r>
          </a:p>
        </p:txBody>
      </p:sp>
    </p:spTree>
    <p:extLst>
      <p:ext uri="{BB962C8B-B14F-4D97-AF65-F5344CB8AC3E}">
        <p14:creationId xmlns:p14="http://schemas.microsoft.com/office/powerpoint/2010/main" val="975505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260E8-444B-4A00-B9A7-6F2BC8126710}"/>
              </a:ext>
            </a:extLst>
          </p:cNvPr>
          <p:cNvSpPr>
            <a:spLocks noGrp="1"/>
          </p:cNvSpPr>
          <p:nvPr>
            <p:ph type="title"/>
          </p:nvPr>
        </p:nvSpPr>
        <p:spPr>
          <a:xfrm>
            <a:off x="822960" y="286605"/>
            <a:ext cx="7543800" cy="1084996"/>
          </a:xfrm>
        </p:spPr>
        <p:txBody>
          <a:bodyPr>
            <a:normAutofit/>
          </a:bodyPr>
          <a:lstStyle/>
          <a:p>
            <a:pPr algn="ctr"/>
            <a:r>
              <a:rPr lang="en-US" dirty="0">
                <a:solidFill>
                  <a:schemeClr val="tx2"/>
                </a:solidFill>
              </a:rPr>
              <a:t>Mail-In Ballot Drop-Off</a:t>
            </a:r>
          </a:p>
        </p:txBody>
      </p:sp>
      <p:sp>
        <p:nvSpPr>
          <p:cNvPr id="3" name="Content Placeholder 2">
            <a:extLst>
              <a:ext uri="{FF2B5EF4-FFF2-40B4-BE49-F238E27FC236}">
                <a16:creationId xmlns:a16="http://schemas.microsoft.com/office/drawing/2014/main" id="{2A15A4FD-E755-4659-BA74-FA6060676B95}"/>
              </a:ext>
            </a:extLst>
          </p:cNvPr>
          <p:cNvSpPr>
            <a:spLocks noGrp="1"/>
          </p:cNvSpPr>
          <p:nvPr>
            <p:ph idx="1"/>
          </p:nvPr>
        </p:nvSpPr>
        <p:spPr/>
        <p:txBody>
          <a:bodyPr>
            <a:normAutofit fontScale="92500" lnSpcReduction="10000"/>
          </a:bodyPr>
          <a:lstStyle/>
          <a:p>
            <a:pPr marL="0" indent="0">
              <a:buNone/>
            </a:pPr>
            <a:endParaRPr lang="en-US" dirty="0"/>
          </a:p>
          <a:p>
            <a:r>
              <a:rPr lang="en-US" dirty="0"/>
              <a:t>Voters are now permitted to take their voted mail-in ballots to a vote center.  Voted mail-in ballots will have their own secure “Mail-In Ballot Bag” (yellow canvas bag) that will be taken back to the board of elections at the end of voting.</a:t>
            </a:r>
          </a:p>
          <a:p>
            <a:r>
              <a:rPr lang="en-US" dirty="0"/>
              <a:t>Please Note:  If there is a drop box at the location that you are working, you will tell the voter to take the ballot to the drop box instead of placing a ballot in a yellow bag.  At centers with a drop box, there will be no yellow bag.</a:t>
            </a:r>
          </a:p>
          <a:p>
            <a:r>
              <a:rPr lang="en-US" dirty="0"/>
              <a:t>Drop boxes will be at all Early Voting Centers (which will also be Vote Centers on Election Day- Long Reach High School, Meadowbrook Athletic Complex, Wilde Lake High School, </a:t>
            </a:r>
            <a:r>
              <a:rPr lang="en-US" dirty="0" err="1"/>
              <a:t>Marriotts</a:t>
            </a:r>
            <a:r>
              <a:rPr lang="en-US" dirty="0"/>
              <a:t> Ridge High School and Reservoir High School), Lisbon Elementary School, Laurel Woods Elementary School, and Elkridge Landing Middle School.</a:t>
            </a:r>
          </a:p>
        </p:txBody>
      </p:sp>
    </p:spTree>
    <p:extLst>
      <p:ext uri="{BB962C8B-B14F-4D97-AF65-F5344CB8AC3E}">
        <p14:creationId xmlns:p14="http://schemas.microsoft.com/office/powerpoint/2010/main" val="161122427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14763</TotalTime>
  <Words>3874</Words>
  <Application>Microsoft Office PowerPoint</Application>
  <PresentationFormat>On-screen Show (4:3)</PresentationFormat>
  <Paragraphs>241</Paragraphs>
  <Slides>42</Slides>
  <Notes>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9" baseType="lpstr">
      <vt:lpstr>Arial</vt:lpstr>
      <vt:lpstr>Berlin Sans FB</vt:lpstr>
      <vt:lpstr>Calibri</vt:lpstr>
      <vt:lpstr>Calibri Light</vt:lpstr>
      <vt:lpstr>Wingdings</vt:lpstr>
      <vt:lpstr>Retrospect</vt:lpstr>
      <vt:lpstr>Acrobat Document</vt:lpstr>
      <vt:lpstr>General Information for Election Judges</vt:lpstr>
      <vt:lpstr>PowerPoint Presentation</vt:lpstr>
      <vt:lpstr>PowerPoint Presentation</vt:lpstr>
      <vt:lpstr>Election Dates and Voting Hours</vt:lpstr>
      <vt:lpstr>Election Judges’ Voting Options</vt:lpstr>
      <vt:lpstr>Closing Time for Vote Centers</vt:lpstr>
      <vt:lpstr>Changes from the Norm for 2020</vt:lpstr>
      <vt:lpstr>Procedural Changes for 2020</vt:lpstr>
      <vt:lpstr>Mail-In Ballot Drop-Off</vt:lpstr>
      <vt:lpstr>Same Day Registration</vt:lpstr>
      <vt:lpstr>Personal Protective Equipment (PPE)</vt:lpstr>
      <vt:lpstr>Voter ID Policy</vt:lpstr>
      <vt:lpstr>Children Accompanying Voters</vt:lpstr>
      <vt:lpstr>Electronic Equipment  in the Vote Center</vt:lpstr>
      <vt:lpstr>PowerPoint Presentation</vt:lpstr>
      <vt:lpstr>General Rules and Expected Behavior</vt:lpstr>
      <vt:lpstr>PowerPoint Presentation</vt:lpstr>
      <vt:lpstr>Security Rules for All Judges</vt:lpstr>
      <vt:lpstr>PowerPoint Presentation</vt:lpstr>
      <vt:lpstr>PowerPoint Presentation</vt:lpstr>
      <vt:lpstr>PowerPoint Presentation</vt:lpstr>
      <vt:lpstr>PowerPoint Presentation</vt:lpstr>
      <vt:lpstr>Voter Assistance Form</vt:lpstr>
      <vt:lpstr>Completing the Voter Assistance Form</vt:lpstr>
      <vt:lpstr>Is there anyone not allowed to assist a voter?</vt:lpstr>
      <vt:lpstr>Voters Who Can Not Sign A Form</vt:lpstr>
      <vt:lpstr>Voters Who are Blind or Have Low Vision</vt:lpstr>
      <vt:lpstr>Voters with Physical Disabilities</vt:lpstr>
      <vt:lpstr>Voters with Speech or Hearing Disabilities</vt:lpstr>
      <vt:lpstr>Voters with Cognitive Disabilities</vt:lpstr>
      <vt:lpstr>Disability Quiz</vt:lpstr>
      <vt:lpstr>PowerPoint Presentation</vt:lpstr>
      <vt:lpstr>Electioneering</vt:lpstr>
      <vt:lpstr>Electioneering</vt:lpstr>
      <vt:lpstr>Exit Polling</vt:lpstr>
      <vt:lpstr>Challengers and Watchers</vt:lpstr>
      <vt:lpstr>Challengers and Watchers</vt:lpstr>
      <vt:lpstr>Voter Identity Challenges</vt:lpstr>
      <vt:lpstr>Voter Identity Challenges</vt:lpstr>
      <vt:lpstr>Voter Identity Challenges</vt:lpstr>
      <vt:lpstr>Affidavit for Challenger &amp; Challenged Voter</vt:lpstr>
      <vt:lpstr>Vote Center Evaluators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Election Judges Training</dc:title>
  <dc:creator>Diane</dc:creator>
  <cp:lastModifiedBy>Mickley, Guy</cp:lastModifiedBy>
  <cp:revision>233</cp:revision>
  <cp:lastPrinted>2020-01-29T20:32:06Z</cp:lastPrinted>
  <dcterms:created xsi:type="dcterms:W3CDTF">2014-03-04T01:12:40Z</dcterms:created>
  <dcterms:modified xsi:type="dcterms:W3CDTF">2020-08-31T20:22:02Z</dcterms:modified>
</cp:coreProperties>
</file>