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369" r:id="rId7"/>
    <p:sldId id="370" r:id="rId8"/>
    <p:sldId id="372" r:id="rId9"/>
    <p:sldId id="371" r:id="rId10"/>
    <p:sldId id="272" r:id="rId11"/>
    <p:sldId id="360" r:id="rId12"/>
    <p:sldId id="361" r:id="rId13"/>
    <p:sldId id="281" r:id="rId14"/>
    <p:sldId id="376" r:id="rId15"/>
    <p:sldId id="299" r:id="rId16"/>
    <p:sldId id="300" r:id="rId17"/>
    <p:sldId id="302" r:id="rId18"/>
    <p:sldId id="303" r:id="rId19"/>
    <p:sldId id="365" r:id="rId20"/>
    <p:sldId id="315" r:id="rId21"/>
    <p:sldId id="311" r:id="rId22"/>
    <p:sldId id="353" r:id="rId23"/>
    <p:sldId id="355" r:id="rId24"/>
    <p:sldId id="314" r:id="rId25"/>
    <p:sldId id="329" r:id="rId26"/>
    <p:sldId id="320" r:id="rId27"/>
    <p:sldId id="321" r:id="rId28"/>
    <p:sldId id="327" r:id="rId29"/>
    <p:sldId id="347" r:id="rId30"/>
    <p:sldId id="331" r:id="rId31"/>
    <p:sldId id="333" r:id="rId32"/>
    <p:sldId id="373" r:id="rId33"/>
    <p:sldId id="374" r:id="rId34"/>
    <p:sldId id="375" r:id="rId35"/>
    <p:sldId id="366" r:id="rId36"/>
    <p:sldId id="367" r:id="rId37"/>
    <p:sldId id="368" r:id="rId3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B98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0" autoAdjust="0"/>
    <p:restoredTop sz="82634" autoAdjust="0"/>
  </p:normalViewPr>
  <p:slideViewPr>
    <p:cSldViewPr snapToGrid="0" snapToObjects="1">
      <p:cViewPr varScale="1">
        <p:scale>
          <a:sx n="68" d="100"/>
          <a:sy n="68" d="100"/>
        </p:scale>
        <p:origin x="123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49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55FA14-ABD8-0843-9356-7A43C0045088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24B7B7-12ED-EA4A-9E17-1BFA3A128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61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13790D-AF5D-874F-8141-8F379C3C103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BC8A47-37B7-4548-86D3-522F912F5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53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8A47-37B7-4548-86D3-522F912F55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62D61-2473-4758-9CBC-28A4EAB99FA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2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62D61-2473-4758-9CBC-28A4EAB99F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27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62D61-2473-4758-9CBC-28A4EAB99FA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3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00163-2CA1-4C76-8D71-5ACF16888E9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43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94935-7867-46A7-893E-8B88676C3B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19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94935-7867-46A7-893E-8B88676C3B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6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5D243-27D2-4807-81A0-CB650BDA9E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55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00163-2CA1-4C76-8D71-5ACF16888E9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73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94935-7867-46A7-893E-8B88676C3B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0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62D61-2473-4758-9CBC-28A4EAB99FA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00163-2CA1-4C76-8D71-5ACF16888E9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00163-2CA1-4C76-8D71-5ACF16888E9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9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62D61-2473-4758-9CBC-28A4EAB99FA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96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62D61-2473-4758-9CBC-28A4EAB99FA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1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00163-2CA1-4C76-8D71-5ACF16888E9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2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90C5F-B149-4A67-9ECB-165ADF658D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8ABFC-D1CE-4641-B445-E3DD3B842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8ABFC-D1CE-4641-B445-E3DD3B842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6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8ABFC-D1CE-4641-B445-E3DD3B842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7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00163-2CA1-4C76-8D71-5ACF16888E9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21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62D61-2473-4758-9CBC-28A4EAB99F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5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5416E0CD-08FC-5747-9C22-D53C62B4E905}" type="datetime1">
              <a:rPr lang="en-US" smtClean="0"/>
              <a:t>9/20/2019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C24610D5-759C-D746-A531-3C4DAFE2C185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79AC770-632A-A944-A438-7524725ED831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451C-A21A-4C50-8040-6F83C2B6E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83B3DF72-D702-754B-8EB1-488BF8F4731F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85E4A9D8-62A4-8F4D-8FBF-69DAC2751A0A}" type="datetime1">
              <a:rPr lang="en-US" smtClean="0"/>
              <a:t>9/20/2019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fld id="{0F4A6F26-1DF5-7847-863F-C481EB4A59AC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8D12BD32-5DD3-FE42-890D-63AB22730A6D}" type="datetime1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B9A2C851-3403-2F44-BE49-343F0214C4B0}" type="datetime1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8C222A2D-8B39-6B48-BE36-FD6F54B9D481}" type="datetime1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098507B6-DB38-3E4A-A584-9BBCE77AEDD7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7898E3F3-8980-0144-A6DF-0BBA12B28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15790D73-3A77-7846-8682-2EFB49825CA6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2400" y="6410848"/>
            <a:ext cx="8830056" cy="2871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PLANNING BOARD TRAINING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20" name="Picture 19" descr="brand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846" y="272919"/>
            <a:ext cx="685791" cy="6857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600" kern="1200" baseline="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bg2">
            <a:lumMod val="50000"/>
          </a:schemeClr>
        </a:buClr>
        <a:buSzPct val="85000"/>
        <a:buFont typeface="Arial"/>
        <a:buChar char="•"/>
        <a:defRPr kumimoji="0" sz="27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bg2">
            <a:lumMod val="50000"/>
          </a:schemeClr>
        </a:buClr>
        <a:buSzPct val="70000"/>
        <a:buFont typeface="Arial"/>
        <a:buChar char="•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hardtocountmaps2020.u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ensus.gov/roa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765010"/>
            <a:ext cx="35909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097719"/>
            <a:ext cx="6400800" cy="2120795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>
                <a:solidFill>
                  <a:srgbClr val="546D7A"/>
                </a:solidFill>
              </a:rPr>
              <a:t>HOWARD COUNTY</a:t>
            </a:r>
          </a:p>
          <a:p>
            <a:r>
              <a:rPr lang="en-US" sz="9600" dirty="0">
                <a:solidFill>
                  <a:srgbClr val="546D7A"/>
                </a:solidFill>
              </a:rPr>
              <a:t>Complete Count Committee</a:t>
            </a:r>
          </a:p>
          <a:p>
            <a:endParaRPr lang="en-US" sz="8800" dirty="0">
              <a:solidFill>
                <a:srgbClr val="546D7A"/>
              </a:solidFill>
            </a:endParaRPr>
          </a:p>
          <a:p>
            <a:endParaRPr lang="en-US" sz="8800" dirty="0">
              <a:solidFill>
                <a:srgbClr val="546D7A"/>
              </a:solidFill>
            </a:endParaRPr>
          </a:p>
          <a:p>
            <a:r>
              <a:rPr lang="en-US" sz="8800" dirty="0">
                <a:solidFill>
                  <a:srgbClr val="546D7A"/>
                </a:solidFill>
              </a:rPr>
              <a:t>September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HOWARD COUNTY GOVERNMENT, DEPARTMENT OF PLANNING AND ZONING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2702" y="147579"/>
            <a:ext cx="8487508" cy="1752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</a:rPr>
              <a:t>Census 2020</a:t>
            </a:r>
          </a:p>
        </p:txBody>
      </p:sp>
      <p:pic>
        <p:nvPicPr>
          <p:cNvPr id="9" name="Picture 8" descr="bran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51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2DFB2-FB60-4933-9CB9-8201F86B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48" y="1133657"/>
            <a:ext cx="7370703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3495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FFD6D-CAB2-4828-A06D-C6871BEA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84" y="256718"/>
            <a:ext cx="7888472" cy="59453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297818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1723"/>
            <a:ext cx="7772400" cy="1142838"/>
          </a:xfrm>
        </p:spPr>
        <p:txBody>
          <a:bodyPr/>
          <a:lstStyle/>
          <a:p>
            <a:r>
              <a:rPr lang="en-US" dirty="0"/>
              <a:t>Increasing Diversity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11" y="1354016"/>
            <a:ext cx="4906108" cy="49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0988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843161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785446" y="261676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600" dirty="0">
                <a:solidFill>
                  <a:srgbClr val="7B9899"/>
                </a:solidFill>
              </a:rPr>
              <a:t>Population by Race, 2000 &amp; 2010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419600" y="5029200"/>
            <a:ext cx="914400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791200" y="5029200"/>
            <a:ext cx="914400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86600" y="5029200"/>
            <a:ext cx="914400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86600" y="3657600"/>
            <a:ext cx="914400" cy="304800"/>
          </a:xfrm>
          <a:prstGeom prst="ellipse">
            <a:avLst/>
          </a:prstGeom>
          <a:noFill/>
          <a:ln w="38100" cap="sq" cmpd="sng" algn="ctr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086600" y="4648200"/>
            <a:ext cx="914400" cy="304800"/>
          </a:xfrm>
          <a:prstGeom prst="ellipse">
            <a:avLst/>
          </a:prstGeom>
          <a:noFill/>
          <a:ln w="38100" cap="sq" cmpd="sng" algn="ctr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86600" y="3276600"/>
            <a:ext cx="914400" cy="304800"/>
          </a:xfrm>
          <a:prstGeom prst="ellipse">
            <a:avLst/>
          </a:prstGeom>
          <a:noFill/>
          <a:ln w="38100" cap="sq" cmpd="sng" algn="ctr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86600" y="3048000"/>
            <a:ext cx="914400" cy="30480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</p:spTree>
    <p:extLst>
      <p:ext uri="{BB962C8B-B14F-4D97-AF65-F5344CB8AC3E}">
        <p14:creationId xmlns:p14="http://schemas.microsoft.com/office/powerpoint/2010/main" val="1039218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B9367-D3C6-44C1-86AF-878A5172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55" y="628650"/>
            <a:ext cx="8699746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24969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C1EEF04-B664-43A8-A75E-7D0DECB66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5" y="1576415"/>
            <a:ext cx="9080390" cy="3771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0797" y="2189938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73.0% in 2000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to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51.1% in 2018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 bwMode="auto">
          <a:xfrm flipH="1">
            <a:off x="785446" y="2315308"/>
            <a:ext cx="1840525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2177564" y="2559270"/>
            <a:ext cx="700808" cy="250851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85446" y="261676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600" dirty="0">
                <a:solidFill>
                  <a:srgbClr val="7B9899"/>
                </a:solidFill>
              </a:rPr>
              <a:t>Population by Race, 2000 to 2018</a:t>
            </a:r>
          </a:p>
        </p:txBody>
      </p:sp>
    </p:spTree>
    <p:extLst>
      <p:ext uri="{BB962C8B-B14F-4D97-AF65-F5344CB8AC3E}">
        <p14:creationId xmlns:p14="http://schemas.microsoft.com/office/powerpoint/2010/main" val="30957605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5E713-81C3-46D6-962B-62FD7C65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0" y="744247"/>
            <a:ext cx="8400049" cy="5287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3476F-EEE3-40C8-9851-5D61282D5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82" y="5594047"/>
            <a:ext cx="435292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62886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1723"/>
            <a:ext cx="7772400" cy="1142838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are People Coming From?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79" y="1472345"/>
            <a:ext cx="6096000" cy="486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5437170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434020-B439-455C-B066-D12F22AE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58" y="667908"/>
            <a:ext cx="8616884" cy="52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66112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8828" y="96919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600" dirty="0">
                <a:solidFill>
                  <a:srgbClr val="7B9899"/>
                </a:solidFill>
              </a:rPr>
              <a:t>Foreign Born Population, 1960 to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0FAA4-4011-4EEA-B25B-E48949973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41" y="1486574"/>
            <a:ext cx="8474174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3963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Census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044835" y="2097776"/>
            <a:ext cx="5045186" cy="388620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buFont typeface="Arial"/>
              <a:buChar char="•"/>
              <a:defRPr kumimoji="0" sz="2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0000"/>
              <a:buFont typeface="Arial"/>
              <a:buChar char="•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Quick Overview of Census</a:t>
            </a:r>
          </a:p>
          <a:p>
            <a:pPr defTabSz="914400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Population Growth</a:t>
            </a:r>
          </a:p>
          <a:p>
            <a:pPr defTabSz="914400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Population Characteristics</a:t>
            </a:r>
          </a:p>
          <a:p>
            <a:pPr defTabSz="914400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Hard to Enumerate Areas</a:t>
            </a: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74913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B7544-BD1E-49B8-9D4D-C0692EB26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69" y="584200"/>
            <a:ext cx="8400717" cy="55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7612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8DE5F0-4A3F-46E1-89F6-F40C73C51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95" y="1790093"/>
            <a:ext cx="7423028" cy="36831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3505200" y="3047816"/>
            <a:ext cx="914400" cy="2286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22785" y="3341949"/>
            <a:ext cx="914400" cy="2286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522785" y="3659067"/>
            <a:ext cx="914400" cy="2286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480562" y="3027241"/>
            <a:ext cx="914400" cy="228600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80562" y="3343154"/>
            <a:ext cx="914400" cy="228600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80562" y="3659067"/>
            <a:ext cx="914400" cy="228600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7877" y="110391"/>
            <a:ext cx="81358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600" dirty="0">
                <a:solidFill>
                  <a:srgbClr val="7B9899"/>
                </a:solidFill>
              </a:rPr>
              <a:t>World Region of Birth, Howard County</a:t>
            </a:r>
          </a:p>
        </p:txBody>
      </p:sp>
    </p:spTree>
    <p:extLst>
      <p:ext uri="{BB962C8B-B14F-4D97-AF65-F5344CB8AC3E}">
        <p14:creationId xmlns:p14="http://schemas.microsoft.com/office/powerpoint/2010/main" val="27998943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8336"/>
            <a:ext cx="7772400" cy="1142838"/>
          </a:xfrm>
        </p:spPr>
        <p:txBody>
          <a:bodyPr>
            <a:normAutofit/>
          </a:bodyPr>
          <a:lstStyle/>
          <a:p>
            <a:r>
              <a:rPr lang="en-US" dirty="0"/>
              <a:t>An Aging Population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pic>
        <p:nvPicPr>
          <p:cNvPr id="7" name="Picture 2" descr="C:\Users\jbronow\Desktop\nursing pat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959374"/>
            <a:ext cx="7139355" cy="473857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74120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3" y="615462"/>
            <a:ext cx="7475918" cy="5407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</p:spTree>
    <p:extLst>
      <p:ext uri="{BB962C8B-B14F-4D97-AF65-F5344CB8AC3E}">
        <p14:creationId xmlns:p14="http://schemas.microsoft.com/office/powerpoint/2010/main" val="215537228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700"/>
            <a:ext cx="8686800" cy="66209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5943600" y="2438400"/>
            <a:ext cx="0" cy="13716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943600" y="2438400"/>
            <a:ext cx="1066800" cy="0"/>
          </a:xfrm>
          <a:prstGeom prst="line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5937250" y="3807858"/>
            <a:ext cx="152400" cy="2142"/>
          </a:xfrm>
          <a:prstGeom prst="line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5029200" y="2982396"/>
            <a:ext cx="914400" cy="0"/>
          </a:xfrm>
          <a:prstGeom prst="line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9950" y="2613064"/>
            <a:ext cx="288925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are almost half-way through an unprecedented increase of those age 65 &amp; older.</a:t>
            </a:r>
          </a:p>
        </p:txBody>
      </p:sp>
    </p:spTree>
    <p:extLst>
      <p:ext uri="{BB962C8B-B14F-4D97-AF65-F5344CB8AC3E}">
        <p14:creationId xmlns:p14="http://schemas.microsoft.com/office/powerpoint/2010/main" val="3891555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17E94-9F91-4FAE-B722-BEEEE1D2E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25" y="1563015"/>
            <a:ext cx="7412207" cy="45500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6214049" y="2110154"/>
            <a:ext cx="0" cy="3264877"/>
          </a:xfrm>
          <a:prstGeom prst="line">
            <a:avLst/>
          </a:prstGeom>
          <a:ln w="38100">
            <a:prstDash val="solid"/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8922" y="209550"/>
            <a:ext cx="81358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 dirty="0">
                <a:solidFill>
                  <a:srgbClr val="7B9899"/>
                </a:solidFill>
              </a:rPr>
              <a:t>Howard County Population by Age</a:t>
            </a:r>
          </a:p>
        </p:txBody>
      </p:sp>
    </p:spTree>
    <p:extLst>
      <p:ext uri="{BB962C8B-B14F-4D97-AF65-F5344CB8AC3E}">
        <p14:creationId xmlns:p14="http://schemas.microsoft.com/office/powerpoint/2010/main" val="436260837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8336"/>
            <a:ext cx="7772400" cy="1142838"/>
          </a:xfrm>
        </p:spPr>
        <p:txBody>
          <a:bodyPr>
            <a:normAutofit/>
          </a:bodyPr>
          <a:lstStyle/>
          <a:p>
            <a:r>
              <a:rPr lang="en-US" dirty="0"/>
              <a:t>Income and Poverty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pic>
        <p:nvPicPr>
          <p:cNvPr id="6" name="Picture 2" descr="C:\Users\jbronow\Desktop\7344020e0a35c398b82474690ff2eaf77d764f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85" y="2371533"/>
            <a:ext cx="6831188" cy="38710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82783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3CA98-01E6-4E37-A087-657246CBB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6" y="1038128"/>
            <a:ext cx="8962048" cy="47817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2776965" y="1496998"/>
            <a:ext cx="990600" cy="263769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53554" y="1447800"/>
            <a:ext cx="2438400" cy="3962400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6454" y="1461123"/>
            <a:ext cx="1752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 of Howard County households make more than $100,000 per year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776965" y="1760767"/>
            <a:ext cx="990600" cy="2286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76965" y="2015121"/>
            <a:ext cx="990600" cy="2286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</p:spTree>
    <p:extLst>
      <p:ext uri="{BB962C8B-B14F-4D97-AF65-F5344CB8AC3E}">
        <p14:creationId xmlns:p14="http://schemas.microsoft.com/office/powerpoint/2010/main" val="18923855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44901-4154-495D-8E17-C4EA6EC48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22" y="544574"/>
            <a:ext cx="7145131" cy="52917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2214795" y="3451748"/>
            <a:ext cx="671994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100628" y="3050435"/>
            <a:ext cx="751918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73655" y="2536075"/>
            <a:ext cx="794239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91875" y="3202835"/>
            <a:ext cx="679479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96736" y="2684695"/>
            <a:ext cx="754849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587612" y="1809188"/>
            <a:ext cx="797169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</p:spTree>
    <p:extLst>
      <p:ext uri="{BB962C8B-B14F-4D97-AF65-F5344CB8AC3E}">
        <p14:creationId xmlns:p14="http://schemas.microsoft.com/office/powerpoint/2010/main" val="1506839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75861"/>
            <a:ext cx="7772400" cy="754192"/>
          </a:xfrm>
        </p:spPr>
        <p:txBody>
          <a:bodyPr/>
          <a:lstStyle/>
          <a:p>
            <a:r>
              <a:rPr lang="en-US" dirty="0"/>
              <a:t>Hard to Enumerate Areas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pic>
        <p:nvPicPr>
          <p:cNvPr id="6" name="Picture 2" descr="C:\Users\jbronow\Desktop\family-clip-art.jpg">
            <a:extLst>
              <a:ext uri="{FF2B5EF4-FFF2-40B4-BE49-F238E27FC236}">
                <a16:creationId xmlns:a16="http://schemas.microsoft.com/office/drawing/2014/main" id="{1A90623C-F860-4C12-B031-BB9F077B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8" y="2262994"/>
            <a:ext cx="6002216" cy="45016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34971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89B9-E498-4D36-B2D0-1E8EE014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Census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A1416-B8D8-4676-8C46-67723CF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3739A-CBC8-4386-BD4C-85E84106C2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1894" y="1509270"/>
            <a:ext cx="8200464" cy="4136155"/>
          </a:xfrm>
        </p:spPr>
        <p:txBody>
          <a:bodyPr/>
          <a:lstStyle/>
          <a:p>
            <a:r>
              <a:rPr lang="en-US" dirty="0"/>
              <a:t>The Decennial Census counts every person in the U.S. Questions asked include: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How many people living in your home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Home owned or rented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Sex, age and race and if Hispanic origin of those living in home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Relationship of each person living in your home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Also counts group quarters population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1333061-371F-4912-97C1-26FFBFBA68D0}"/>
              </a:ext>
            </a:extLst>
          </p:cNvPr>
          <p:cNvSpPr txBox="1">
            <a:spLocks/>
          </p:cNvSpPr>
          <p:nvPr/>
        </p:nvSpPr>
        <p:spPr>
          <a:xfrm>
            <a:off x="580048" y="4786459"/>
            <a:ext cx="8200464" cy="1124542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buFont typeface="Arial"/>
              <a:buChar char="•"/>
              <a:defRPr kumimoji="0" sz="2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0000"/>
              <a:buFont typeface="Arial"/>
              <a:buChar char="•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Everyone is required to be counted by law</a:t>
            </a:r>
          </a:p>
          <a:p>
            <a:pPr defTabSz="914400"/>
            <a:r>
              <a:rPr lang="en-US" dirty="0"/>
              <a:t>All information is kept confidential by law</a:t>
            </a:r>
          </a:p>
          <a:p>
            <a:pPr marL="731520" lvl="1" indent="-457200" defTabSz="914400">
              <a:buFont typeface="+mj-lt"/>
              <a:buAutoNum type="arabicPeriod"/>
            </a:pPr>
            <a:endParaRPr lang="en-US" dirty="0"/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06638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D5BF8-8EE8-4646-8F02-32A42CBC7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81" y="443259"/>
            <a:ext cx="8710294" cy="57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58156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952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6DF98E-F4FF-490B-9D07-75038D82AB42}"/>
              </a:ext>
            </a:extLst>
          </p:cNvPr>
          <p:cNvSpPr txBox="1">
            <a:spLocks/>
          </p:cNvSpPr>
          <p:nvPr/>
        </p:nvSpPr>
        <p:spPr>
          <a:xfrm>
            <a:off x="461056" y="346450"/>
            <a:ext cx="7772400" cy="75419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600" kern="1200" baseline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Hard to Enumerate Areas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23F1E3-A0BF-41AD-9937-08191D7B0D50}"/>
              </a:ext>
            </a:extLst>
          </p:cNvPr>
          <p:cNvSpPr/>
          <p:nvPr/>
        </p:nvSpPr>
        <p:spPr>
          <a:xfrm>
            <a:off x="2156322" y="3130851"/>
            <a:ext cx="4822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https://www.censushardtocountmaps2020.us/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8D1F29-276F-4069-AE62-2BF793780AE4}"/>
              </a:ext>
            </a:extLst>
          </p:cNvPr>
          <p:cNvSpPr/>
          <p:nvPr/>
        </p:nvSpPr>
        <p:spPr>
          <a:xfrm>
            <a:off x="2811520" y="2107920"/>
            <a:ext cx="318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https://www.census.gov/roam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39815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FF7DCF-89FC-456D-B221-6FFE77096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601" y="209550"/>
            <a:ext cx="48616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600" dirty="0">
                <a:solidFill>
                  <a:srgbClr val="7B9899"/>
                </a:solidFill>
              </a:rPr>
              <a:t>Howard County Trivia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82D0E-AD04-4444-A39E-2D5B36CAC647}"/>
              </a:ext>
            </a:extLst>
          </p:cNvPr>
          <p:cNvSpPr txBox="1"/>
          <p:nvPr/>
        </p:nvSpPr>
        <p:spPr>
          <a:xfrm>
            <a:off x="448681" y="1527786"/>
            <a:ext cx="8195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How else </a:t>
            </a:r>
            <a:r>
              <a:rPr lang="en-US" sz="3200" dirty="0"/>
              <a:t>can I help plan the future of Howard County?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29A43-8F55-449E-AAB4-CB6F482B967C}"/>
              </a:ext>
            </a:extLst>
          </p:cNvPr>
          <p:cNvSpPr txBox="1"/>
          <p:nvPr/>
        </p:nvSpPr>
        <p:spPr>
          <a:xfrm>
            <a:off x="1100801" y="2784681"/>
            <a:ext cx="6933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participating in the upcoming General Plan Update!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B7C4A8-AF0E-4419-98B9-9DC987909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92" y="3850107"/>
            <a:ext cx="6498416" cy="19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47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EF6BE-E342-4E5A-88BE-B06F2C2B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" y="629360"/>
            <a:ext cx="7620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84363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169B98-1A84-4685-A121-36DF6886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630425"/>
            <a:ext cx="8404096" cy="2474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63CCDC-5DB3-4B83-96CD-D8F12DE0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49" y="3347136"/>
            <a:ext cx="8404093" cy="24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7474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89B9-E498-4D36-B2D0-1E8EE014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Census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A1416-B8D8-4676-8C46-67723CF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3739A-CBC8-4386-BD4C-85E84106C2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1894" y="2595475"/>
            <a:ext cx="8200464" cy="2148330"/>
          </a:xfrm>
        </p:spPr>
        <p:txBody>
          <a:bodyPr/>
          <a:lstStyle/>
          <a:p>
            <a:r>
              <a:rPr lang="en-US" dirty="0"/>
              <a:t>The CB also conducts the American Community Survey each year.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This is a sample survey, not 100% count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Many more questions are asked compared to Decennial Census to get more details on population characteristics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BC5266-D2D7-4177-A976-609F4E8D86FC}"/>
              </a:ext>
            </a:extLst>
          </p:cNvPr>
          <p:cNvSpPr txBox="1">
            <a:spLocks/>
          </p:cNvSpPr>
          <p:nvPr/>
        </p:nvSpPr>
        <p:spPr>
          <a:xfrm>
            <a:off x="511894" y="1550870"/>
            <a:ext cx="8200464" cy="1050342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buFont typeface="Arial"/>
              <a:buChar char="•"/>
              <a:defRPr kumimoji="0" sz="2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0000"/>
              <a:buFont typeface="Arial"/>
              <a:buChar char="•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People can respond to the 2020 Census online (first time!), by phone, or by mail.</a:t>
            </a:r>
          </a:p>
          <a:p>
            <a:pPr marL="274320" lvl="1" indent="0" defTabSz="914400">
              <a:buFont typeface="Arial"/>
              <a:buNone/>
            </a:pP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C9A910D-F7CA-41BB-B3EA-2CB3FFC582D4}"/>
              </a:ext>
            </a:extLst>
          </p:cNvPr>
          <p:cNvSpPr txBox="1">
            <a:spLocks/>
          </p:cNvSpPr>
          <p:nvPr/>
        </p:nvSpPr>
        <p:spPr>
          <a:xfrm>
            <a:off x="556384" y="4781959"/>
            <a:ext cx="8200464" cy="1050342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buFont typeface="Arial"/>
              <a:buChar char="•"/>
              <a:defRPr kumimoji="0" sz="2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0000"/>
              <a:buFont typeface="Arial"/>
              <a:buChar char="•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defTabSz="91440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3211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89B9-E498-4D36-B2D0-1E8EE014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Census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A1416-B8D8-4676-8C46-67723CF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C9A910D-F7CA-41BB-B3EA-2CB3FFC582D4}"/>
              </a:ext>
            </a:extLst>
          </p:cNvPr>
          <p:cNvSpPr txBox="1">
            <a:spLocks/>
          </p:cNvSpPr>
          <p:nvPr/>
        </p:nvSpPr>
        <p:spPr>
          <a:xfrm>
            <a:off x="556384" y="4781959"/>
            <a:ext cx="8200464" cy="1050342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buFont typeface="Arial"/>
              <a:buChar char="•"/>
              <a:defRPr kumimoji="0" sz="2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0000"/>
              <a:buFont typeface="Arial"/>
              <a:buChar char="•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defTabSz="914400">
              <a:buFont typeface="Arial"/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32C444-94B0-42A3-A94F-C7FF321A77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99107" y="2037283"/>
            <a:ext cx="6953415" cy="2749618"/>
          </a:xfrm>
        </p:spPr>
        <p:txBody>
          <a:bodyPr/>
          <a:lstStyle/>
          <a:p>
            <a:r>
              <a:rPr lang="en-US" dirty="0"/>
              <a:t>The Decennial Census is important: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Apportionment (dividing the 435 U.S. House of Representative seats among the 50 states)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U.S., State, and local political redistricting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Federal funding (billions of dollars each year)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Business decisions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4442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89B9-E498-4D36-B2D0-1E8EE014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Census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A1416-B8D8-4676-8C46-67723CF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HOWARD COUNTY GOVERNMENT, DEPARTMENT OF PLANNING AND ZONING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C9A910D-F7CA-41BB-B3EA-2CB3FFC582D4}"/>
              </a:ext>
            </a:extLst>
          </p:cNvPr>
          <p:cNvSpPr txBox="1">
            <a:spLocks/>
          </p:cNvSpPr>
          <p:nvPr/>
        </p:nvSpPr>
        <p:spPr>
          <a:xfrm>
            <a:off x="556384" y="4781959"/>
            <a:ext cx="8200464" cy="1050342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buFont typeface="Arial"/>
              <a:buChar char="•"/>
              <a:defRPr kumimoji="0" sz="2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0000"/>
              <a:buFont typeface="Arial"/>
              <a:buChar char="•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defTabSz="914400">
              <a:buFont typeface="Arial"/>
              <a:buNone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276A24-C597-43DE-B98C-28AE5EC2E58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9348" y="1776689"/>
            <a:ext cx="6608792" cy="4572000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62CDD7-B78B-404D-9596-91070465CA52}"/>
              </a:ext>
            </a:extLst>
          </p:cNvPr>
          <p:cNvSpPr txBox="1">
            <a:spLocks/>
          </p:cNvSpPr>
          <p:nvPr/>
        </p:nvSpPr>
        <p:spPr>
          <a:xfrm>
            <a:off x="2743940" y="1250230"/>
            <a:ext cx="3367206" cy="474372"/>
          </a:xfrm>
          <a:prstGeom prst="rect">
            <a:avLst/>
          </a:prstGeom>
          <a:ln>
            <a:noFill/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buFont typeface="Arial"/>
              <a:buChar char="•"/>
              <a:defRPr kumimoji="0" sz="2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0000"/>
              <a:buFont typeface="Arial"/>
              <a:buChar char="•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u="sng" dirty="0">
                <a:solidFill>
                  <a:srgbClr val="0070C0"/>
                </a:solidFill>
              </a:rPr>
              <a:t>2020census.gov</a:t>
            </a:r>
          </a:p>
          <a:p>
            <a:pPr marL="274320" lvl="1" indent="0" algn="ctr" defTabSz="9144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2684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-93947"/>
            <a:ext cx="7772400" cy="1524000"/>
          </a:xfrm>
        </p:spPr>
        <p:txBody>
          <a:bodyPr/>
          <a:lstStyle/>
          <a:p>
            <a:r>
              <a:rPr lang="en-US" dirty="0"/>
              <a:t>Population Growth</a:t>
            </a:r>
          </a:p>
        </p:txBody>
      </p:sp>
      <p:pic>
        <p:nvPicPr>
          <p:cNvPr id="4" name="Picture 2" descr="C:\Users\jbronow\Desktop\family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8" y="2262994"/>
            <a:ext cx="6002216" cy="45016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0848"/>
            <a:ext cx="8830056" cy="287100"/>
          </a:xfrm>
        </p:spPr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</p:spTree>
    <p:extLst>
      <p:ext uri="{BB962C8B-B14F-4D97-AF65-F5344CB8AC3E}">
        <p14:creationId xmlns:p14="http://schemas.microsoft.com/office/powerpoint/2010/main" val="185201708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FF7DCF-89FC-456D-B221-6FFE77096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601" y="209550"/>
            <a:ext cx="48616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600" dirty="0">
                <a:solidFill>
                  <a:srgbClr val="7B9899"/>
                </a:solidFill>
              </a:rPr>
              <a:t>Howard County Trivia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82D0E-AD04-4444-A39E-2D5B36CAC647}"/>
              </a:ext>
            </a:extLst>
          </p:cNvPr>
          <p:cNvSpPr txBox="1"/>
          <p:nvPr/>
        </p:nvSpPr>
        <p:spPr>
          <a:xfrm>
            <a:off x="448681" y="1527786"/>
            <a:ext cx="819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did Howard County become a county?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29A43-8F55-449E-AAB4-CB6F482B967C}"/>
              </a:ext>
            </a:extLst>
          </p:cNvPr>
          <p:cNvSpPr txBox="1"/>
          <p:nvPr/>
        </p:nvSpPr>
        <p:spPr>
          <a:xfrm>
            <a:off x="1143000" y="2300199"/>
            <a:ext cx="6933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In 1851 </a:t>
            </a:r>
            <a:r>
              <a:rPr lang="en-US" sz="2800" dirty="0"/>
              <a:t>– only two other MD counties were established later (Wicomico in 1867 and Garrett in 1872)</a:t>
            </a:r>
          </a:p>
          <a:p>
            <a:endParaRPr lang="en-US" sz="2800" dirty="0"/>
          </a:p>
          <a:p>
            <a:r>
              <a:rPr lang="en-US" sz="2800" dirty="0"/>
              <a:t>Initially became the “Howard District” of Anne Arundel County in 1839</a:t>
            </a:r>
          </a:p>
        </p:txBody>
      </p:sp>
    </p:spTree>
    <p:extLst>
      <p:ext uri="{BB962C8B-B14F-4D97-AF65-F5344CB8AC3E}">
        <p14:creationId xmlns:p14="http://schemas.microsoft.com/office/powerpoint/2010/main" val="8108510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HOWARD COUNTY GOVERNMENT, DEPARTMENT OF PLANNING AND ZONING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150" y="209550"/>
            <a:ext cx="831850" cy="74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6F5B0D-CF94-4738-9E61-83C9A2F9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9" y="584200"/>
            <a:ext cx="10116563" cy="54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3851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CO DPZ TRAINING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A661874F8E24B9D96065CCB4CAD09" ma:contentTypeVersion="10" ma:contentTypeDescription="Create a new document." ma:contentTypeScope="" ma:versionID="a83b44e75ec38bbad89492ea4fa04df5">
  <xsd:schema xmlns:xsd="http://www.w3.org/2001/XMLSchema" xmlns:xs="http://www.w3.org/2001/XMLSchema" xmlns:p="http://schemas.microsoft.com/office/2006/metadata/properties" xmlns:ns1="http://schemas.microsoft.com/sharepoint/v3" xmlns:ns3="f7560724-a0d3-4ca5-bb11-2a5a2a89c2aa" targetNamespace="http://schemas.microsoft.com/office/2006/metadata/properties" ma:root="true" ma:fieldsID="728f74cbb8bb085040c81d4d7f8a8d4b" ns1:_="" ns3:_="">
    <xsd:import namespace="http://schemas.microsoft.com/sharepoint/v3"/>
    <xsd:import namespace="f7560724-a0d3-4ca5-bb11-2a5a2a89c2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560724-a0d3-4ca5-bb11-2a5a2a89c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F171BB-E98A-4C01-9BE1-85BA73DE6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560724-a0d3-4ca5-bb11-2a5a2a89c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29AEDF-B391-49B2-8217-3C797E34C0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7560724-a0d3-4ca5-bb11-2a5a2a89c2a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CF1316-142D-4F7E-9966-4FAAFA7FB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6737</TotalTime>
  <Words>710</Words>
  <Application>Microsoft Office PowerPoint</Application>
  <PresentationFormat>On-screen Show (4:3)</PresentationFormat>
  <Paragraphs>116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Wingdings</vt:lpstr>
      <vt:lpstr>Wingdings 2</vt:lpstr>
      <vt:lpstr>HOCO DPZ TRAINING</vt:lpstr>
      <vt:lpstr>Census 2020</vt:lpstr>
      <vt:lpstr>Census 2020</vt:lpstr>
      <vt:lpstr>Quick Census Overview</vt:lpstr>
      <vt:lpstr>Quick Census Overview</vt:lpstr>
      <vt:lpstr>Quick Census Overview</vt:lpstr>
      <vt:lpstr>Quick Census Overview</vt:lpstr>
      <vt:lpstr>Population Growth</vt:lpstr>
      <vt:lpstr>PowerPoint Presentation</vt:lpstr>
      <vt:lpstr>PowerPoint Presentation</vt:lpstr>
      <vt:lpstr>PowerPoint Presentation</vt:lpstr>
      <vt:lpstr>PowerPoint Presentation</vt:lpstr>
      <vt:lpstr>Increasing Diversity</vt:lpstr>
      <vt:lpstr>PowerPoint Presentation</vt:lpstr>
      <vt:lpstr>PowerPoint Presentation</vt:lpstr>
      <vt:lpstr>PowerPoint Presentation</vt:lpstr>
      <vt:lpstr>PowerPoint Presentation</vt:lpstr>
      <vt:lpstr>Where are People Coming From?</vt:lpstr>
      <vt:lpstr>PowerPoint Presentation</vt:lpstr>
      <vt:lpstr>PowerPoint Presentation</vt:lpstr>
      <vt:lpstr>PowerPoint Presentation</vt:lpstr>
      <vt:lpstr>PowerPoint Presentation</vt:lpstr>
      <vt:lpstr>An Aging Population</vt:lpstr>
      <vt:lpstr>PowerPoint Presentation</vt:lpstr>
      <vt:lpstr>PowerPoint Presentation</vt:lpstr>
      <vt:lpstr>PowerPoint Presentation</vt:lpstr>
      <vt:lpstr>Income and Poverty</vt:lpstr>
      <vt:lpstr>PowerPoint Presentation</vt:lpstr>
      <vt:lpstr>PowerPoint Presentation</vt:lpstr>
      <vt:lpstr>Hard to Enumerate Areas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BOARD TRAINING</dc:title>
  <dc:creator>patrick gowan</dc:creator>
  <cp:lastModifiedBy>Mattis, Cheryl</cp:lastModifiedBy>
  <cp:revision>229</cp:revision>
  <cp:lastPrinted>2017-02-27T17:43:32Z</cp:lastPrinted>
  <dcterms:created xsi:type="dcterms:W3CDTF">2017-02-19T15:57:43Z</dcterms:created>
  <dcterms:modified xsi:type="dcterms:W3CDTF">2019-09-20T16:11:47Z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0x010100C80A661874F8E24B9D96065CCB4CAD09</vt:lpwstr>
  </property>
</Properties>
</file>