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5302"/>
    <a:srgbClr val="E45D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3D1027-F87A-44A9-9EFD-63DF2CBC3978}" v="83" dt="2020-10-07T20:47:14.5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5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BA3C-63FB-4DB4-A3D9-0848D818977C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B858-4C90-44DE-9E32-EAD1AF4CE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483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BA3C-63FB-4DB4-A3D9-0848D818977C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B858-4C90-44DE-9E32-EAD1AF4CE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659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5CE8BA3C-63FB-4DB4-A3D9-0848D818977C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C5C0B858-4C90-44DE-9E32-EAD1AF4CE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530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BA3C-63FB-4DB4-A3D9-0848D818977C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B858-4C90-44DE-9E32-EAD1AF4CE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860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CE8BA3C-63FB-4DB4-A3D9-0848D818977C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5C0B858-4C90-44DE-9E32-EAD1AF4CE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5521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BA3C-63FB-4DB4-A3D9-0848D818977C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B858-4C90-44DE-9E32-EAD1AF4CE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501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BA3C-63FB-4DB4-A3D9-0848D818977C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B858-4C90-44DE-9E32-EAD1AF4CE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28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BA3C-63FB-4DB4-A3D9-0848D818977C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B858-4C90-44DE-9E32-EAD1AF4CE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371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BA3C-63FB-4DB4-A3D9-0848D818977C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B858-4C90-44DE-9E32-EAD1AF4CE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626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BA3C-63FB-4DB4-A3D9-0848D818977C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B858-4C90-44DE-9E32-EAD1AF4CE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314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BA3C-63FB-4DB4-A3D9-0848D818977C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0B858-4C90-44DE-9E32-EAD1AF4CE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456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5CE8BA3C-63FB-4DB4-A3D9-0848D818977C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C5C0B858-4C90-44DE-9E32-EAD1AF4CE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7705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cspgrantreporting@howardcountymd.gov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cspgrantreporting@howardcountymd.gov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A8804-62DA-45AB-AC6A-61E6B70B8D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One-time Grant Launch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E626B9-16E2-4F42-9337-D4F87CD939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Community Service Partnership – Human Services Grants</a:t>
            </a:r>
          </a:p>
          <a:p>
            <a:r>
              <a:rPr lang="en-US" sz="2800" dirty="0"/>
              <a:t>FY 2021</a:t>
            </a:r>
          </a:p>
        </p:txBody>
      </p:sp>
    </p:spTree>
    <p:extLst>
      <p:ext uri="{BB962C8B-B14F-4D97-AF65-F5344CB8AC3E}">
        <p14:creationId xmlns:p14="http://schemas.microsoft.com/office/powerpoint/2010/main" val="8897537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7">
            <a:extLst>
              <a:ext uri="{FF2B5EF4-FFF2-40B4-BE49-F238E27FC236}">
                <a16:creationId xmlns:a16="http://schemas.microsoft.com/office/drawing/2014/main" id="{CB972422-B794-4FA8-BCC6-BAF6938A1B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9AD208-25FB-46AA-9192-2DA052558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3" y="1325880"/>
            <a:ext cx="3326502" cy="4206240"/>
          </a:xfrm>
        </p:spPr>
        <p:txBody>
          <a:bodyPr>
            <a:normAutofit/>
          </a:bodyPr>
          <a:lstStyle/>
          <a:p>
            <a:pPr algn="r"/>
            <a:r>
              <a:rPr lang="en-US" sz="3200" dirty="0">
                <a:solidFill>
                  <a:srgbClr val="E45D02"/>
                </a:solidFill>
              </a:rPr>
              <a:t>reporting</a:t>
            </a: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89DE9E2B-5611-49C8-862E-AD4D43A8AA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9" name="Straight Connector 11">
            <a:extLst>
              <a:ext uri="{FF2B5EF4-FFF2-40B4-BE49-F238E27FC236}">
                <a16:creationId xmlns:a16="http://schemas.microsoft.com/office/drawing/2014/main" id="{5296EC4F-8732-481B-94CB-C98E4EF29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836869"/>
            <a:ext cx="0" cy="3184263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E617B-4E65-44FB-8B1D-3D65FE44C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1668" y="1126067"/>
            <a:ext cx="7190571" cy="4605866"/>
          </a:xfrm>
        </p:spPr>
        <p:txBody>
          <a:bodyPr anchor="ctr">
            <a:normAutofit lnSpcReduction="10000"/>
          </a:bodyPr>
          <a:lstStyle/>
          <a:p>
            <a:r>
              <a:rPr lang="en-US" sz="3200" dirty="0">
                <a:solidFill>
                  <a:schemeClr val="tx2"/>
                </a:solidFill>
              </a:rPr>
              <a:t>Report Schedule</a:t>
            </a:r>
          </a:p>
          <a:p>
            <a:pPr lvl="3"/>
            <a:r>
              <a:rPr lang="en-US" sz="2400" dirty="0">
                <a:solidFill>
                  <a:schemeClr val="tx2"/>
                </a:solidFill>
              </a:rPr>
              <a:t>Reports are due </a:t>
            </a:r>
            <a:r>
              <a:rPr lang="en-US" sz="2400" b="1" u="sng" dirty="0">
                <a:solidFill>
                  <a:schemeClr val="tx2"/>
                </a:solidFill>
              </a:rPr>
              <a:t>quarterly</a:t>
            </a:r>
            <a:r>
              <a:rPr lang="en-US" sz="2400" dirty="0">
                <a:solidFill>
                  <a:schemeClr val="tx2"/>
                </a:solidFill>
              </a:rPr>
              <a:t> (15-days after the close of the quarter) until the project is completed.</a:t>
            </a:r>
          </a:p>
          <a:p>
            <a:pPr lvl="4"/>
            <a:r>
              <a:rPr lang="en-US" sz="2400" i="1" dirty="0">
                <a:solidFill>
                  <a:schemeClr val="tx2"/>
                </a:solidFill>
              </a:rPr>
              <a:t>For example, if the activities under the grant are completed during QT2, the grantee will submit the QT2 report as the final report.</a:t>
            </a:r>
          </a:p>
          <a:p>
            <a:pPr lvl="4"/>
            <a:r>
              <a:rPr lang="en-US" sz="2400" i="1" dirty="0">
                <a:solidFill>
                  <a:schemeClr val="tx2"/>
                </a:solidFill>
              </a:rPr>
              <a:t>Use question #1 to indicate project is complete. </a:t>
            </a:r>
          </a:p>
          <a:p>
            <a:pPr lvl="3"/>
            <a:r>
              <a:rPr lang="en-US" sz="2400" dirty="0">
                <a:solidFill>
                  <a:schemeClr val="tx2"/>
                </a:solidFill>
              </a:rPr>
              <a:t>It is expected that reports be fully and accurately completed and submitted </a:t>
            </a:r>
            <a:r>
              <a:rPr lang="en-US" sz="2400" b="1" u="sng" dirty="0">
                <a:solidFill>
                  <a:schemeClr val="tx2"/>
                </a:solidFill>
              </a:rPr>
              <a:t>by the stated deadline</a:t>
            </a:r>
            <a:r>
              <a:rPr lang="en-US" sz="2400" dirty="0">
                <a:solidFill>
                  <a:schemeClr val="tx2"/>
                </a:solidFill>
              </a:rPr>
              <a:t>.</a:t>
            </a:r>
          </a:p>
          <a:p>
            <a:pPr lvl="3"/>
            <a:r>
              <a:rPr lang="en-US" sz="2400" dirty="0">
                <a:solidFill>
                  <a:schemeClr val="tx2"/>
                </a:solidFill>
              </a:rPr>
              <a:t>If an extension is needed, please contact the CSP Manager prior to the grant due date.</a:t>
            </a:r>
          </a:p>
        </p:txBody>
      </p:sp>
      <p:sp>
        <p:nvSpPr>
          <p:cNvPr id="20" name="Rectangle 13">
            <a:extLst>
              <a:ext uri="{FF2B5EF4-FFF2-40B4-BE49-F238E27FC236}">
                <a16:creationId xmlns:a16="http://schemas.microsoft.com/office/drawing/2014/main" id="{519C7155-1644-4C60-B0B5-32B1800D60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540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437311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7">
            <a:extLst>
              <a:ext uri="{FF2B5EF4-FFF2-40B4-BE49-F238E27FC236}">
                <a16:creationId xmlns:a16="http://schemas.microsoft.com/office/drawing/2014/main" id="{CB972422-B794-4FA8-BCC6-BAF6938A1B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9AD208-25FB-46AA-9192-2DA052558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3" y="1325880"/>
            <a:ext cx="3326502" cy="4206240"/>
          </a:xfrm>
        </p:spPr>
        <p:txBody>
          <a:bodyPr>
            <a:normAutofit/>
          </a:bodyPr>
          <a:lstStyle/>
          <a:p>
            <a:pPr algn="r"/>
            <a:r>
              <a:rPr lang="en-US" sz="3200" dirty="0">
                <a:solidFill>
                  <a:srgbClr val="E45D02"/>
                </a:solidFill>
              </a:rPr>
              <a:t>reporting</a:t>
            </a: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89DE9E2B-5611-49C8-862E-AD4D43A8AA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9" name="Straight Connector 11">
            <a:extLst>
              <a:ext uri="{FF2B5EF4-FFF2-40B4-BE49-F238E27FC236}">
                <a16:creationId xmlns:a16="http://schemas.microsoft.com/office/drawing/2014/main" id="{5296EC4F-8732-481B-94CB-C98E4EF29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836869"/>
            <a:ext cx="0" cy="3184263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E617B-4E65-44FB-8B1D-3D65FE44C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1668" y="1126067"/>
            <a:ext cx="6605331" cy="4605866"/>
          </a:xfrm>
        </p:spPr>
        <p:txBody>
          <a:bodyPr anchor="ctr">
            <a:normAutofit/>
          </a:bodyPr>
          <a:lstStyle/>
          <a:p>
            <a:r>
              <a:rPr lang="en-US" sz="3200" dirty="0">
                <a:solidFill>
                  <a:schemeClr val="tx2"/>
                </a:solidFill>
              </a:rPr>
              <a:t>Reminders</a:t>
            </a:r>
          </a:p>
          <a:p>
            <a:pPr lvl="3"/>
            <a:r>
              <a:rPr lang="en-US" sz="2600" dirty="0">
                <a:solidFill>
                  <a:schemeClr val="tx2"/>
                </a:solidFill>
              </a:rPr>
              <a:t>Expenditure Report – report only on the actual spending up to the grant total.</a:t>
            </a:r>
          </a:p>
          <a:p>
            <a:pPr lvl="3"/>
            <a:r>
              <a:rPr lang="en-US" sz="2600" dirty="0">
                <a:solidFill>
                  <a:schemeClr val="tx2"/>
                </a:solidFill>
              </a:rPr>
              <a:t>Complete the report forms provided, please do not create your own or alter the reporting format.</a:t>
            </a:r>
          </a:p>
          <a:p>
            <a:pPr lvl="3"/>
            <a:r>
              <a:rPr lang="en-US" sz="2600" dirty="0">
                <a:solidFill>
                  <a:schemeClr val="tx2"/>
                </a:solidFill>
              </a:rPr>
              <a:t>Please submit both required reports – partial reporting will not be accepted.</a:t>
            </a:r>
          </a:p>
        </p:txBody>
      </p:sp>
      <p:sp>
        <p:nvSpPr>
          <p:cNvPr id="20" name="Rectangle 13">
            <a:extLst>
              <a:ext uri="{FF2B5EF4-FFF2-40B4-BE49-F238E27FC236}">
                <a16:creationId xmlns:a16="http://schemas.microsoft.com/office/drawing/2014/main" id="{519C7155-1644-4C60-B0B5-32B1800D60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540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89599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7">
            <a:extLst>
              <a:ext uri="{FF2B5EF4-FFF2-40B4-BE49-F238E27FC236}">
                <a16:creationId xmlns:a16="http://schemas.microsoft.com/office/drawing/2014/main" id="{CB972422-B794-4FA8-BCC6-BAF6938A1B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9AD208-25FB-46AA-9192-2DA052558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1325880"/>
            <a:ext cx="3089437" cy="4206240"/>
          </a:xfrm>
        </p:spPr>
        <p:txBody>
          <a:bodyPr>
            <a:normAutofit/>
          </a:bodyPr>
          <a:lstStyle/>
          <a:p>
            <a:pPr algn="r"/>
            <a:r>
              <a:rPr lang="en-US" sz="3200" dirty="0">
                <a:solidFill>
                  <a:srgbClr val="E45D02"/>
                </a:solidFill>
              </a:rPr>
              <a:t>Welcome </a:t>
            </a: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89DE9E2B-5611-49C8-862E-AD4D43A8AA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9" name="Straight Connector 11">
            <a:extLst>
              <a:ext uri="{FF2B5EF4-FFF2-40B4-BE49-F238E27FC236}">
                <a16:creationId xmlns:a16="http://schemas.microsoft.com/office/drawing/2014/main" id="{5296EC4F-8732-481B-94CB-C98E4EF29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836869"/>
            <a:ext cx="0" cy="3184263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E617B-4E65-44FB-8B1D-3D65FE44C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1668" y="1126067"/>
            <a:ext cx="6605331" cy="4605866"/>
          </a:xfrm>
        </p:spPr>
        <p:txBody>
          <a:bodyPr anchor="ctr">
            <a:normAutofit/>
          </a:bodyPr>
          <a:lstStyle/>
          <a:p>
            <a:r>
              <a:rPr lang="en-US" sz="3600">
                <a:solidFill>
                  <a:schemeClr val="tx2"/>
                </a:solidFill>
              </a:rPr>
              <a:t>Ground Rules</a:t>
            </a:r>
            <a:endParaRPr lang="en-US" sz="3000" dirty="0">
              <a:solidFill>
                <a:schemeClr val="tx2"/>
              </a:solidFill>
            </a:endParaRPr>
          </a:p>
          <a:p>
            <a:r>
              <a:rPr lang="en-US" sz="3600" dirty="0">
                <a:solidFill>
                  <a:schemeClr val="tx2"/>
                </a:solidFill>
              </a:rPr>
              <a:t>Objective</a:t>
            </a:r>
          </a:p>
          <a:p>
            <a:r>
              <a:rPr lang="en-US" sz="3600" dirty="0">
                <a:solidFill>
                  <a:schemeClr val="tx2"/>
                </a:solidFill>
              </a:rPr>
              <a:t>Attendance</a:t>
            </a:r>
          </a:p>
        </p:txBody>
      </p:sp>
      <p:sp>
        <p:nvSpPr>
          <p:cNvPr id="20" name="Rectangle 13">
            <a:extLst>
              <a:ext uri="{FF2B5EF4-FFF2-40B4-BE49-F238E27FC236}">
                <a16:creationId xmlns:a16="http://schemas.microsoft.com/office/drawing/2014/main" id="{519C7155-1644-4C60-B0B5-32B1800D60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540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871944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7">
            <a:extLst>
              <a:ext uri="{FF2B5EF4-FFF2-40B4-BE49-F238E27FC236}">
                <a16:creationId xmlns:a16="http://schemas.microsoft.com/office/drawing/2014/main" id="{CB972422-B794-4FA8-BCC6-BAF6938A1B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9AD208-25FB-46AA-9192-2DA052558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1325880"/>
            <a:ext cx="3089437" cy="4206240"/>
          </a:xfrm>
        </p:spPr>
        <p:txBody>
          <a:bodyPr>
            <a:normAutofit/>
          </a:bodyPr>
          <a:lstStyle/>
          <a:p>
            <a:pPr algn="r"/>
            <a:r>
              <a:rPr lang="en-US" sz="3200" dirty="0">
                <a:solidFill>
                  <a:srgbClr val="E45D02"/>
                </a:solidFill>
              </a:rPr>
              <a:t>CSP Redesign project </a:t>
            </a: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89DE9E2B-5611-49C8-862E-AD4D43A8AA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9" name="Straight Connector 11">
            <a:extLst>
              <a:ext uri="{FF2B5EF4-FFF2-40B4-BE49-F238E27FC236}">
                <a16:creationId xmlns:a16="http://schemas.microsoft.com/office/drawing/2014/main" id="{5296EC4F-8732-481B-94CB-C98E4EF29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836869"/>
            <a:ext cx="0" cy="3184263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E617B-4E65-44FB-8B1D-3D65FE44C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1668" y="1126067"/>
            <a:ext cx="6605331" cy="4605866"/>
          </a:xfrm>
        </p:spPr>
        <p:txBody>
          <a:bodyPr anchor="ctr">
            <a:normAutofit/>
          </a:bodyPr>
          <a:lstStyle/>
          <a:p>
            <a:r>
              <a:rPr lang="en-US" sz="3600" dirty="0">
                <a:solidFill>
                  <a:schemeClr val="tx2"/>
                </a:solidFill>
              </a:rPr>
              <a:t>Split into 2 Phases</a:t>
            </a:r>
          </a:p>
          <a:p>
            <a:r>
              <a:rPr lang="en-US" sz="3600" dirty="0">
                <a:solidFill>
                  <a:schemeClr val="tx2"/>
                </a:solidFill>
              </a:rPr>
              <a:t>Phase 1 – closed in March</a:t>
            </a:r>
          </a:p>
          <a:p>
            <a:r>
              <a:rPr lang="en-US" sz="3600" dirty="0">
                <a:solidFill>
                  <a:schemeClr val="tx2"/>
                </a:solidFill>
              </a:rPr>
              <a:t>Phase 2 – launched in August</a:t>
            </a:r>
          </a:p>
          <a:p>
            <a:r>
              <a:rPr lang="en-US" sz="3600" dirty="0">
                <a:solidFill>
                  <a:schemeClr val="tx2"/>
                </a:solidFill>
              </a:rPr>
              <a:t>Rollout:</a:t>
            </a:r>
          </a:p>
          <a:p>
            <a:pPr lvl="3"/>
            <a:r>
              <a:rPr lang="en-US" sz="3000" dirty="0">
                <a:solidFill>
                  <a:schemeClr val="tx2"/>
                </a:solidFill>
              </a:rPr>
              <a:t>FY21 &amp; FY22 – groundwork</a:t>
            </a:r>
          </a:p>
          <a:p>
            <a:pPr lvl="3"/>
            <a:r>
              <a:rPr lang="en-US" sz="3000" dirty="0">
                <a:solidFill>
                  <a:srgbClr val="E45D02"/>
                </a:solidFill>
              </a:rPr>
              <a:t>FY23 - launch</a:t>
            </a:r>
          </a:p>
        </p:txBody>
      </p:sp>
      <p:sp>
        <p:nvSpPr>
          <p:cNvPr id="20" name="Rectangle 13">
            <a:extLst>
              <a:ext uri="{FF2B5EF4-FFF2-40B4-BE49-F238E27FC236}">
                <a16:creationId xmlns:a16="http://schemas.microsoft.com/office/drawing/2014/main" id="{519C7155-1644-4C60-B0B5-32B1800D60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540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733619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7">
            <a:extLst>
              <a:ext uri="{FF2B5EF4-FFF2-40B4-BE49-F238E27FC236}">
                <a16:creationId xmlns:a16="http://schemas.microsoft.com/office/drawing/2014/main" id="{CB972422-B794-4FA8-BCC6-BAF6938A1B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9AD208-25FB-46AA-9192-2DA052558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1325880"/>
            <a:ext cx="3089437" cy="4206240"/>
          </a:xfrm>
        </p:spPr>
        <p:txBody>
          <a:bodyPr>
            <a:normAutofit/>
          </a:bodyPr>
          <a:lstStyle/>
          <a:p>
            <a:pPr algn="r"/>
            <a:r>
              <a:rPr lang="en-US" sz="3200" dirty="0">
                <a:solidFill>
                  <a:srgbClr val="E45D02"/>
                </a:solidFill>
              </a:rPr>
              <a:t>Grant management software </a:t>
            </a: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89DE9E2B-5611-49C8-862E-AD4D43A8AA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9" name="Straight Connector 11">
            <a:extLst>
              <a:ext uri="{FF2B5EF4-FFF2-40B4-BE49-F238E27FC236}">
                <a16:creationId xmlns:a16="http://schemas.microsoft.com/office/drawing/2014/main" id="{5296EC4F-8732-481B-94CB-C98E4EF29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836869"/>
            <a:ext cx="0" cy="3184263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E617B-4E65-44FB-8B1D-3D65FE44C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1668" y="731520"/>
            <a:ext cx="6605331" cy="5354319"/>
          </a:xfrm>
        </p:spPr>
        <p:txBody>
          <a:bodyPr anchor="ctr">
            <a:normAutofit/>
          </a:bodyPr>
          <a:lstStyle/>
          <a:p>
            <a:r>
              <a:rPr lang="en-US" sz="3200" dirty="0">
                <a:solidFill>
                  <a:schemeClr val="tx2"/>
                </a:solidFill>
              </a:rPr>
              <a:t>Transition from FluidReview to Survey Monkey Apply (SMA)</a:t>
            </a:r>
          </a:p>
          <a:p>
            <a:r>
              <a:rPr lang="en-US" sz="3200" dirty="0">
                <a:solidFill>
                  <a:schemeClr val="tx2"/>
                </a:solidFill>
              </a:rPr>
              <a:t>SMA site launch – FY22 applications</a:t>
            </a:r>
          </a:p>
          <a:p>
            <a:r>
              <a:rPr lang="en-US" sz="3200" dirty="0">
                <a:solidFill>
                  <a:schemeClr val="tx2"/>
                </a:solidFill>
              </a:rPr>
              <a:t>Fluid Review</a:t>
            </a:r>
          </a:p>
          <a:p>
            <a:pPr lvl="3"/>
            <a:r>
              <a:rPr lang="en-US" sz="2800" dirty="0">
                <a:solidFill>
                  <a:schemeClr val="tx2"/>
                </a:solidFill>
              </a:rPr>
              <a:t>No longer accepting submissions</a:t>
            </a:r>
          </a:p>
          <a:p>
            <a:pPr lvl="3"/>
            <a:r>
              <a:rPr lang="en-US" sz="2800" dirty="0">
                <a:solidFill>
                  <a:schemeClr val="tx2"/>
                </a:solidFill>
              </a:rPr>
              <a:t>Files must be removed by March 1, 2021</a:t>
            </a:r>
          </a:p>
        </p:txBody>
      </p:sp>
      <p:sp>
        <p:nvSpPr>
          <p:cNvPr id="20" name="Rectangle 13">
            <a:extLst>
              <a:ext uri="{FF2B5EF4-FFF2-40B4-BE49-F238E27FC236}">
                <a16:creationId xmlns:a16="http://schemas.microsoft.com/office/drawing/2014/main" id="{519C7155-1644-4C60-B0B5-32B1800D60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540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987327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7">
            <a:extLst>
              <a:ext uri="{FF2B5EF4-FFF2-40B4-BE49-F238E27FC236}">
                <a16:creationId xmlns:a16="http://schemas.microsoft.com/office/drawing/2014/main" id="{CB972422-B794-4FA8-BCC6-BAF6938A1B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9AD208-25FB-46AA-9192-2DA052558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1325880"/>
            <a:ext cx="3089437" cy="4206240"/>
          </a:xfrm>
        </p:spPr>
        <p:txBody>
          <a:bodyPr>
            <a:normAutofit/>
          </a:bodyPr>
          <a:lstStyle/>
          <a:p>
            <a:pPr algn="r"/>
            <a:r>
              <a:rPr lang="en-US" sz="3200" dirty="0">
                <a:solidFill>
                  <a:srgbClr val="E45D02"/>
                </a:solidFill>
              </a:rPr>
              <a:t>CSP  </a:t>
            </a:r>
            <a:br>
              <a:rPr lang="en-US" sz="3200" dirty="0">
                <a:solidFill>
                  <a:srgbClr val="E45D02"/>
                </a:solidFill>
              </a:rPr>
            </a:br>
            <a:r>
              <a:rPr lang="en-US" sz="3200" dirty="0">
                <a:solidFill>
                  <a:srgbClr val="E45D02"/>
                </a:solidFill>
              </a:rPr>
              <a:t>one-time Grant </a:t>
            </a: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89DE9E2B-5611-49C8-862E-AD4D43A8AA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9" name="Straight Connector 11">
            <a:extLst>
              <a:ext uri="{FF2B5EF4-FFF2-40B4-BE49-F238E27FC236}">
                <a16:creationId xmlns:a16="http://schemas.microsoft.com/office/drawing/2014/main" id="{5296EC4F-8732-481B-94CB-C98E4EF29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836869"/>
            <a:ext cx="0" cy="3184263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E617B-4E65-44FB-8B1D-3D65FE44C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1668" y="1126067"/>
            <a:ext cx="6605331" cy="4605866"/>
          </a:xfrm>
        </p:spPr>
        <p:txBody>
          <a:bodyPr anchor="ctr">
            <a:normAutofit/>
          </a:bodyPr>
          <a:lstStyle/>
          <a:p>
            <a:r>
              <a:rPr lang="en-US" sz="3600" dirty="0">
                <a:solidFill>
                  <a:schemeClr val="tx2"/>
                </a:solidFill>
              </a:rPr>
              <a:t>Grant Term – FY2021</a:t>
            </a:r>
          </a:p>
          <a:p>
            <a:pPr lvl="3"/>
            <a:r>
              <a:rPr lang="en-US" sz="3000" dirty="0">
                <a:solidFill>
                  <a:schemeClr val="tx2"/>
                </a:solidFill>
              </a:rPr>
              <a:t>July 1, 2020 – June 30, 2021</a:t>
            </a:r>
          </a:p>
          <a:p>
            <a:r>
              <a:rPr lang="en-US" sz="3600" dirty="0">
                <a:solidFill>
                  <a:schemeClr val="tx2"/>
                </a:solidFill>
              </a:rPr>
              <a:t>Grant Amount</a:t>
            </a:r>
          </a:p>
          <a:p>
            <a:pPr lvl="3"/>
            <a:r>
              <a:rPr lang="en-US" sz="3000" dirty="0">
                <a:solidFill>
                  <a:schemeClr val="tx2"/>
                </a:solidFill>
              </a:rPr>
              <a:t>Spending under the grant cannot exceed this amount</a:t>
            </a:r>
          </a:p>
          <a:p>
            <a:pPr lvl="3"/>
            <a:r>
              <a:rPr lang="en-US" sz="3000" dirty="0">
                <a:solidFill>
                  <a:schemeClr val="tx2"/>
                </a:solidFill>
              </a:rPr>
              <a:t>This is the amount to be reported on in expenditure report</a:t>
            </a:r>
          </a:p>
        </p:txBody>
      </p:sp>
      <p:sp>
        <p:nvSpPr>
          <p:cNvPr id="20" name="Rectangle 13">
            <a:extLst>
              <a:ext uri="{FF2B5EF4-FFF2-40B4-BE49-F238E27FC236}">
                <a16:creationId xmlns:a16="http://schemas.microsoft.com/office/drawing/2014/main" id="{519C7155-1644-4C60-B0B5-32B1800D60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540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27181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7">
            <a:extLst>
              <a:ext uri="{FF2B5EF4-FFF2-40B4-BE49-F238E27FC236}">
                <a16:creationId xmlns:a16="http://schemas.microsoft.com/office/drawing/2014/main" id="{CB972422-B794-4FA8-BCC6-BAF6938A1B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9AD208-25FB-46AA-9192-2DA052558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1325880"/>
            <a:ext cx="3089437" cy="4206240"/>
          </a:xfrm>
        </p:spPr>
        <p:txBody>
          <a:bodyPr>
            <a:normAutofit/>
          </a:bodyPr>
          <a:lstStyle/>
          <a:p>
            <a:pPr algn="r"/>
            <a:r>
              <a:rPr lang="en-US" sz="3200" dirty="0">
                <a:solidFill>
                  <a:srgbClr val="E45D02"/>
                </a:solidFill>
              </a:rPr>
              <a:t>Grant </a:t>
            </a:r>
            <a:br>
              <a:rPr lang="en-US" sz="3200" dirty="0">
                <a:solidFill>
                  <a:srgbClr val="E45D02"/>
                </a:solidFill>
              </a:rPr>
            </a:br>
            <a:r>
              <a:rPr lang="en-US" sz="3200" dirty="0">
                <a:solidFill>
                  <a:srgbClr val="E45D02"/>
                </a:solidFill>
              </a:rPr>
              <a:t>budget management</a:t>
            </a: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89DE9E2B-5611-49C8-862E-AD4D43A8AA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9" name="Straight Connector 11">
            <a:extLst>
              <a:ext uri="{FF2B5EF4-FFF2-40B4-BE49-F238E27FC236}">
                <a16:creationId xmlns:a16="http://schemas.microsoft.com/office/drawing/2014/main" id="{5296EC4F-8732-481B-94CB-C98E4EF29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836869"/>
            <a:ext cx="0" cy="3184263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E617B-4E65-44FB-8B1D-3D65FE44C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1668" y="1126067"/>
            <a:ext cx="6605331" cy="4605866"/>
          </a:xfrm>
        </p:spPr>
        <p:txBody>
          <a:bodyPr anchor="ctr">
            <a:normAutofit/>
          </a:bodyPr>
          <a:lstStyle/>
          <a:p>
            <a:r>
              <a:rPr lang="en-US" sz="3200" dirty="0">
                <a:solidFill>
                  <a:schemeClr val="tx2"/>
                </a:solidFill>
              </a:rPr>
              <a:t>Attachment – Budget Narrative</a:t>
            </a:r>
          </a:p>
          <a:p>
            <a:pPr lvl="3"/>
            <a:r>
              <a:rPr lang="en-US" sz="2800" dirty="0">
                <a:solidFill>
                  <a:schemeClr val="tx2"/>
                </a:solidFill>
              </a:rPr>
              <a:t>Sets forth the approved budget for the grant.</a:t>
            </a:r>
          </a:p>
          <a:p>
            <a:r>
              <a:rPr lang="en-US" sz="3200" dirty="0">
                <a:solidFill>
                  <a:schemeClr val="tx2"/>
                </a:solidFill>
              </a:rPr>
              <a:t>Budget Modification</a:t>
            </a:r>
          </a:p>
          <a:p>
            <a:pPr lvl="3"/>
            <a:r>
              <a:rPr lang="en-US" sz="2800" dirty="0">
                <a:solidFill>
                  <a:schemeClr val="tx2"/>
                </a:solidFill>
              </a:rPr>
              <a:t>Approval required for any budget changes resulting in a change to any line item of greater than 10%.</a:t>
            </a:r>
          </a:p>
          <a:p>
            <a:pPr lvl="3"/>
            <a:r>
              <a:rPr lang="en-US" sz="2800" dirty="0">
                <a:solidFill>
                  <a:schemeClr val="tx2"/>
                </a:solidFill>
              </a:rPr>
              <a:t>Budget Modification Form – linked on CSP website under current grantees.</a:t>
            </a:r>
          </a:p>
        </p:txBody>
      </p:sp>
      <p:sp>
        <p:nvSpPr>
          <p:cNvPr id="20" name="Rectangle 13">
            <a:extLst>
              <a:ext uri="{FF2B5EF4-FFF2-40B4-BE49-F238E27FC236}">
                <a16:creationId xmlns:a16="http://schemas.microsoft.com/office/drawing/2014/main" id="{519C7155-1644-4C60-B0B5-32B1800D60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540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036414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7">
            <a:extLst>
              <a:ext uri="{FF2B5EF4-FFF2-40B4-BE49-F238E27FC236}">
                <a16:creationId xmlns:a16="http://schemas.microsoft.com/office/drawing/2014/main" id="{CB972422-B794-4FA8-BCC6-BAF6938A1B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9AD208-25FB-46AA-9192-2DA052558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1325880"/>
            <a:ext cx="3089437" cy="4206240"/>
          </a:xfrm>
        </p:spPr>
        <p:txBody>
          <a:bodyPr>
            <a:normAutofit/>
          </a:bodyPr>
          <a:lstStyle/>
          <a:p>
            <a:pPr algn="r"/>
            <a:r>
              <a:rPr lang="en-US" sz="3200" dirty="0">
                <a:solidFill>
                  <a:srgbClr val="E45D02"/>
                </a:solidFill>
              </a:rPr>
              <a:t>Grant activities</a:t>
            </a: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89DE9E2B-5611-49C8-862E-AD4D43A8AA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9" name="Straight Connector 11">
            <a:extLst>
              <a:ext uri="{FF2B5EF4-FFF2-40B4-BE49-F238E27FC236}">
                <a16:creationId xmlns:a16="http://schemas.microsoft.com/office/drawing/2014/main" id="{5296EC4F-8732-481B-94CB-C98E4EF29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836869"/>
            <a:ext cx="0" cy="3184263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E617B-4E65-44FB-8B1D-3D65FE44C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1668" y="1126067"/>
            <a:ext cx="6605331" cy="4605866"/>
          </a:xfrm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chemeClr val="tx2"/>
                </a:solidFill>
              </a:rPr>
              <a:t>Section III.B – Activities</a:t>
            </a:r>
          </a:p>
          <a:p>
            <a:pPr lvl="3"/>
            <a:r>
              <a:rPr lang="en-US" sz="2400" dirty="0">
                <a:solidFill>
                  <a:schemeClr val="tx2"/>
                </a:solidFill>
              </a:rPr>
              <a:t>Sets forth the activities under the grant (project).</a:t>
            </a:r>
          </a:p>
          <a:p>
            <a:r>
              <a:rPr lang="en-US" sz="2800" dirty="0">
                <a:solidFill>
                  <a:schemeClr val="tx2"/>
                </a:solidFill>
              </a:rPr>
              <a:t>Modification of Grant Activities</a:t>
            </a:r>
          </a:p>
          <a:p>
            <a:pPr lvl="3"/>
            <a:r>
              <a:rPr lang="en-US" sz="2400" dirty="0">
                <a:solidFill>
                  <a:schemeClr val="tx2"/>
                </a:solidFill>
              </a:rPr>
              <a:t>Requires the submission of a formal request via email and approval prior to changes taking affect.</a:t>
            </a:r>
          </a:p>
          <a:p>
            <a:pPr lvl="3"/>
            <a:r>
              <a:rPr lang="en-US" sz="2400" dirty="0">
                <a:solidFill>
                  <a:schemeClr val="tx2"/>
                </a:solidFill>
              </a:rPr>
              <a:t>Email notification of staff changes directly related to the grant activities within 10 days.</a:t>
            </a:r>
          </a:p>
        </p:txBody>
      </p:sp>
      <p:sp>
        <p:nvSpPr>
          <p:cNvPr id="20" name="Rectangle 13">
            <a:extLst>
              <a:ext uri="{FF2B5EF4-FFF2-40B4-BE49-F238E27FC236}">
                <a16:creationId xmlns:a16="http://schemas.microsoft.com/office/drawing/2014/main" id="{519C7155-1644-4C60-B0B5-32B1800D60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540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930858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7">
            <a:extLst>
              <a:ext uri="{FF2B5EF4-FFF2-40B4-BE49-F238E27FC236}">
                <a16:creationId xmlns:a16="http://schemas.microsoft.com/office/drawing/2014/main" id="{CB972422-B794-4FA8-BCC6-BAF6938A1B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9AD208-25FB-46AA-9192-2DA052558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3" y="1325880"/>
            <a:ext cx="3326502" cy="4206240"/>
          </a:xfrm>
        </p:spPr>
        <p:txBody>
          <a:bodyPr>
            <a:normAutofit/>
          </a:bodyPr>
          <a:lstStyle/>
          <a:p>
            <a:pPr algn="r"/>
            <a:r>
              <a:rPr lang="en-US" sz="3200" dirty="0">
                <a:solidFill>
                  <a:srgbClr val="E45D02"/>
                </a:solidFill>
              </a:rPr>
              <a:t>Re-imbursement</a:t>
            </a: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89DE9E2B-5611-49C8-862E-AD4D43A8AA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9" name="Straight Connector 11">
            <a:extLst>
              <a:ext uri="{FF2B5EF4-FFF2-40B4-BE49-F238E27FC236}">
                <a16:creationId xmlns:a16="http://schemas.microsoft.com/office/drawing/2014/main" id="{5296EC4F-8732-481B-94CB-C98E4EF29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836869"/>
            <a:ext cx="0" cy="3184263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E617B-4E65-44FB-8B1D-3D65FE44C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1668" y="1126067"/>
            <a:ext cx="6605331" cy="4605866"/>
          </a:xfrm>
        </p:spPr>
        <p:txBody>
          <a:bodyPr anchor="ctr">
            <a:normAutofit/>
          </a:bodyPr>
          <a:lstStyle/>
          <a:p>
            <a:r>
              <a:rPr lang="en-US" sz="3200" dirty="0">
                <a:solidFill>
                  <a:schemeClr val="tx2"/>
                </a:solidFill>
              </a:rPr>
              <a:t>Disbursements</a:t>
            </a:r>
          </a:p>
          <a:p>
            <a:pPr lvl="3"/>
            <a:r>
              <a:rPr lang="en-US" sz="2400" dirty="0">
                <a:solidFill>
                  <a:schemeClr val="tx2"/>
                </a:solidFill>
              </a:rPr>
              <a:t>Funds are available upon completion of the grant agreement. </a:t>
            </a:r>
          </a:p>
          <a:p>
            <a:pPr lvl="3"/>
            <a:r>
              <a:rPr lang="en-US" sz="2400" dirty="0">
                <a:solidFill>
                  <a:schemeClr val="tx2"/>
                </a:solidFill>
              </a:rPr>
              <a:t>Submit Request for Grant Funds &amp; supporting documentation – posted on website under current grantees tab.</a:t>
            </a:r>
          </a:p>
          <a:p>
            <a:pPr lvl="3"/>
            <a:r>
              <a:rPr lang="en-US" sz="2400" dirty="0">
                <a:solidFill>
                  <a:schemeClr val="tx2"/>
                </a:solidFill>
              </a:rPr>
              <a:t>Submit payment requests to </a:t>
            </a:r>
            <a:r>
              <a:rPr lang="en-US" sz="2400" dirty="0">
                <a:solidFill>
                  <a:schemeClr val="tx2"/>
                </a:solidFill>
                <a:hlinkClick r:id="rId2"/>
              </a:rPr>
              <a:t>cspgrantreporting@howardcountymd.gov</a:t>
            </a:r>
            <a:r>
              <a:rPr lang="en-US" sz="2400" dirty="0">
                <a:solidFill>
                  <a:schemeClr val="tx2"/>
                </a:solidFill>
              </a:rPr>
              <a:t>.</a:t>
            </a:r>
          </a:p>
          <a:p>
            <a:pPr lvl="3"/>
            <a:r>
              <a:rPr lang="en-US" sz="2400" dirty="0">
                <a:solidFill>
                  <a:schemeClr val="tx2"/>
                </a:solidFill>
              </a:rPr>
              <a:t>Payments will only be released if grantee is in compliance with reporting. 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20" name="Rectangle 13">
            <a:extLst>
              <a:ext uri="{FF2B5EF4-FFF2-40B4-BE49-F238E27FC236}">
                <a16:creationId xmlns:a16="http://schemas.microsoft.com/office/drawing/2014/main" id="{519C7155-1644-4C60-B0B5-32B1800D60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540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983828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7">
            <a:extLst>
              <a:ext uri="{FF2B5EF4-FFF2-40B4-BE49-F238E27FC236}">
                <a16:creationId xmlns:a16="http://schemas.microsoft.com/office/drawing/2014/main" id="{CB972422-B794-4FA8-BCC6-BAF6938A1B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9AD208-25FB-46AA-9192-2DA052558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3" y="1325880"/>
            <a:ext cx="3326502" cy="4206240"/>
          </a:xfrm>
        </p:spPr>
        <p:txBody>
          <a:bodyPr>
            <a:normAutofit/>
          </a:bodyPr>
          <a:lstStyle/>
          <a:p>
            <a:pPr algn="r"/>
            <a:r>
              <a:rPr lang="en-US" sz="3200" dirty="0">
                <a:solidFill>
                  <a:srgbClr val="E45D02"/>
                </a:solidFill>
              </a:rPr>
              <a:t>reporting</a:t>
            </a: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89DE9E2B-5611-49C8-862E-AD4D43A8AA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9" name="Straight Connector 11">
            <a:extLst>
              <a:ext uri="{FF2B5EF4-FFF2-40B4-BE49-F238E27FC236}">
                <a16:creationId xmlns:a16="http://schemas.microsoft.com/office/drawing/2014/main" id="{5296EC4F-8732-481B-94CB-C98E4EF29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836869"/>
            <a:ext cx="0" cy="3184263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E617B-4E65-44FB-8B1D-3D65FE44C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1668" y="1126067"/>
            <a:ext cx="6605331" cy="4605866"/>
          </a:xfrm>
        </p:spPr>
        <p:txBody>
          <a:bodyPr anchor="ctr">
            <a:normAutofit/>
          </a:bodyPr>
          <a:lstStyle/>
          <a:p>
            <a:r>
              <a:rPr lang="en-US" sz="3200" dirty="0">
                <a:solidFill>
                  <a:schemeClr val="tx2"/>
                </a:solidFill>
              </a:rPr>
              <a:t>Reports</a:t>
            </a:r>
          </a:p>
          <a:p>
            <a:pPr lvl="3"/>
            <a:r>
              <a:rPr lang="en-US" sz="2600" dirty="0">
                <a:solidFill>
                  <a:schemeClr val="tx2"/>
                </a:solidFill>
              </a:rPr>
              <a:t>Narrative Report</a:t>
            </a:r>
          </a:p>
          <a:p>
            <a:pPr lvl="3"/>
            <a:r>
              <a:rPr lang="en-US" sz="2600" dirty="0">
                <a:solidFill>
                  <a:schemeClr val="tx2"/>
                </a:solidFill>
              </a:rPr>
              <a:t>Expenditure Report</a:t>
            </a:r>
          </a:p>
          <a:p>
            <a:r>
              <a:rPr lang="en-US" sz="3200" dirty="0">
                <a:solidFill>
                  <a:schemeClr val="tx2"/>
                </a:solidFill>
              </a:rPr>
              <a:t>FY21 Reporting – Offline</a:t>
            </a:r>
            <a:endParaRPr lang="en-US" sz="2600" dirty="0">
              <a:solidFill>
                <a:schemeClr val="tx2"/>
              </a:solidFill>
            </a:endParaRPr>
          </a:p>
          <a:p>
            <a:pPr lvl="3"/>
            <a:r>
              <a:rPr lang="en-US" sz="2400" dirty="0">
                <a:solidFill>
                  <a:schemeClr val="tx2"/>
                </a:solidFill>
              </a:rPr>
              <a:t>Reporting Instructions, Narrative Report, &amp; Expenditure Report forms on CSP website under Current Grantees tab.</a:t>
            </a:r>
          </a:p>
          <a:p>
            <a:pPr lvl="3"/>
            <a:r>
              <a:rPr lang="en-US" sz="2400" dirty="0">
                <a:solidFill>
                  <a:schemeClr val="tx2"/>
                </a:solidFill>
              </a:rPr>
              <a:t>Reporting should be submitted via email to </a:t>
            </a:r>
            <a:r>
              <a:rPr lang="en-US" sz="2400" dirty="0">
                <a:solidFill>
                  <a:schemeClr val="tx2"/>
                </a:solidFill>
                <a:hlinkClick r:id="rId2"/>
              </a:rPr>
              <a:t>cspgrantreporting@howardcountymd.gov</a:t>
            </a:r>
            <a:r>
              <a:rPr lang="en-US" sz="2400" dirty="0">
                <a:solidFill>
                  <a:schemeClr val="tx2"/>
                </a:solidFill>
              </a:rPr>
              <a:t>  </a:t>
            </a:r>
          </a:p>
        </p:txBody>
      </p:sp>
      <p:sp>
        <p:nvSpPr>
          <p:cNvPr id="20" name="Rectangle 13">
            <a:extLst>
              <a:ext uri="{FF2B5EF4-FFF2-40B4-BE49-F238E27FC236}">
                <a16:creationId xmlns:a16="http://schemas.microsoft.com/office/drawing/2014/main" id="{519C7155-1644-4C60-B0B5-32B1800D60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75400"/>
            <a:ext cx="12195668" cy="48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724141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76374CB78F2C840B2DA67802110158F" ma:contentTypeVersion="9" ma:contentTypeDescription="Create a new document." ma:contentTypeScope="" ma:versionID="f5dbcfd2cd53ac6c12152904e92e73ab">
  <xsd:schema xmlns:xsd="http://www.w3.org/2001/XMLSchema" xmlns:xs="http://www.w3.org/2001/XMLSchema" xmlns:p="http://schemas.microsoft.com/office/2006/metadata/properties" xmlns:ns2="e5cb345c-8aba-4bed-b487-6a811d741993" xmlns:ns3="7782f7b1-8364-4447-8e52-525c4c5c6261" targetNamespace="http://schemas.microsoft.com/office/2006/metadata/properties" ma:root="true" ma:fieldsID="da69291bdb5677e700c1f089c4de5a80" ns2:_="" ns3:_="">
    <xsd:import namespace="e5cb345c-8aba-4bed-b487-6a811d741993"/>
    <xsd:import namespace="7782f7b1-8364-4447-8e52-525c4c5c62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cb345c-8aba-4bed-b487-6a811d74199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82f7b1-8364-4447-8e52-525c4c5c626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CAAF74A-AC63-4A40-803E-6F2EDC490EAC}">
  <ds:schemaRefs>
    <ds:schemaRef ds:uri="http://purl.org/dc/dcmitype/"/>
    <ds:schemaRef ds:uri="http://schemas.microsoft.com/office/2006/documentManagement/types"/>
    <ds:schemaRef ds:uri="http://schemas.microsoft.com/office/2006/metadata/properties"/>
    <ds:schemaRef ds:uri="e5cb345c-8aba-4bed-b487-6a811d741993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7782f7b1-8364-4447-8e52-525c4c5c6261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79C1D6A1-E7C8-4E83-AC17-6A9DD6DA5A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5cb345c-8aba-4bed-b487-6a811d741993"/>
    <ds:schemaRef ds:uri="7782f7b1-8364-4447-8e52-525c4c5c62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A9100C2-078B-4709-A83F-88D54898A0A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360</TotalTime>
  <Words>449</Words>
  <Application>Microsoft Office PowerPoint</Application>
  <PresentationFormat>Widescreen</PresentationFormat>
  <Paragraphs>63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Corbel</vt:lpstr>
      <vt:lpstr>Wingdings</vt:lpstr>
      <vt:lpstr>Banded</vt:lpstr>
      <vt:lpstr>One-time Grant Launch</vt:lpstr>
      <vt:lpstr>Welcome </vt:lpstr>
      <vt:lpstr>CSP Redesign project </vt:lpstr>
      <vt:lpstr>Grant management software </vt:lpstr>
      <vt:lpstr>CSP   one-time Grant </vt:lpstr>
      <vt:lpstr>Grant  budget management</vt:lpstr>
      <vt:lpstr>Grant activities</vt:lpstr>
      <vt:lpstr>Re-imbursement</vt:lpstr>
      <vt:lpstr>reporting</vt:lpstr>
      <vt:lpstr>reporting</vt:lpstr>
      <vt:lpstr>reporting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Operating Grant Launch</dc:title>
  <dc:creator>Godfrey, Megan</dc:creator>
  <cp:lastModifiedBy>Godfrey, Megan</cp:lastModifiedBy>
  <cp:revision>1</cp:revision>
  <dcterms:created xsi:type="dcterms:W3CDTF">2020-09-24T01:25:13Z</dcterms:created>
  <dcterms:modified xsi:type="dcterms:W3CDTF">2020-10-07T21:34:32Z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0x010100E76374CB78F2C840B2DA67802110158F</vt:lpwstr>
  </property>
</Properties>
</file>