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3" r:id="rId8"/>
    <p:sldId id="261" r:id="rId9"/>
    <p:sldId id="26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51" y="11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delorenzo\Dropbox\HoCo\Planning%20&amp;%20Zoning\Surcharge%20Work%20Session%201-1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delorenzo\Dropbox\HoCo\Planning%20&amp;%20Zoning\Surcharge%20Work%20Session%201-12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'School Construction Funding'!$B$6</c:f>
              <c:strCache>
                <c:ptCount val="1"/>
                <c:pt idx="0">
                  <c:v>GO Bonds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'School Construction Funding'!$C$5:$G$5</c:f>
              <c:strCache>
                <c:ptCount val="5"/>
                <c:pt idx="0">
                  <c:v>FY2016 Approved</c:v>
                </c:pt>
                <c:pt idx="1">
                  <c:v>FY2017 Approved</c:v>
                </c:pt>
                <c:pt idx="2">
                  <c:v>FY2018 Approved</c:v>
                </c:pt>
                <c:pt idx="3">
                  <c:v>FY2019 Approved</c:v>
                </c:pt>
                <c:pt idx="4">
                  <c:v>FY2020 Requested</c:v>
                </c:pt>
              </c:strCache>
              <c:extLst/>
            </c:strRef>
          </c:cat>
          <c:val>
            <c:numRef>
              <c:f>'School Construction Funding'!$C$6:$G$6</c:f>
              <c:numCache>
                <c:formatCode>#,##0_);\(#,##0\)</c:formatCode>
                <c:ptCount val="5"/>
                <c:pt idx="0">
                  <c:v>35000</c:v>
                </c:pt>
                <c:pt idx="1">
                  <c:v>35000</c:v>
                </c:pt>
                <c:pt idx="2">
                  <c:v>35000</c:v>
                </c:pt>
                <c:pt idx="3">
                  <c:v>47926</c:v>
                </c:pt>
                <c:pt idx="4">
                  <c:v>69880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A44F-4921-A2AB-BF7F4CE004CB}"/>
            </c:ext>
          </c:extLst>
        </c:ser>
        <c:ser>
          <c:idx val="3"/>
          <c:order val="1"/>
          <c:tx>
            <c:strRef>
              <c:f>'School Construction Funding'!$B$7</c:f>
              <c:strCache>
                <c:ptCount val="1"/>
                <c:pt idx="0">
                  <c:v>State Aid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'School Construction Funding'!$C$5:$G$5</c:f>
              <c:strCache>
                <c:ptCount val="5"/>
                <c:pt idx="0">
                  <c:v>FY2016 Approved</c:v>
                </c:pt>
                <c:pt idx="1">
                  <c:v>FY2017 Approved</c:v>
                </c:pt>
                <c:pt idx="2">
                  <c:v>FY2018 Approved</c:v>
                </c:pt>
                <c:pt idx="3">
                  <c:v>FY2019 Approved</c:v>
                </c:pt>
                <c:pt idx="4">
                  <c:v>FY2020 Requested</c:v>
                </c:pt>
              </c:strCache>
              <c:extLst/>
            </c:strRef>
          </c:cat>
          <c:val>
            <c:numRef>
              <c:f>'School Construction Funding'!$C$7:$G$7</c:f>
              <c:numCache>
                <c:formatCode>#,##0_);\(#,##0\)</c:formatCode>
                <c:ptCount val="5"/>
                <c:pt idx="0">
                  <c:v>25770</c:v>
                </c:pt>
                <c:pt idx="1">
                  <c:v>33256</c:v>
                </c:pt>
                <c:pt idx="2">
                  <c:v>21066</c:v>
                </c:pt>
                <c:pt idx="3">
                  <c:v>8743</c:v>
                </c:pt>
                <c:pt idx="4">
                  <c:v>16006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A44F-4921-A2AB-BF7F4CE004CB}"/>
            </c:ext>
          </c:extLst>
        </c:ser>
        <c:ser>
          <c:idx val="4"/>
          <c:order val="2"/>
          <c:tx>
            <c:strRef>
              <c:f>'School Construction Funding'!$B$8</c:f>
              <c:strCache>
                <c:ptCount val="1"/>
                <c:pt idx="0">
                  <c:v>Transfer Tax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'School Construction Funding'!$C$5:$G$5</c:f>
              <c:strCache>
                <c:ptCount val="5"/>
                <c:pt idx="0">
                  <c:v>FY2016 Approved</c:v>
                </c:pt>
                <c:pt idx="1">
                  <c:v>FY2017 Approved</c:v>
                </c:pt>
                <c:pt idx="2">
                  <c:v>FY2018 Approved</c:v>
                </c:pt>
                <c:pt idx="3">
                  <c:v>FY2019 Approved</c:v>
                </c:pt>
                <c:pt idx="4">
                  <c:v>FY2020 Requested</c:v>
                </c:pt>
              </c:strCache>
              <c:extLst/>
            </c:strRef>
          </c:cat>
          <c:val>
            <c:numRef>
              <c:f>'School Construction Funding'!$C$8:$G$8</c:f>
              <c:numCache>
                <c:formatCode>#,##0_);\(#,##0\)</c:formatCode>
                <c:ptCount val="5"/>
                <c:pt idx="0">
                  <c:v>6700</c:v>
                </c:pt>
                <c:pt idx="1">
                  <c:v>7000</c:v>
                </c:pt>
                <c:pt idx="2">
                  <c:v>7200</c:v>
                </c:pt>
                <c:pt idx="3">
                  <c:v>7000</c:v>
                </c:pt>
                <c:pt idx="4">
                  <c:v>6100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A44F-4921-A2AB-BF7F4CE004CB}"/>
            </c:ext>
          </c:extLst>
        </c:ser>
        <c:ser>
          <c:idx val="1"/>
          <c:order val="3"/>
          <c:tx>
            <c:strRef>
              <c:f>'School Construction Funding'!$B$9</c:f>
              <c:strCache>
                <c:ptCount val="1"/>
                <c:pt idx="0">
                  <c:v>Education Excise Bonds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'School Construction Funding'!$C$5:$G$5</c:f>
              <c:strCache>
                <c:ptCount val="5"/>
                <c:pt idx="0">
                  <c:v>FY2016 Approved</c:v>
                </c:pt>
                <c:pt idx="1">
                  <c:v>FY2017 Approved</c:v>
                </c:pt>
                <c:pt idx="2">
                  <c:v>FY2018 Approved</c:v>
                </c:pt>
                <c:pt idx="3">
                  <c:v>FY2019 Approved</c:v>
                </c:pt>
                <c:pt idx="4">
                  <c:v>FY2020 Requested</c:v>
                </c:pt>
              </c:strCache>
              <c:extLst/>
            </c:strRef>
          </c:cat>
          <c:val>
            <c:numRef>
              <c:f>'School Construction Funding'!$C$9:$G$9</c:f>
              <c:numCache>
                <c:formatCode>#,##0_);\(#,##0\)</c:formatCode>
                <c:ptCount val="5"/>
                <c:pt idx="0">
                  <c:v>0</c:v>
                </c:pt>
                <c:pt idx="1">
                  <c:v>2000</c:v>
                </c:pt>
                <c:pt idx="2">
                  <c:v>2000</c:v>
                </c:pt>
                <c:pt idx="3">
                  <c:v>0</c:v>
                </c:pt>
                <c:pt idx="4">
                  <c:v>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3-A44F-4921-A2AB-BF7F4CE004CB}"/>
            </c:ext>
          </c:extLst>
        </c:ser>
        <c:ser>
          <c:idx val="2"/>
          <c:order val="4"/>
          <c:tx>
            <c:strRef>
              <c:f>'School Construction Funding'!$B$10</c:f>
              <c:strCache>
                <c:ptCount val="1"/>
                <c:pt idx="0">
                  <c:v>PAYGO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'School Construction Funding'!$C$5:$G$5</c:f>
              <c:strCache>
                <c:ptCount val="5"/>
                <c:pt idx="0">
                  <c:v>FY2016 Approved</c:v>
                </c:pt>
                <c:pt idx="1">
                  <c:v>FY2017 Approved</c:v>
                </c:pt>
                <c:pt idx="2">
                  <c:v>FY2018 Approved</c:v>
                </c:pt>
                <c:pt idx="3">
                  <c:v>FY2019 Approved</c:v>
                </c:pt>
                <c:pt idx="4">
                  <c:v>FY2020 Requested</c:v>
                </c:pt>
              </c:strCache>
              <c:extLst/>
            </c:strRef>
          </c:cat>
          <c:val>
            <c:numRef>
              <c:f>'School Construction Funding'!$C$10:$G$10</c:f>
              <c:numCache>
                <c:formatCode>#,##0_);\(#,##0\)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1400</c:v>
                </c:pt>
                <c:pt idx="4">
                  <c:v>0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4-A44F-4921-A2AB-BF7F4CE004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48843688"/>
        <c:axId val="348844344"/>
        <c:extLst>
          <c:ext xmlns:c15="http://schemas.microsoft.com/office/drawing/2012/chart" uri="{02D57815-91ED-43cb-92C2-25804820EDAC}">
            <c15:filteredBarSeries>
              <c15:ser>
                <c:idx val="5"/>
                <c:order val="5"/>
                <c:tx>
                  <c:strRef>
                    <c:extLst>
                      <c:ext uri="{02D57815-91ED-43cb-92C2-25804820EDAC}">
                        <c15:formulaRef>
                          <c15:sqref>'School Construction Funding'!$B$11</c15:sqref>
                        </c15:formulaRef>
                      </c:ext>
                    </c:extLst>
                    <c:strCache>
                      <c:ptCount val="1"/>
                      <c:pt idx="0">
                        <c:v>Total</c:v>
                      </c:pt>
                    </c:strCache>
                  </c:strRef>
                </c:tx>
                <c:spPr>
                  <a:gradFill rotWithShape="1">
                    <a:gsLst>
                      <a:gs pos="0">
                        <a:schemeClr val="accent6">
                          <a:satMod val="103000"/>
                          <a:lumMod val="102000"/>
                          <a:tint val="94000"/>
                        </a:schemeClr>
                      </a:gs>
                      <a:gs pos="50000">
                        <a:schemeClr val="accent6">
                          <a:satMod val="110000"/>
                          <a:lumMod val="100000"/>
                          <a:shade val="100000"/>
                        </a:schemeClr>
                      </a:gs>
                      <a:gs pos="100000">
                        <a:schemeClr val="accent6">
                          <a:lumMod val="99000"/>
                          <a:satMod val="120000"/>
                          <a:shade val="78000"/>
                        </a:schemeClr>
                      </a:gs>
                    </a:gsLst>
                    <a:lin ang="5400000" scaled="0"/>
                  </a:gradFill>
                  <a:ln>
                    <a:noFill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'School Construction Funding'!$C$5:$G$5</c15:sqref>
                        </c15:formulaRef>
                      </c:ext>
                    </c:extLst>
                    <c:strCache>
                      <c:ptCount val="5"/>
                      <c:pt idx="0">
                        <c:v>FY2016 Approved</c:v>
                      </c:pt>
                      <c:pt idx="1">
                        <c:v>FY2017 Approved</c:v>
                      </c:pt>
                      <c:pt idx="2">
                        <c:v>FY2018 Approved</c:v>
                      </c:pt>
                      <c:pt idx="3">
                        <c:v>FY2019 Approved</c:v>
                      </c:pt>
                      <c:pt idx="4">
                        <c:v>FY2020 Requested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'School Construction Funding'!$C$11:$G$11</c15:sqref>
                        </c15:formulaRef>
                      </c:ext>
                    </c:extLst>
                    <c:numCache>
                      <c:formatCode>"$"#,##0_);\("$"#,##0\)</c:formatCode>
                      <c:ptCount val="5"/>
                      <c:pt idx="0">
                        <c:v>67470</c:v>
                      </c:pt>
                      <c:pt idx="1">
                        <c:v>77256</c:v>
                      </c:pt>
                      <c:pt idx="2">
                        <c:v>65266</c:v>
                      </c:pt>
                      <c:pt idx="3">
                        <c:v>65069</c:v>
                      </c:pt>
                      <c:pt idx="4">
                        <c:v>91986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5-A44F-4921-A2AB-BF7F4CE004CB}"/>
                  </c:ext>
                </c:extLst>
              </c15:ser>
            </c15:filteredBarSeries>
          </c:ext>
        </c:extLst>
      </c:barChart>
      <c:catAx>
        <c:axId val="348843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8844344"/>
        <c:crosses val="autoZero"/>
        <c:auto val="1"/>
        <c:lblAlgn val="ctr"/>
        <c:lblOffset val="100"/>
        <c:noMultiLvlLbl val="0"/>
      </c:catAx>
      <c:valAx>
        <c:axId val="3488443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$ in thousands</a:t>
                </a:r>
              </a:p>
            </c:rich>
          </c:tx>
          <c:layout>
            <c:manualLayout>
              <c:xMode val="edge"/>
              <c:yMode val="edge"/>
              <c:x val="6.5068319352272197E-2"/>
              <c:y val="0.3555473819352664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_);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884368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'Revenue by Year'!$C$2</c:f>
              <c:strCache>
                <c:ptCount val="1"/>
                <c:pt idx="0">
                  <c:v>Surcharge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'Revenue by Year'!$B$3:$B$16</c:f>
              <c:numCache>
                <c:formatCode>General</c:formatCode>
                <c:ptCount val="14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</c:numCache>
            </c:numRef>
          </c:cat>
          <c:val>
            <c:numRef>
              <c:f>'Revenue by Year'!$C$3:$C$16</c:f>
              <c:numCache>
                <c:formatCode>_(* #,##0_);_(* \(#,##0\);_(* "-"??_);_(@_)</c:formatCode>
                <c:ptCount val="14"/>
                <c:pt idx="0">
                  <c:v>5947</c:v>
                </c:pt>
                <c:pt idx="1">
                  <c:v>6814</c:v>
                </c:pt>
                <c:pt idx="2">
                  <c:v>6371</c:v>
                </c:pt>
                <c:pt idx="3">
                  <c:v>4750</c:v>
                </c:pt>
                <c:pt idx="4">
                  <c:v>3797</c:v>
                </c:pt>
                <c:pt idx="5">
                  <c:v>5890</c:v>
                </c:pt>
                <c:pt idx="6">
                  <c:v>4876</c:v>
                </c:pt>
                <c:pt idx="7">
                  <c:v>5661</c:v>
                </c:pt>
                <c:pt idx="8">
                  <c:v>6582</c:v>
                </c:pt>
                <c:pt idx="9">
                  <c:v>6765</c:v>
                </c:pt>
                <c:pt idx="10">
                  <c:v>6883</c:v>
                </c:pt>
                <c:pt idx="11">
                  <c:v>7268</c:v>
                </c:pt>
                <c:pt idx="12">
                  <c:v>5945</c:v>
                </c:pt>
                <c:pt idx="13">
                  <c:v>6220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700-4A76-8232-9BA5769C5CCD}"/>
            </c:ext>
          </c:extLst>
        </c:ser>
        <c:ser>
          <c:idx val="2"/>
          <c:order val="1"/>
          <c:tx>
            <c:strRef>
              <c:f>'Revenue by Year'!$D$2</c:f>
              <c:strCache>
                <c:ptCount val="1"/>
                <c:pt idx="0">
                  <c:v>Transfer Tax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B050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numRef>
              <c:f>'Revenue by Year'!$B$3:$B$16</c:f>
              <c:numCache>
                <c:formatCode>General</c:formatCode>
                <c:ptCount val="14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</c:numCache>
            </c:numRef>
          </c:cat>
          <c:val>
            <c:numRef>
              <c:f>'Revenue by Year'!$D$3:$D$16</c:f>
              <c:numCache>
                <c:formatCode>_(* #,##0_);_(* \(#,##0\);_(* "-"??_);_(@_)</c:formatCode>
                <c:ptCount val="14"/>
                <c:pt idx="0">
                  <c:v>8488.25</c:v>
                </c:pt>
                <c:pt idx="1">
                  <c:v>9253</c:v>
                </c:pt>
                <c:pt idx="2">
                  <c:v>7491.25</c:v>
                </c:pt>
                <c:pt idx="3">
                  <c:v>6001.5</c:v>
                </c:pt>
                <c:pt idx="4">
                  <c:v>4592.75</c:v>
                </c:pt>
                <c:pt idx="5">
                  <c:v>5319.25</c:v>
                </c:pt>
                <c:pt idx="6">
                  <c:v>5330</c:v>
                </c:pt>
                <c:pt idx="7">
                  <c:v>6212</c:v>
                </c:pt>
                <c:pt idx="8">
                  <c:v>6316.25</c:v>
                </c:pt>
                <c:pt idx="9">
                  <c:v>6727</c:v>
                </c:pt>
                <c:pt idx="10">
                  <c:v>7741</c:v>
                </c:pt>
                <c:pt idx="11">
                  <c:v>7892.5</c:v>
                </c:pt>
                <c:pt idx="12">
                  <c:v>9476</c:v>
                </c:pt>
                <c:pt idx="13">
                  <c:v>9456.5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700-4A76-8232-9BA5769C5CCD}"/>
            </c:ext>
          </c:extLst>
        </c:ser>
        <c:ser>
          <c:idx val="3"/>
          <c:order val="2"/>
          <c:tx>
            <c:strRef>
              <c:f>'Revenue by Year'!$E$2</c:f>
              <c:strCache>
                <c:ptCount val="1"/>
                <c:pt idx="0">
                  <c:v>Total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cat>
            <c:numRef>
              <c:f>'Revenue by Year'!$B$3:$B$16</c:f>
              <c:numCache>
                <c:formatCode>General</c:formatCode>
                <c:ptCount val="14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</c:numCache>
            </c:numRef>
          </c:cat>
          <c:val>
            <c:numRef>
              <c:f>'Revenue by Year'!$E$3:$E$16</c:f>
              <c:numCache>
                <c:formatCode>_(* #,##0_);_(* \(#,##0\);_(* "-"??_);_(@_)</c:formatCode>
                <c:ptCount val="14"/>
                <c:pt idx="0">
                  <c:v>14435.25</c:v>
                </c:pt>
                <c:pt idx="1">
                  <c:v>16067</c:v>
                </c:pt>
                <c:pt idx="2">
                  <c:v>13862.25</c:v>
                </c:pt>
                <c:pt idx="3">
                  <c:v>10751.5</c:v>
                </c:pt>
                <c:pt idx="4">
                  <c:v>8389.75</c:v>
                </c:pt>
                <c:pt idx="5">
                  <c:v>11209.25</c:v>
                </c:pt>
                <c:pt idx="6">
                  <c:v>10206</c:v>
                </c:pt>
                <c:pt idx="7">
                  <c:v>11873</c:v>
                </c:pt>
                <c:pt idx="8">
                  <c:v>12898.25</c:v>
                </c:pt>
                <c:pt idx="9">
                  <c:v>13492</c:v>
                </c:pt>
                <c:pt idx="10">
                  <c:v>14624</c:v>
                </c:pt>
                <c:pt idx="11">
                  <c:v>15160.5</c:v>
                </c:pt>
                <c:pt idx="12">
                  <c:v>15421</c:v>
                </c:pt>
                <c:pt idx="13">
                  <c:v>15676.5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700-4A76-8232-9BA5769C5C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66923880"/>
        <c:axId val="350262360"/>
      </c:lineChart>
      <c:catAx>
        <c:axId val="46692388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Fiscal 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0262360"/>
        <c:crosses val="autoZero"/>
        <c:auto val="1"/>
        <c:lblAlgn val="ctr"/>
        <c:lblOffset val="100"/>
        <c:noMultiLvlLbl val="0"/>
      </c:catAx>
      <c:valAx>
        <c:axId val="3502623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$ in thousands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69238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BA7E50-7698-4EAF-9A45-9654AF6B00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A2AF1D-3F7B-4898-B294-F34FEFA166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81F9BC-B514-47C8-89AE-C22C3CA0B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F53E9-5C7B-4D56-9AA5-F767CAC0E4C9}" type="datetimeFigureOut">
              <a:rPr lang="en-US" smtClean="0"/>
              <a:t>1/14/2019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31FE04-6FFC-4801-ACF8-21FF4C18B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E4776B-BF8D-4C48-9C85-F0F76E354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A7313-0302-4327-B4DE-B9418DE6F6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175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73B3C-C73B-47A6-A264-98192530C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6F02DE-4C72-49EA-81DC-13472D37DD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9F052B-A7B4-4D87-B447-73C892525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F53E9-5C7B-4D56-9AA5-F767CAC0E4C9}" type="datetimeFigureOut">
              <a:rPr lang="en-US" smtClean="0"/>
              <a:t>1/14/2019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2E8F86-2BEC-460B-96A7-8FC20E1C0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290A5D-B736-4EDF-A53B-79E5D650F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A7313-0302-4327-B4DE-B9418DE6F6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84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042477-B7AE-439C-88D4-02038AD34B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0A9066-716C-4D55-9E1B-1694B8F265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8F9636-7314-4A27-B7CE-99FA0A263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F53E9-5C7B-4D56-9AA5-F767CAC0E4C9}" type="datetimeFigureOut">
              <a:rPr lang="en-US" smtClean="0"/>
              <a:t>1/14/2019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1330A6-99B7-492A-9A1D-7D6772B01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FAD677-53CC-45E1-B156-5D26DC45B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A7313-0302-4327-B4DE-B9418DE6F6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20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F2440-3817-40E8-8A11-AE148027E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26F4A-A9B6-4BAC-B0A9-8AE4DC668F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A93DA1-05C4-4FDF-86AA-70A5869CD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F53E9-5C7B-4D56-9AA5-F767CAC0E4C9}" type="datetimeFigureOut">
              <a:rPr lang="en-US" smtClean="0"/>
              <a:t>1/14/2019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D5F30A-FEAA-4955-8D40-69D55196C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5984CB-4308-4A49-B817-45CB18146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A7313-0302-4327-B4DE-B9418DE6F6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7917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6CF8B-2ADE-473C-94F8-B737FCB0A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6E6166-265C-4F08-B9BE-C7C3AB762E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D4A03C-261D-4F22-829B-C458A8E2A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F53E9-5C7B-4D56-9AA5-F767CAC0E4C9}" type="datetimeFigureOut">
              <a:rPr lang="en-US" smtClean="0"/>
              <a:t>1/14/2019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FA3AE5-848B-42B0-BDD6-C7F0FC289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28D392-7F2C-4EC1-8783-E5A8B28A8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A7313-0302-4327-B4DE-B9418DE6F6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725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F3576-9DB8-482B-8701-564F201F8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063FFA-FFC3-46FE-A44D-A9783422B3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91BC92-7FAB-4EDA-9E8F-6B5CC3DFC0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13D885-287E-4E34-8F5B-ED0CC7604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F53E9-5C7B-4D56-9AA5-F767CAC0E4C9}" type="datetimeFigureOut">
              <a:rPr lang="en-US" smtClean="0"/>
              <a:t>1/14/2019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B73B54-E389-46C9-8858-E60FE1561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975FB4-5925-4F20-A4F6-FF629125C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A7313-0302-4327-B4DE-B9418DE6F6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164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90305-C8EB-4E85-8E89-8DFA71078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9B5527-7869-4676-B242-4E3E590626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F82175-1356-480F-B9D2-44918C7B29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891554-1866-46A3-ADA3-8F54B0102D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55CD34E-B1B1-4554-B6BC-415614A1B2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7F7247-0A49-409B-B202-3FFD4AFDB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F53E9-5C7B-4D56-9AA5-F767CAC0E4C9}" type="datetimeFigureOut">
              <a:rPr lang="en-US" smtClean="0"/>
              <a:t>1/14/2019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CE5A599-DEFD-44F3-A62B-4ACFA5B23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FCB2C9-AB30-478A-953A-7EBF8D29E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A7313-0302-4327-B4DE-B9418DE6F6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2956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0C28F-B330-401D-80CB-A789B3667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2C5688-24A3-42CA-97E1-9379ECC03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F53E9-5C7B-4D56-9AA5-F767CAC0E4C9}" type="datetimeFigureOut">
              <a:rPr lang="en-US" smtClean="0"/>
              <a:t>1/14/2019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440E6B-2712-4FB9-B997-FE7BAB2AB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C27EB7-6679-4562-B51B-E6B8C03BA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A7313-0302-4327-B4DE-B9418DE6F6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41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428B12F-FDF2-4884-AD47-E3178635E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F53E9-5C7B-4D56-9AA5-F767CAC0E4C9}" type="datetimeFigureOut">
              <a:rPr lang="en-US" smtClean="0"/>
              <a:t>1/14/2019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136C2E-3954-406F-B735-99FA798D1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2874EE-F286-44D2-BF26-5AB01B43E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A7313-0302-4327-B4DE-B9418DE6F6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365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3FC72-7959-42D2-AEDA-E99DDB4A0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E2FC77-39D7-4E9A-9D84-08B5600D2E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5BB601-EC62-468D-89DD-BCC51F9DBD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717A60-9166-4BEA-87C7-BCADE32A5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F53E9-5C7B-4D56-9AA5-F767CAC0E4C9}" type="datetimeFigureOut">
              <a:rPr lang="en-US" smtClean="0"/>
              <a:t>1/14/2019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A60EE1-3566-4087-9025-67C9C5D72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6C9829-E506-4524-BDEE-4FCC7B766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A7313-0302-4327-B4DE-B9418DE6F6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933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D05BD-AF5C-44EA-82D2-2C760A8F21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A0062C3-20EE-447B-BD91-33C48546B3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026D8D-5C80-44FB-9B3C-F06BFA0EBF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8CED58-3E69-456D-AC6F-75249923E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F53E9-5C7B-4D56-9AA5-F767CAC0E4C9}" type="datetimeFigureOut">
              <a:rPr lang="en-US" smtClean="0"/>
              <a:t>1/14/2019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A8BD3F-E5CD-44B9-B4A6-EC94E11D6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D461C8-9E47-4D21-8077-5607F6027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A7313-0302-4327-B4DE-B9418DE6F6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622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51A4D6-BD6E-4313-8212-C3F43C23F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174DF4-74DF-47C9-930B-367A8CA019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580066-4FDB-4192-8D83-5E1B831990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F53E9-5C7B-4D56-9AA5-F767CAC0E4C9}" type="datetimeFigureOut">
              <a:rPr lang="en-US" smtClean="0"/>
              <a:t>1/14/2019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276C16-5507-46B1-8147-EAABFFEE41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3FE898-5FA0-4BB3-856F-C2FEAE9817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6A7313-0302-4327-B4DE-B9418DE6F6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491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E87D6-2BE1-4B45-A739-3655E0260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9536" y="2336537"/>
            <a:ext cx="10515600" cy="257941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Howard County School Construction Financing</a:t>
            </a:r>
            <a:br>
              <a:rPr lang="en-US" dirty="0"/>
            </a:br>
            <a:br>
              <a:rPr lang="en-US" dirty="0"/>
            </a:br>
            <a:r>
              <a:rPr lang="en-US" sz="2400" dirty="0"/>
              <a:t>Presented to:  Howard County State Delegation</a:t>
            </a:r>
            <a:br>
              <a:rPr lang="en-US" sz="2400" dirty="0"/>
            </a:br>
            <a:r>
              <a:rPr lang="en-US" sz="2400" dirty="0"/>
              <a:t>Prepared by:  Carl DeLorenzo, Director of Policy and Programs, County Administration</a:t>
            </a:r>
            <a:br>
              <a:rPr lang="en-US" sz="2400" dirty="0"/>
            </a:br>
            <a:r>
              <a:rPr lang="en-US" sz="2400" dirty="0"/>
              <a:t>Date:  January 12,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226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FD472B1-3637-4F8F-922A-039F12A7EF4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67216563"/>
              </p:ext>
            </p:extLst>
          </p:nvPr>
        </p:nvGraphicFramePr>
        <p:xfrm>
          <a:off x="1174458" y="1266739"/>
          <a:ext cx="9714451" cy="52934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EA994B4-3EC3-4A82-B311-92C5C1B0F3F6}"/>
              </a:ext>
            </a:extLst>
          </p:cNvPr>
          <p:cNvSpPr txBox="1"/>
          <p:nvPr/>
        </p:nvSpPr>
        <p:spPr>
          <a:xfrm>
            <a:off x="956345" y="369116"/>
            <a:ext cx="104275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School Construction Funding Sources ($ in thousands)</a:t>
            </a:r>
          </a:p>
        </p:txBody>
      </p:sp>
    </p:spTree>
    <p:extLst>
      <p:ext uri="{BB962C8B-B14F-4D97-AF65-F5344CB8AC3E}">
        <p14:creationId xmlns:p14="http://schemas.microsoft.com/office/powerpoint/2010/main" val="3160754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3697A-4D6C-495A-969A-91FD63681F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311" y="-195943"/>
            <a:ext cx="11415377" cy="1102112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/>
              <a:t>Public School Facilities Surcharge (Excise Tax) Rates or Impact Fees by County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98521A49-C46F-485F-802E-4CC702A5F4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6704506"/>
              </p:ext>
            </p:extLst>
          </p:nvPr>
        </p:nvGraphicFramePr>
        <p:xfrm>
          <a:off x="3731192" y="607896"/>
          <a:ext cx="5579704" cy="59236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6245">
                  <a:extLst>
                    <a:ext uri="{9D8B030D-6E8A-4147-A177-3AD203B41FA5}">
                      <a16:colId xmlns:a16="http://schemas.microsoft.com/office/drawing/2014/main" val="1043378514"/>
                    </a:ext>
                  </a:extLst>
                </a:gridCol>
                <a:gridCol w="1315617">
                  <a:extLst>
                    <a:ext uri="{9D8B030D-6E8A-4147-A177-3AD203B41FA5}">
                      <a16:colId xmlns:a16="http://schemas.microsoft.com/office/drawing/2014/main" val="985386781"/>
                    </a:ext>
                  </a:extLst>
                </a:gridCol>
                <a:gridCol w="1483567">
                  <a:extLst>
                    <a:ext uri="{9D8B030D-6E8A-4147-A177-3AD203B41FA5}">
                      <a16:colId xmlns:a16="http://schemas.microsoft.com/office/drawing/2014/main" val="262533174"/>
                    </a:ext>
                  </a:extLst>
                </a:gridCol>
                <a:gridCol w="1334275">
                  <a:extLst>
                    <a:ext uri="{9D8B030D-6E8A-4147-A177-3AD203B41FA5}">
                      <a16:colId xmlns:a16="http://schemas.microsoft.com/office/drawing/2014/main" val="1474515657"/>
                    </a:ext>
                  </a:extLst>
                </a:gridCol>
              </a:tblGrid>
              <a:tr h="700284">
                <a:tc>
                  <a:txBody>
                    <a:bodyPr/>
                    <a:lstStyle/>
                    <a:p>
                      <a:r>
                        <a:rPr lang="en-US" sz="1400" dirty="0"/>
                        <a:t>County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Rate*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Rate (per sq. ft., if applicable)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FY18 Revenue ($ in millions)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4348019"/>
                  </a:ext>
                </a:extLst>
              </a:tr>
              <a:tr h="496035">
                <a:tc>
                  <a:txBody>
                    <a:bodyPr/>
                    <a:lstStyle/>
                    <a:p>
                      <a:r>
                        <a:rPr lang="en-US" sz="1400" dirty="0"/>
                        <a:t>Montgomery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23,062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$33.6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0706311"/>
                  </a:ext>
                </a:extLst>
              </a:tr>
              <a:tr h="496035">
                <a:tc>
                  <a:txBody>
                    <a:bodyPr/>
                    <a:lstStyle/>
                    <a:p>
                      <a:r>
                        <a:rPr lang="en-US" sz="1400" dirty="0"/>
                        <a:t>Prince George’s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15,972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$24.3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2273043"/>
                  </a:ext>
                </a:extLst>
              </a:tr>
              <a:tr h="291785">
                <a:tc>
                  <a:txBody>
                    <a:bodyPr/>
                    <a:lstStyle/>
                    <a:p>
                      <a:r>
                        <a:rPr lang="en-US" sz="1400" dirty="0"/>
                        <a:t>Frederick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15,515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$13.4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6343452"/>
                  </a:ext>
                </a:extLst>
              </a:tr>
              <a:tr h="291785">
                <a:tc>
                  <a:txBody>
                    <a:bodyPr/>
                    <a:lstStyle/>
                    <a:p>
                      <a:r>
                        <a:rPr lang="en-US" sz="1400" dirty="0"/>
                        <a:t>Charles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15,229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$9.4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6331316"/>
                  </a:ext>
                </a:extLst>
              </a:tr>
              <a:tr h="496035">
                <a:tc>
                  <a:txBody>
                    <a:bodyPr/>
                    <a:lstStyle/>
                    <a:p>
                      <a:r>
                        <a:rPr lang="en-US" sz="1400" dirty="0"/>
                        <a:t>Anne Arundel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12,963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$16.3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1264627"/>
                  </a:ext>
                </a:extLst>
              </a:tr>
              <a:tr h="291785">
                <a:tc>
                  <a:txBody>
                    <a:bodyPr/>
                    <a:lstStyle/>
                    <a:p>
                      <a:r>
                        <a:rPr lang="en-US" sz="1400" dirty="0"/>
                        <a:t>Calvert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12,950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$3.3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2257506"/>
                  </a:ext>
                </a:extLst>
              </a:tr>
              <a:tr h="496035">
                <a:tc>
                  <a:txBody>
                    <a:bodyPr/>
                    <a:lstStyle/>
                    <a:p>
                      <a:r>
                        <a:rPr lang="en-US" sz="1400" dirty="0"/>
                        <a:t>Queen Anne’s**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10,580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$5.29/sq. ft.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$1.8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3089375"/>
                  </a:ext>
                </a:extLst>
              </a:tr>
              <a:tr h="291785">
                <a:tc>
                  <a:txBody>
                    <a:bodyPr/>
                    <a:lstStyle/>
                    <a:p>
                      <a:r>
                        <a:rPr lang="en-US" sz="1400" dirty="0"/>
                        <a:t>Talbot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7,427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$.3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6136149"/>
                  </a:ext>
                </a:extLst>
              </a:tr>
              <a:tr h="291785">
                <a:tc>
                  <a:txBody>
                    <a:bodyPr/>
                    <a:lstStyle/>
                    <a:p>
                      <a:r>
                        <a:rPr lang="en-US" sz="1400" dirty="0"/>
                        <a:t>Harford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6,000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$2.5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0997685"/>
                  </a:ext>
                </a:extLst>
              </a:tr>
              <a:tr h="291785">
                <a:tc>
                  <a:txBody>
                    <a:bodyPr/>
                    <a:lstStyle/>
                    <a:p>
                      <a:r>
                        <a:rPr lang="en-US" sz="1400" dirty="0"/>
                        <a:t>St. Mary’s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5,500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$1.5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2743729"/>
                  </a:ext>
                </a:extLst>
              </a:tr>
              <a:tr h="291785">
                <a:tc>
                  <a:txBody>
                    <a:bodyPr/>
                    <a:lstStyle/>
                    <a:p>
                      <a:r>
                        <a:rPr lang="en-US" sz="1400" dirty="0"/>
                        <a:t>Caroline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5,000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$.075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398471"/>
                  </a:ext>
                </a:extLst>
              </a:tr>
              <a:tr h="291785">
                <a:tc>
                  <a:txBody>
                    <a:bodyPr/>
                    <a:lstStyle/>
                    <a:p>
                      <a:r>
                        <a:rPr lang="en-US" sz="1400" dirty="0"/>
                        <a:t>Howard**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2,640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$1.32/sq. ft.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$6.2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3868801"/>
                  </a:ext>
                </a:extLst>
              </a:tr>
              <a:tr h="496035">
                <a:tc>
                  <a:txBody>
                    <a:bodyPr/>
                    <a:lstStyle/>
                    <a:p>
                      <a:r>
                        <a:rPr lang="en-US" sz="1400" dirty="0"/>
                        <a:t>Washington**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2,000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$1.00/sq. ft.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$.6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0468383"/>
                  </a:ext>
                </a:extLst>
              </a:tr>
              <a:tr h="291785">
                <a:tc>
                  <a:txBody>
                    <a:bodyPr/>
                    <a:lstStyle/>
                    <a:p>
                      <a:r>
                        <a:rPr lang="en-US" sz="1400" dirty="0"/>
                        <a:t>Carroll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533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$.08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297951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75C971BF-2D71-41D7-917C-D136BA3C9CA6}"/>
              </a:ext>
            </a:extLst>
          </p:cNvPr>
          <p:cNvSpPr txBox="1"/>
          <p:nvPr/>
        </p:nvSpPr>
        <p:spPr>
          <a:xfrm>
            <a:off x="427839" y="5889072"/>
            <a:ext cx="52431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*Per dwelling unit</a:t>
            </a:r>
          </a:p>
          <a:p>
            <a:r>
              <a:rPr lang="en-US" sz="1200" dirty="0"/>
              <a:t>**Assumes 2,000 square foot home</a:t>
            </a:r>
          </a:p>
          <a:p>
            <a:endParaRPr lang="en-US" sz="1200" dirty="0"/>
          </a:p>
          <a:p>
            <a:r>
              <a:rPr lang="en-US" sz="1200" dirty="0"/>
              <a:t>Source:  Maryland Department of Legislative Services</a:t>
            </a:r>
          </a:p>
        </p:txBody>
      </p:sp>
    </p:spTree>
    <p:extLst>
      <p:ext uri="{BB962C8B-B14F-4D97-AF65-F5344CB8AC3E}">
        <p14:creationId xmlns:p14="http://schemas.microsoft.com/office/powerpoint/2010/main" val="1020914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F8391-756E-47CD-AF48-9BFF9D661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9760"/>
            <a:ext cx="10515600" cy="862698"/>
          </a:xfrm>
        </p:spPr>
        <p:txBody>
          <a:bodyPr/>
          <a:lstStyle/>
          <a:p>
            <a:pPr algn="ctr"/>
            <a:r>
              <a:rPr lang="en-US" b="1" dirty="0"/>
              <a:t>Transfer Tax Rate by County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1F6011A-3DDB-47DC-A8C3-45CEEF0F78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8571767"/>
              </p:ext>
            </p:extLst>
          </p:nvPr>
        </p:nvGraphicFramePr>
        <p:xfrm>
          <a:off x="2212830" y="855794"/>
          <a:ext cx="3214847" cy="50588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4421">
                  <a:extLst>
                    <a:ext uri="{9D8B030D-6E8A-4147-A177-3AD203B41FA5}">
                      <a16:colId xmlns:a16="http://schemas.microsoft.com/office/drawing/2014/main" val="4183270913"/>
                    </a:ext>
                  </a:extLst>
                </a:gridCol>
                <a:gridCol w="1310426">
                  <a:extLst>
                    <a:ext uri="{9D8B030D-6E8A-4147-A177-3AD203B41FA5}">
                      <a16:colId xmlns:a16="http://schemas.microsoft.com/office/drawing/2014/main" val="367824044"/>
                    </a:ext>
                  </a:extLst>
                </a:gridCol>
              </a:tblGrid>
              <a:tr h="382455">
                <a:tc>
                  <a:txBody>
                    <a:bodyPr/>
                    <a:lstStyle/>
                    <a:p>
                      <a:r>
                        <a:rPr lang="en-US" sz="1800" dirty="0"/>
                        <a:t>County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Rate*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4840670"/>
                  </a:ext>
                </a:extLst>
              </a:tr>
              <a:tr h="382455">
                <a:tc>
                  <a:txBody>
                    <a:bodyPr/>
                    <a:lstStyle/>
                    <a:p>
                      <a:r>
                        <a:rPr lang="en-US" sz="1800" dirty="0"/>
                        <a:t>Baltimore City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1.5%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3776124"/>
                  </a:ext>
                </a:extLst>
              </a:tr>
              <a:tr h="469353">
                <a:tc>
                  <a:txBody>
                    <a:bodyPr/>
                    <a:lstStyle/>
                    <a:p>
                      <a:r>
                        <a:rPr lang="en-US" sz="1800" dirty="0"/>
                        <a:t>Baltimore County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1.5%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761022"/>
                  </a:ext>
                </a:extLst>
              </a:tr>
              <a:tr h="382455">
                <a:tc>
                  <a:txBody>
                    <a:bodyPr/>
                    <a:lstStyle/>
                    <a:p>
                      <a:r>
                        <a:rPr lang="en-US" sz="1800" dirty="0"/>
                        <a:t>Prince George’s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1.4%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301658"/>
                  </a:ext>
                </a:extLst>
              </a:tr>
              <a:tr h="382455">
                <a:tc>
                  <a:txBody>
                    <a:bodyPr/>
                    <a:lstStyle/>
                    <a:p>
                      <a:r>
                        <a:rPr lang="en-US" sz="1800" dirty="0"/>
                        <a:t>Anne Arundel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1.0%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3710926"/>
                  </a:ext>
                </a:extLst>
              </a:tr>
              <a:tr h="382455">
                <a:tc>
                  <a:txBody>
                    <a:bodyPr/>
                    <a:lstStyle/>
                    <a:p>
                      <a:r>
                        <a:rPr lang="en-US" sz="1800" dirty="0"/>
                        <a:t>Garrett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1.0%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3273069"/>
                  </a:ext>
                </a:extLst>
              </a:tr>
              <a:tr h="382455">
                <a:tc>
                  <a:txBody>
                    <a:bodyPr/>
                    <a:lstStyle/>
                    <a:p>
                      <a:r>
                        <a:rPr lang="en-US" sz="1800" dirty="0"/>
                        <a:t>Harford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1.0%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0394194"/>
                  </a:ext>
                </a:extLst>
              </a:tr>
              <a:tr h="382455">
                <a:tc>
                  <a:txBody>
                    <a:bodyPr/>
                    <a:lstStyle/>
                    <a:p>
                      <a:r>
                        <a:rPr lang="en-US" sz="1800" dirty="0"/>
                        <a:t>Howard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1.0%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042909"/>
                  </a:ext>
                </a:extLst>
              </a:tr>
              <a:tr h="382455">
                <a:tc>
                  <a:txBody>
                    <a:bodyPr/>
                    <a:lstStyle/>
                    <a:p>
                      <a:r>
                        <a:rPr lang="en-US" sz="1800" dirty="0"/>
                        <a:t>Montgomery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1.0%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6825296"/>
                  </a:ext>
                </a:extLst>
              </a:tr>
              <a:tr h="382455">
                <a:tc>
                  <a:txBody>
                    <a:bodyPr/>
                    <a:lstStyle/>
                    <a:p>
                      <a:r>
                        <a:rPr lang="en-US" sz="1800" dirty="0"/>
                        <a:t>St. Mary’s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1.0%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9074611"/>
                  </a:ext>
                </a:extLst>
              </a:tr>
              <a:tr h="382455">
                <a:tc>
                  <a:txBody>
                    <a:bodyPr/>
                    <a:lstStyle/>
                    <a:p>
                      <a:r>
                        <a:rPr lang="en-US" sz="1800" dirty="0"/>
                        <a:t>Talbot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1.0%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4735603"/>
                  </a:ext>
                </a:extLst>
              </a:tr>
              <a:tr h="382455">
                <a:tc>
                  <a:txBody>
                    <a:bodyPr/>
                    <a:lstStyle/>
                    <a:p>
                      <a:r>
                        <a:rPr lang="en-US" sz="1800" dirty="0"/>
                        <a:t>Dorchester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0.75%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1527934"/>
                  </a:ext>
                </a:extLst>
              </a:tr>
              <a:tr h="382455">
                <a:tc>
                  <a:txBody>
                    <a:bodyPr/>
                    <a:lstStyle/>
                    <a:p>
                      <a:r>
                        <a:rPr lang="en-US" sz="1800" dirty="0"/>
                        <a:t>Allegany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0.5%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595060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65F39F8-9F2E-4A0A-BE2A-604BFF609378}"/>
              </a:ext>
            </a:extLst>
          </p:cNvPr>
          <p:cNvSpPr txBox="1"/>
          <p:nvPr/>
        </p:nvSpPr>
        <p:spPr>
          <a:xfrm>
            <a:off x="58723" y="6121910"/>
            <a:ext cx="44461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*Calculated on sale price of property</a:t>
            </a:r>
          </a:p>
          <a:p>
            <a:endParaRPr lang="en-US" sz="1200" dirty="0"/>
          </a:p>
          <a:p>
            <a:r>
              <a:rPr lang="en-US" sz="1200" dirty="0"/>
              <a:t>Source:  Maryland Department of Legislative Services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00410A8-7CF4-4AEF-BEDC-9FAA583EDB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8247156"/>
              </p:ext>
            </p:extLst>
          </p:nvPr>
        </p:nvGraphicFramePr>
        <p:xfrm>
          <a:off x="5820096" y="855794"/>
          <a:ext cx="2979955" cy="50616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5275">
                  <a:extLst>
                    <a:ext uri="{9D8B030D-6E8A-4147-A177-3AD203B41FA5}">
                      <a16:colId xmlns:a16="http://schemas.microsoft.com/office/drawing/2014/main" val="4183270913"/>
                    </a:ext>
                  </a:extLst>
                </a:gridCol>
                <a:gridCol w="1214680">
                  <a:extLst>
                    <a:ext uri="{9D8B030D-6E8A-4147-A177-3AD203B41FA5}">
                      <a16:colId xmlns:a16="http://schemas.microsoft.com/office/drawing/2014/main" val="367824044"/>
                    </a:ext>
                  </a:extLst>
                </a:gridCol>
              </a:tblGrid>
              <a:tr h="386214">
                <a:tc>
                  <a:txBody>
                    <a:bodyPr/>
                    <a:lstStyle/>
                    <a:p>
                      <a:r>
                        <a:rPr lang="en-US" sz="1800" dirty="0"/>
                        <a:t>County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Rate*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4840670"/>
                  </a:ext>
                </a:extLst>
              </a:tr>
              <a:tr h="386214">
                <a:tc>
                  <a:txBody>
                    <a:bodyPr/>
                    <a:lstStyle/>
                    <a:p>
                      <a:r>
                        <a:rPr lang="en-US" sz="1800" dirty="0"/>
                        <a:t>Caroline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0.5%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3776124"/>
                  </a:ext>
                </a:extLst>
              </a:tr>
              <a:tr h="427081">
                <a:tc>
                  <a:txBody>
                    <a:bodyPr/>
                    <a:lstStyle/>
                    <a:p>
                      <a:r>
                        <a:rPr lang="en-US" sz="1800" dirty="0"/>
                        <a:t>Cecil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0.5%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761022"/>
                  </a:ext>
                </a:extLst>
              </a:tr>
              <a:tr h="386214">
                <a:tc>
                  <a:txBody>
                    <a:bodyPr/>
                    <a:lstStyle/>
                    <a:p>
                      <a:r>
                        <a:rPr lang="en-US" sz="1800" dirty="0"/>
                        <a:t>Charles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0.5%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301658"/>
                  </a:ext>
                </a:extLst>
              </a:tr>
              <a:tr h="386214">
                <a:tc>
                  <a:txBody>
                    <a:bodyPr/>
                    <a:lstStyle/>
                    <a:p>
                      <a:r>
                        <a:rPr lang="en-US" sz="1800" dirty="0"/>
                        <a:t>Kent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0.5%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3710926"/>
                  </a:ext>
                </a:extLst>
              </a:tr>
              <a:tr h="386214">
                <a:tc>
                  <a:txBody>
                    <a:bodyPr/>
                    <a:lstStyle/>
                    <a:p>
                      <a:r>
                        <a:rPr lang="en-US" sz="1800" dirty="0"/>
                        <a:t>Queen Anne’s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0.5%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3273069"/>
                  </a:ext>
                </a:extLst>
              </a:tr>
              <a:tr h="386214">
                <a:tc>
                  <a:txBody>
                    <a:bodyPr/>
                    <a:lstStyle/>
                    <a:p>
                      <a:r>
                        <a:rPr lang="en-US" sz="1800" dirty="0"/>
                        <a:t>Washington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0.5%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0394194"/>
                  </a:ext>
                </a:extLst>
              </a:tr>
              <a:tr h="386214">
                <a:tc>
                  <a:txBody>
                    <a:bodyPr/>
                    <a:lstStyle/>
                    <a:p>
                      <a:r>
                        <a:rPr lang="en-US" sz="1800" dirty="0"/>
                        <a:t>Worcester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0.5%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042909"/>
                  </a:ext>
                </a:extLst>
              </a:tr>
              <a:tr h="386214">
                <a:tc>
                  <a:txBody>
                    <a:bodyPr/>
                    <a:lstStyle/>
                    <a:p>
                      <a:r>
                        <a:rPr lang="en-US" sz="1800" dirty="0"/>
                        <a:t>Calvert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0.0%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6825296"/>
                  </a:ext>
                </a:extLst>
              </a:tr>
              <a:tr h="386214">
                <a:tc>
                  <a:txBody>
                    <a:bodyPr/>
                    <a:lstStyle/>
                    <a:p>
                      <a:r>
                        <a:rPr lang="en-US" sz="1800" dirty="0"/>
                        <a:t>Carroll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0.0%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9074611"/>
                  </a:ext>
                </a:extLst>
              </a:tr>
              <a:tr h="386214">
                <a:tc>
                  <a:txBody>
                    <a:bodyPr/>
                    <a:lstStyle/>
                    <a:p>
                      <a:r>
                        <a:rPr lang="en-US" sz="1800" dirty="0"/>
                        <a:t>Frederick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0.0%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4735603"/>
                  </a:ext>
                </a:extLst>
              </a:tr>
              <a:tr h="386214">
                <a:tc>
                  <a:txBody>
                    <a:bodyPr/>
                    <a:lstStyle/>
                    <a:p>
                      <a:r>
                        <a:rPr lang="en-US" sz="1800" dirty="0"/>
                        <a:t>Somerset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0.0%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2892986"/>
                  </a:ext>
                </a:extLst>
              </a:tr>
              <a:tr h="386214">
                <a:tc>
                  <a:txBody>
                    <a:bodyPr/>
                    <a:lstStyle/>
                    <a:p>
                      <a:r>
                        <a:rPr lang="en-US" sz="1800" dirty="0"/>
                        <a:t>Wicomico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0.0%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50426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3005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594EE-CC63-4165-B5C3-1CE9860BA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839" y="365125"/>
            <a:ext cx="11241247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Howard County Transfer Tax Distribution (State law)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5F461A1-739F-4DD4-B892-AAAE68863C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1622984"/>
              </p:ext>
            </p:extLst>
          </p:nvPr>
        </p:nvGraphicFramePr>
        <p:xfrm>
          <a:off x="2357932" y="1927499"/>
          <a:ext cx="7299251" cy="351692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8223">
                  <a:extLst>
                    <a:ext uri="{9D8B030D-6E8A-4147-A177-3AD203B41FA5}">
                      <a16:colId xmlns:a16="http://schemas.microsoft.com/office/drawing/2014/main" val="3047839147"/>
                    </a:ext>
                  </a:extLst>
                </a:gridCol>
                <a:gridCol w="1679510">
                  <a:extLst>
                    <a:ext uri="{9D8B030D-6E8A-4147-A177-3AD203B41FA5}">
                      <a16:colId xmlns:a16="http://schemas.microsoft.com/office/drawing/2014/main" val="3935263228"/>
                    </a:ext>
                  </a:extLst>
                </a:gridCol>
                <a:gridCol w="1651518">
                  <a:extLst>
                    <a:ext uri="{9D8B030D-6E8A-4147-A177-3AD203B41FA5}">
                      <a16:colId xmlns:a16="http://schemas.microsoft.com/office/drawing/2014/main" val="270131075"/>
                    </a:ext>
                  </a:extLst>
                </a:gridCol>
              </a:tblGrid>
              <a:tr h="4829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effectLst/>
                        </a:rPr>
                        <a:t>Category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effectLst/>
                        </a:rPr>
                        <a:t>Distribution %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FY18 ($ in millions)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78877640"/>
                  </a:ext>
                </a:extLst>
              </a:tr>
              <a:tr h="48296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Public School Construction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25.0%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$9.5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30716996"/>
                  </a:ext>
                </a:extLst>
              </a:tr>
              <a:tr h="48296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Recreation and Parks Capital Fund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25.0%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$9.5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62022330"/>
                  </a:ext>
                </a:extLst>
              </a:tr>
              <a:tr h="48296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Agricultural Land Preservation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25.0%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$9.5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77767806"/>
                  </a:ext>
                </a:extLst>
              </a:tr>
              <a:tr h="48296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Community Renewal Fund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12.5%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$4.7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68687722"/>
                  </a:ext>
                </a:extLst>
              </a:tr>
              <a:tr h="48296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Fire and Rescue Services Capital Fund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12.5%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$4.7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13328436"/>
                  </a:ext>
                </a:extLst>
              </a:tr>
              <a:tr h="48296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u="none" strike="noStrike" dirty="0">
                          <a:effectLst/>
                        </a:rPr>
                        <a:t>Total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u="none" strike="noStrike" dirty="0">
                          <a:effectLst/>
                        </a:rPr>
                        <a:t>100%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$37.8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115541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2847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C6051-8000-4C9B-9CC8-D2EC1F627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School Construction Transfer Tax and Surcharge Revenue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8AECC62C-DAB1-4CEC-A398-CDB4C126088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1432123"/>
              </p:ext>
            </p:extLst>
          </p:nvPr>
        </p:nvGraphicFramePr>
        <p:xfrm>
          <a:off x="2030135" y="1451295"/>
          <a:ext cx="8271545" cy="48572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16218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C07BE1-2A2D-410D-A1A0-18CAEE7AE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633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Public School Facilities Surcharge Cashflow ($ in millions)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9AA6369-2BCB-497D-8816-A6DBEAE599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0762515"/>
              </p:ext>
            </p:extLst>
          </p:nvPr>
        </p:nvGraphicFramePr>
        <p:xfrm>
          <a:off x="1283043" y="1348580"/>
          <a:ext cx="9406679" cy="46148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84139">
                  <a:extLst>
                    <a:ext uri="{9D8B030D-6E8A-4147-A177-3AD203B41FA5}">
                      <a16:colId xmlns:a16="http://schemas.microsoft.com/office/drawing/2014/main" val="1763557784"/>
                    </a:ext>
                  </a:extLst>
                </a:gridCol>
                <a:gridCol w="1525641">
                  <a:extLst>
                    <a:ext uri="{9D8B030D-6E8A-4147-A177-3AD203B41FA5}">
                      <a16:colId xmlns:a16="http://schemas.microsoft.com/office/drawing/2014/main" val="2137547949"/>
                    </a:ext>
                  </a:extLst>
                </a:gridCol>
                <a:gridCol w="1634697">
                  <a:extLst>
                    <a:ext uri="{9D8B030D-6E8A-4147-A177-3AD203B41FA5}">
                      <a16:colId xmlns:a16="http://schemas.microsoft.com/office/drawing/2014/main" val="2889371016"/>
                    </a:ext>
                  </a:extLst>
                </a:gridCol>
                <a:gridCol w="1692055">
                  <a:extLst>
                    <a:ext uri="{9D8B030D-6E8A-4147-A177-3AD203B41FA5}">
                      <a16:colId xmlns:a16="http://schemas.microsoft.com/office/drawing/2014/main" val="238344552"/>
                    </a:ext>
                  </a:extLst>
                </a:gridCol>
                <a:gridCol w="1778092">
                  <a:extLst>
                    <a:ext uri="{9D8B030D-6E8A-4147-A177-3AD203B41FA5}">
                      <a16:colId xmlns:a16="http://schemas.microsoft.com/office/drawing/2014/main" val="3480798374"/>
                    </a:ext>
                  </a:extLst>
                </a:gridCol>
                <a:gridCol w="1692055">
                  <a:extLst>
                    <a:ext uri="{9D8B030D-6E8A-4147-A177-3AD203B41FA5}">
                      <a16:colId xmlns:a16="http://schemas.microsoft.com/office/drawing/2014/main" val="1507544413"/>
                    </a:ext>
                  </a:extLst>
                </a:gridCol>
              </a:tblGrid>
              <a:tr h="287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Fiscal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Beginning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Actual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Bonds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Debt Service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Ending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39948373"/>
                  </a:ext>
                </a:extLst>
              </a:tr>
              <a:tr h="2960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Year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Balance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Revenue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Sold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Paid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Balance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5981333"/>
                  </a:ext>
                </a:extLst>
              </a:tr>
              <a:tr h="287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2005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5,946,543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5,946,543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108353038"/>
                  </a:ext>
                </a:extLst>
              </a:tr>
              <a:tr h="287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2006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5,946,543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6,814,269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31,000,000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12,760,812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93727793"/>
                  </a:ext>
                </a:extLst>
              </a:tr>
              <a:tr h="287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2007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12,760,812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6,371,054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27,470,454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2,204,998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16,926,868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78124083"/>
                  </a:ext>
                </a:extLst>
              </a:tr>
              <a:tr h="287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2008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16,926,868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4,749,863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16,533,546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4,313,639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17,363,092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99656798"/>
                  </a:ext>
                </a:extLst>
              </a:tr>
              <a:tr h="287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2009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17,363,092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3,796,822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7,950,000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5,801,401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15,358,513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2094047"/>
                  </a:ext>
                </a:extLst>
              </a:tr>
              <a:tr h="287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2010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15,358,513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5,890,008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5,940,534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6,167,534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15,080,987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55517456"/>
                  </a:ext>
                </a:extLst>
              </a:tr>
              <a:tr h="287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2011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15,080,987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4,875,886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40,000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6,911,415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13,045,459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06614584"/>
                  </a:ext>
                </a:extLst>
              </a:tr>
              <a:tr h="287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2012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13,045,459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5,660,948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19,466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7,000,115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11,706,292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42573395"/>
                  </a:ext>
                </a:extLst>
              </a:tr>
              <a:tr h="287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2013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11,706,292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6,581,536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7,764,529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10,523,299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05182935"/>
                  </a:ext>
                </a:extLst>
              </a:tr>
              <a:tr h="287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2014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10,523,299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6,765,059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5,000,000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8,066,617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9,221,741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8148961"/>
                  </a:ext>
                </a:extLst>
              </a:tr>
              <a:tr h="287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2015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9,221,741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6,883,467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471,000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7,500,572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8,604,636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198498752"/>
                  </a:ext>
                </a:extLst>
              </a:tr>
              <a:tr h="287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2016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8,604,636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7,268,211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1,933,910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7,225,295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8,647,553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87407949"/>
                  </a:ext>
                </a:extLst>
              </a:tr>
              <a:tr h="287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2017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8,647,553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5,944,674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3,595,090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7,255,368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7,336,859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75379903"/>
                  </a:ext>
                </a:extLst>
              </a:tr>
              <a:tr h="287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2018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7,336,859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6,219,580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1,000,000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6,916,132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6,640,307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047729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0664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EBAF87-1A9C-47B7-A860-253598F20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/>
              <a:t>Strategies to satisfy $1 billion school construction request over 10 years with changes to Surcharge and Transfer Tax Rates ($ in thousands)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064F122-4FEA-41F6-88B0-E2E3E31091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6641967"/>
              </p:ext>
            </p:extLst>
          </p:nvPr>
        </p:nvGraphicFramePr>
        <p:xfrm>
          <a:off x="480927" y="2682970"/>
          <a:ext cx="11230146" cy="22250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03722">
                  <a:extLst>
                    <a:ext uri="{9D8B030D-6E8A-4147-A177-3AD203B41FA5}">
                      <a16:colId xmlns:a16="http://schemas.microsoft.com/office/drawing/2014/main" val="1512805200"/>
                    </a:ext>
                  </a:extLst>
                </a:gridCol>
                <a:gridCol w="2162802">
                  <a:extLst>
                    <a:ext uri="{9D8B030D-6E8A-4147-A177-3AD203B41FA5}">
                      <a16:colId xmlns:a16="http://schemas.microsoft.com/office/drawing/2014/main" val="4067132887"/>
                    </a:ext>
                  </a:extLst>
                </a:gridCol>
                <a:gridCol w="2113523">
                  <a:extLst>
                    <a:ext uri="{9D8B030D-6E8A-4147-A177-3AD203B41FA5}">
                      <a16:colId xmlns:a16="http://schemas.microsoft.com/office/drawing/2014/main" val="82381453"/>
                    </a:ext>
                  </a:extLst>
                </a:gridCol>
                <a:gridCol w="2529658">
                  <a:extLst>
                    <a:ext uri="{9D8B030D-6E8A-4147-A177-3AD203B41FA5}">
                      <a16:colId xmlns:a16="http://schemas.microsoft.com/office/drawing/2014/main" val="621918017"/>
                    </a:ext>
                  </a:extLst>
                </a:gridCol>
                <a:gridCol w="2020441">
                  <a:extLst>
                    <a:ext uri="{9D8B030D-6E8A-4147-A177-3AD203B41FA5}">
                      <a16:colId xmlns:a16="http://schemas.microsoft.com/office/drawing/2014/main" val="1387780594"/>
                    </a:ext>
                  </a:extLst>
                </a:gridCol>
              </a:tblGrid>
              <a:tr h="2434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Funding Sources</a:t>
                      </a:r>
                      <a:endParaRPr lang="en-US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FY2016 Approved</a:t>
                      </a:r>
                      <a:endParaRPr lang="en-US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FY2017 Approved</a:t>
                      </a:r>
                      <a:endParaRPr lang="en-US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FY2018 Approved</a:t>
                      </a:r>
                      <a:endParaRPr lang="en-US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FY2019 Approved</a:t>
                      </a:r>
                      <a:endParaRPr lang="en-US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6895132"/>
                  </a:ext>
                </a:extLst>
              </a:tr>
              <a:tr h="24348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GO Bonds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35,000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35,000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35,000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47,926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5178825"/>
                  </a:ext>
                </a:extLst>
              </a:tr>
              <a:tr h="24348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State Aid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25,770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33,256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21,066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8,743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2310730"/>
                  </a:ext>
                </a:extLst>
              </a:tr>
              <a:tr h="24348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Transfer Tax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6,700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7,000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7,200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7,000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1395897"/>
                  </a:ext>
                </a:extLst>
              </a:tr>
              <a:tr h="24348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Education Excise Bonds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2,000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2,000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9101597"/>
                  </a:ext>
                </a:extLst>
              </a:tr>
              <a:tr h="24348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PAYGO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1,400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5996693"/>
                  </a:ext>
                </a:extLst>
              </a:tr>
              <a:tr h="25032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effectLst/>
                        </a:rPr>
                        <a:t>Total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u="none" strike="noStrike" dirty="0">
                          <a:effectLst/>
                        </a:rPr>
                        <a:t>$67,470 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u="none" strike="noStrike" dirty="0">
                          <a:effectLst/>
                        </a:rPr>
                        <a:t>$77,256 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u="none" strike="noStrike" dirty="0">
                          <a:effectLst/>
                        </a:rPr>
                        <a:t>$65,266 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u="none" strike="noStrike" dirty="0">
                          <a:effectLst/>
                        </a:rPr>
                        <a:t>$65,069 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1275253"/>
                  </a:ext>
                </a:extLst>
              </a:tr>
              <a:tr h="243488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($32,530)</a:t>
                      </a:r>
                      <a:endParaRPr lang="en-US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($22,744)</a:t>
                      </a:r>
                      <a:endParaRPr lang="en-US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($34,734)</a:t>
                      </a:r>
                      <a:endParaRPr lang="en-US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($34,931)</a:t>
                      </a:r>
                      <a:endParaRPr lang="en-US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278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1512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EBAF87-1A9C-47B7-A860-253598F20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5156"/>
            <a:ext cx="10515600" cy="1325563"/>
          </a:xfrm>
        </p:spPr>
        <p:txBody>
          <a:bodyPr>
            <a:noAutofit/>
          </a:bodyPr>
          <a:lstStyle/>
          <a:p>
            <a:r>
              <a:rPr lang="en-US" sz="3200" b="1" dirty="0"/>
              <a:t>Strategies to satisfy $1 billion school construction need over 10 years with changes to Surcharge and Transfer Tax Rates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C48E2-A830-46F1-BB1B-CD3011C4AD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35852"/>
            <a:ext cx="10515600" cy="483206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Strategies </a:t>
            </a:r>
            <a:r>
              <a:rPr lang="en-US" i="1" dirty="0"/>
              <a:t>(not sensitivity tested)</a:t>
            </a:r>
          </a:p>
          <a:p>
            <a:r>
              <a:rPr lang="en-US" dirty="0"/>
              <a:t>Surcharge increase:  Ho. Co. 03-19 generates approximately </a:t>
            </a:r>
            <a:r>
              <a:rPr lang="en-US" b="1" dirty="0"/>
              <a:t>$13</a:t>
            </a:r>
            <a:r>
              <a:rPr lang="en-US" dirty="0"/>
              <a:t> </a:t>
            </a:r>
            <a:r>
              <a:rPr lang="en-US" b="1" dirty="0"/>
              <a:t>million</a:t>
            </a:r>
            <a:r>
              <a:rPr lang="en-US" dirty="0"/>
              <a:t> per year</a:t>
            </a:r>
          </a:p>
          <a:p>
            <a:r>
              <a:rPr lang="en-US" dirty="0"/>
              <a:t>Transfer tax increase:   increase to 1.25% generates approximately </a:t>
            </a:r>
            <a:r>
              <a:rPr lang="en-US" b="1" dirty="0"/>
              <a:t>$2</a:t>
            </a:r>
            <a:r>
              <a:rPr lang="en-US" dirty="0"/>
              <a:t> </a:t>
            </a:r>
            <a:r>
              <a:rPr lang="en-US" b="1" dirty="0"/>
              <a:t>million</a:t>
            </a:r>
            <a:r>
              <a:rPr lang="en-US" dirty="0"/>
              <a:t> per year</a:t>
            </a:r>
          </a:p>
          <a:p>
            <a:r>
              <a:rPr lang="en-US" dirty="0"/>
              <a:t>Transfer tax redistribution:  increase to 37.5% generates approximately </a:t>
            </a:r>
            <a:r>
              <a:rPr lang="en-US" b="1" dirty="0"/>
              <a:t>$5 million</a:t>
            </a:r>
            <a:r>
              <a:rPr lang="en-US" dirty="0"/>
              <a:t> per year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Factors to consider</a:t>
            </a:r>
          </a:p>
          <a:p>
            <a:r>
              <a:rPr lang="en-US" dirty="0"/>
              <a:t>Changes to State Aid formula</a:t>
            </a:r>
          </a:p>
          <a:p>
            <a:r>
              <a:rPr lang="en-US" dirty="0"/>
              <a:t>Transfer tax balances in other categories</a:t>
            </a:r>
          </a:p>
          <a:p>
            <a:r>
              <a:rPr lang="en-US" dirty="0"/>
              <a:t>Future bonding capacity with surcharge increase</a:t>
            </a:r>
          </a:p>
          <a:p>
            <a:r>
              <a:rPr lang="en-US" dirty="0"/>
              <a:t>New APFO regulations take effect July 2019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972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</TotalTime>
  <Words>618</Words>
  <Application>Microsoft Office PowerPoint</Application>
  <PresentationFormat>Widescreen</PresentationFormat>
  <Paragraphs>286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Howard County School Construction Financing  Presented to:  Howard County State Delegation Prepared by:  Carl DeLorenzo, Director of Policy and Programs, County Administration Date:  January 12, 2019</vt:lpstr>
      <vt:lpstr>PowerPoint Presentation</vt:lpstr>
      <vt:lpstr>Public School Facilities Surcharge (Excise Tax) Rates or Impact Fees by County</vt:lpstr>
      <vt:lpstr>Transfer Tax Rate by County</vt:lpstr>
      <vt:lpstr>Howard County Transfer Tax Distribution (State law)</vt:lpstr>
      <vt:lpstr>School Construction Transfer Tax and Surcharge Revenue</vt:lpstr>
      <vt:lpstr>Public School Facilities Surcharge Cashflow ($ in millions)</vt:lpstr>
      <vt:lpstr>Strategies to satisfy $1 billion school construction request over 10 years with changes to Surcharge and Transfer Tax Rates ($ in thousands)</vt:lpstr>
      <vt:lpstr>Strategies to satisfy $1 billion school construction need over 10 years with changes to Surcharge and Transfer Tax Rates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Delorenzo, Carl</dc:creator>
  <cp:lastModifiedBy>Carl DeLorenzo</cp:lastModifiedBy>
  <cp:revision>28</cp:revision>
  <dcterms:created xsi:type="dcterms:W3CDTF">2019-01-10T14:59:42Z</dcterms:created>
  <dcterms:modified xsi:type="dcterms:W3CDTF">2019-01-14T14:36:15Z</dcterms:modified>
</cp:coreProperties>
</file>