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10" r:id="rId4"/>
    <p:sldMasterId id="2147484122" r:id="rId5"/>
  </p:sldMasterIdLst>
  <p:notesMasterIdLst>
    <p:notesMasterId r:id="rId20"/>
  </p:notesMasterIdLst>
  <p:handoutMasterIdLst>
    <p:handoutMasterId r:id="rId21"/>
  </p:handoutMasterIdLst>
  <p:sldIdLst>
    <p:sldId id="256" r:id="rId6"/>
    <p:sldId id="284" r:id="rId7"/>
    <p:sldId id="271" r:id="rId8"/>
    <p:sldId id="278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70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CB1"/>
    <a:srgbClr val="005271"/>
    <a:srgbClr val="59B48B"/>
    <a:srgbClr val="D7B161"/>
    <a:srgbClr val="C3D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9A68B-DD55-4790-887B-82121C802289}" v="4432" dt="2020-02-19T17:34:54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88766" autoAdjust="0"/>
  </p:normalViewPr>
  <p:slideViewPr>
    <p:cSldViewPr snapToGrid="0">
      <p:cViewPr varScale="1">
        <p:scale>
          <a:sx n="102" d="100"/>
          <a:sy n="102" d="100"/>
        </p:scale>
        <p:origin x="162" y="114"/>
      </p:cViewPr>
      <p:guideLst/>
    </p:cSldViewPr>
  </p:slideViewPr>
  <p:outlineViewPr>
    <p:cViewPr>
      <p:scale>
        <a:sx n="33" d="100"/>
        <a:sy n="33" d="100"/>
      </p:scale>
      <p:origin x="0" y="-99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0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13D15A-3036-47F7-B200-334DFC2BA0A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9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8DD0F5-5A9A-48FD-AB6A-1A0D5EDD24F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DAA5FD-6EDD-4279-8AC7-748B7DC8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6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4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2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go over in a much deeper way our contracts process with those who have been awarded a grant in June.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be a major component of the capacity building section of the RFP.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0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as collaboration is an important value of our Office, equity is as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9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and Answers asked today and emailed will be collected and posted on our website weekly.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0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8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change the names of the line items, you may add in one or two line items that you need that are not listed. For example, there is not a line item for youth stipends, or behavioral health supports, so you may write those categories in. But generally speaking you need to stick to these line items.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A5FD-6EDD-4279-8AC7-748B7DC8C2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94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-2625210" y="501438"/>
            <a:ext cx="4100051" cy="6961239"/>
          </a:xfrm>
          <a:prstGeom prst="roundRect">
            <a:avLst>
              <a:gd name="adj" fmla="val 10192"/>
            </a:avLst>
          </a:prstGeom>
          <a:solidFill>
            <a:srgbClr val="C3D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92" y="2061593"/>
            <a:ext cx="9692150" cy="43513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271"/>
                </a:solidFill>
              </a:defRPr>
            </a:lvl1pPr>
            <a:lvl2pPr>
              <a:defRPr>
                <a:solidFill>
                  <a:srgbClr val="005271"/>
                </a:solidFill>
              </a:defRPr>
            </a:lvl2pPr>
            <a:lvl3pPr>
              <a:defRPr>
                <a:solidFill>
                  <a:srgbClr val="005271"/>
                </a:solidFill>
              </a:defRPr>
            </a:lvl3pPr>
            <a:lvl4pPr>
              <a:defRPr>
                <a:solidFill>
                  <a:srgbClr val="005271"/>
                </a:solidFill>
              </a:defRPr>
            </a:lvl4pPr>
            <a:lvl5pPr>
              <a:defRPr>
                <a:solidFill>
                  <a:srgbClr val="0052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15131844" y="-1071717"/>
            <a:ext cx="2158181" cy="7487266"/>
          </a:xfrm>
          <a:prstGeom prst="roundRect">
            <a:avLst>
              <a:gd name="adj" fmla="val 9196"/>
            </a:avLst>
          </a:prstGeom>
          <a:noFill/>
          <a:ln>
            <a:solidFill>
              <a:srgbClr val="59B4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26342" y="1"/>
            <a:ext cx="10515600" cy="170543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80000"/>
              </a:lnSpc>
              <a:defRPr sz="4000" b="0">
                <a:solidFill>
                  <a:srgbClr val="548CB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66915" y="-1902548"/>
            <a:ext cx="12757356" cy="3751006"/>
          </a:xfrm>
          <a:prstGeom prst="roundRect">
            <a:avLst>
              <a:gd name="adj" fmla="val 9196"/>
            </a:avLst>
          </a:prstGeom>
          <a:noFill/>
          <a:ln>
            <a:solidFill>
              <a:srgbClr val="54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342" y="1"/>
            <a:ext cx="10515600" cy="170543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80000"/>
              </a:lnSpc>
              <a:defRPr sz="4000" b="0">
                <a:solidFill>
                  <a:srgbClr val="548CB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547" y="3079233"/>
            <a:ext cx="9851924" cy="9765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271"/>
                </a:solidFill>
              </a:defRPr>
            </a:lvl1pPr>
            <a:lvl2pPr>
              <a:defRPr>
                <a:solidFill>
                  <a:srgbClr val="005271"/>
                </a:solidFill>
              </a:defRPr>
            </a:lvl2pPr>
            <a:lvl3pPr>
              <a:defRPr>
                <a:solidFill>
                  <a:srgbClr val="005271"/>
                </a:solidFill>
              </a:defRPr>
            </a:lvl3pPr>
            <a:lvl4pPr>
              <a:defRPr>
                <a:solidFill>
                  <a:srgbClr val="005271"/>
                </a:solidFill>
              </a:defRPr>
            </a:lvl4pPr>
            <a:lvl5pPr>
              <a:defRPr>
                <a:solidFill>
                  <a:srgbClr val="0052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-2625210" y="501438"/>
            <a:ext cx="4100051" cy="6961239"/>
          </a:xfrm>
          <a:prstGeom prst="roundRect">
            <a:avLst>
              <a:gd name="adj" fmla="val 10192"/>
            </a:avLst>
          </a:prstGeom>
          <a:solidFill>
            <a:srgbClr val="C3D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766915" y="-1902548"/>
            <a:ext cx="12757356" cy="3751006"/>
          </a:xfrm>
          <a:prstGeom prst="roundRect">
            <a:avLst>
              <a:gd name="adj" fmla="val 9196"/>
            </a:avLst>
          </a:prstGeom>
          <a:noFill/>
          <a:ln>
            <a:solidFill>
              <a:srgbClr val="54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44215" y="1947293"/>
            <a:ext cx="9910250" cy="95813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400" b="1">
                <a:solidFill>
                  <a:srgbClr val="548CB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17488" y="4131280"/>
            <a:ext cx="9087466" cy="514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rgbClr val="D7B161"/>
                </a:solidFill>
              </a:defRPr>
            </a:lvl1pPr>
            <a:lvl2pPr>
              <a:defRPr>
                <a:solidFill>
                  <a:srgbClr val="005271"/>
                </a:solidFill>
              </a:defRPr>
            </a:lvl2pPr>
            <a:lvl3pPr>
              <a:defRPr>
                <a:solidFill>
                  <a:srgbClr val="005271"/>
                </a:solidFill>
              </a:defRPr>
            </a:lvl3pPr>
            <a:lvl4pPr>
              <a:defRPr>
                <a:solidFill>
                  <a:srgbClr val="005271"/>
                </a:solidFill>
              </a:defRPr>
            </a:lvl4pPr>
            <a:lvl5pPr>
              <a:defRPr>
                <a:solidFill>
                  <a:srgbClr val="005271"/>
                </a:solidFill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2971799" y="4028760"/>
            <a:ext cx="9874045" cy="3751006"/>
          </a:xfrm>
          <a:prstGeom prst="roundRect">
            <a:avLst>
              <a:gd name="adj" fmla="val 9196"/>
            </a:avLst>
          </a:prstGeom>
          <a:noFill/>
          <a:ln>
            <a:solidFill>
              <a:srgbClr val="54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D8E5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237267" y="4721218"/>
            <a:ext cx="8138656" cy="231375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400" b="1">
                <a:solidFill>
                  <a:srgbClr val="548CB1"/>
                </a:solidFill>
              </a:defRPr>
            </a:lvl1pPr>
            <a:lvl2pPr>
              <a:defRPr>
                <a:solidFill>
                  <a:srgbClr val="005271"/>
                </a:solidFill>
              </a:defRPr>
            </a:lvl2pPr>
            <a:lvl3pPr>
              <a:defRPr>
                <a:solidFill>
                  <a:srgbClr val="005271"/>
                </a:solidFill>
              </a:defRPr>
            </a:lvl3pPr>
            <a:lvl4pPr>
              <a:defRPr>
                <a:solidFill>
                  <a:srgbClr val="005271"/>
                </a:solidFill>
              </a:defRPr>
            </a:lvl4pPr>
            <a:lvl5pPr>
              <a:defRPr>
                <a:solidFill>
                  <a:srgbClr val="0052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73045" y="2949674"/>
            <a:ext cx="10899058" cy="0"/>
          </a:xfrm>
          <a:prstGeom prst="line">
            <a:avLst/>
          </a:prstGeom>
          <a:ln w="41275">
            <a:solidFill>
              <a:srgbClr val="D7B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94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3348038"/>
            <a:ext cx="12192000" cy="35099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973496" y="2109276"/>
            <a:ext cx="10264775" cy="1106487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6500">
                <a:solidFill>
                  <a:srgbClr val="548CB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1032539" y="870871"/>
            <a:ext cx="4954588" cy="633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084" y="-5915527"/>
            <a:ext cx="9588500" cy="48641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694911" y="235971"/>
            <a:ext cx="5521757" cy="899653"/>
            <a:chOff x="8096864" y="5574892"/>
            <a:chExt cx="5883829" cy="95864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67"/>
            <a:stretch/>
          </p:blipFill>
          <p:spPr>
            <a:xfrm>
              <a:off x="8211186" y="5640097"/>
              <a:ext cx="3654542" cy="866275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 userDrawn="1"/>
          </p:nvSpPr>
          <p:spPr>
            <a:xfrm>
              <a:off x="8096864" y="5574892"/>
              <a:ext cx="5883829" cy="958645"/>
            </a:xfrm>
            <a:prstGeom prst="roundRect">
              <a:avLst>
                <a:gd name="adj" fmla="val 48462"/>
              </a:avLst>
            </a:prstGeom>
            <a:noFill/>
            <a:ln w="9525">
              <a:solidFill>
                <a:srgbClr val="D7B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33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3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1991032"/>
          </a:xfrm>
          <a:prstGeom prst="rect">
            <a:avLst/>
          </a:prstGeom>
          <a:solidFill>
            <a:srgbClr val="D7B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4655045" y="-678426"/>
            <a:ext cx="8616306" cy="2375742"/>
          </a:xfrm>
          <a:prstGeom prst="roundRect">
            <a:avLst>
              <a:gd name="adj" fmla="val 27976"/>
            </a:avLst>
          </a:prstGeom>
          <a:solidFill>
            <a:schemeClr val="bg1"/>
          </a:solidFill>
          <a:ln w="9525">
            <a:solidFill>
              <a:srgbClr val="D7B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b="7627"/>
          <a:stretch/>
        </p:blipFill>
        <p:spPr>
          <a:xfrm>
            <a:off x="5014452" y="-29495"/>
            <a:ext cx="6189990" cy="1607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47" y="-5867400"/>
            <a:ext cx="9588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8" b="284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sz="quarter" idx="11"/>
          </p:nvPr>
        </p:nvSpPr>
        <p:spPr>
          <a:xfrm>
            <a:off x="711787" y="2102265"/>
            <a:ext cx="10768425" cy="11305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Local Children’s Board FY21 RFP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2/19/20</a:t>
            </a:r>
          </a:p>
        </p:txBody>
      </p:sp>
    </p:spTree>
    <p:extLst>
      <p:ext uri="{BB962C8B-B14F-4D97-AF65-F5344CB8AC3E}">
        <p14:creationId xmlns:p14="http://schemas.microsoft.com/office/powerpoint/2010/main" val="163200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C0FA7-4364-4AD9-9F3C-81EC8B2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342" y="2340244"/>
            <a:ext cx="9692150" cy="4169044"/>
          </a:xfrm>
        </p:spPr>
        <p:txBody>
          <a:bodyPr/>
          <a:lstStyle/>
          <a:p>
            <a:pPr marL="0" indent="0">
              <a:buNone/>
            </a:pPr>
            <a:r>
              <a:rPr lang="en-US" sz="3200" b="0" dirty="0"/>
              <a:t>Applications will be scored on the following:</a:t>
            </a:r>
          </a:p>
          <a:p>
            <a:pPr marL="0" indent="0">
              <a:buNone/>
            </a:pPr>
            <a:endParaRPr lang="en-US" sz="1400" b="0" dirty="0"/>
          </a:p>
          <a:p>
            <a:pPr marL="514350" indent="-514350">
              <a:buAutoNum type="arabicParenR"/>
            </a:pPr>
            <a:r>
              <a:rPr lang="en-US" sz="3200" b="0" dirty="0">
                <a:solidFill>
                  <a:srgbClr val="548CB1"/>
                </a:solidFill>
              </a:rPr>
              <a:t>Organizational Description – 15 pts</a:t>
            </a:r>
          </a:p>
          <a:p>
            <a:pPr marL="514350" indent="-514350">
              <a:buAutoNum type="arabicParenR"/>
            </a:pPr>
            <a:r>
              <a:rPr lang="en-US" sz="3200" b="0" dirty="0">
                <a:solidFill>
                  <a:srgbClr val="548CB1"/>
                </a:solidFill>
              </a:rPr>
              <a:t>Organizational Capacity – 25 pts</a:t>
            </a:r>
          </a:p>
          <a:p>
            <a:pPr marL="514350" indent="-514350">
              <a:buAutoNum type="arabicParenR"/>
            </a:pPr>
            <a:r>
              <a:rPr lang="en-US" sz="3200" b="0" dirty="0">
                <a:solidFill>
                  <a:srgbClr val="548CB1"/>
                </a:solidFill>
              </a:rPr>
              <a:t>Program Description – 25 pts</a:t>
            </a:r>
          </a:p>
          <a:p>
            <a:pPr marL="514350" indent="-514350">
              <a:buAutoNum type="arabicParenR"/>
            </a:pPr>
            <a:r>
              <a:rPr lang="en-US" sz="3200" b="0" dirty="0">
                <a:solidFill>
                  <a:srgbClr val="548CB1"/>
                </a:solidFill>
              </a:rPr>
              <a:t>Performance Measures – 15 pts</a:t>
            </a:r>
          </a:p>
          <a:p>
            <a:pPr marL="514350" indent="-514350">
              <a:buAutoNum type="arabicParenR"/>
            </a:pPr>
            <a:r>
              <a:rPr lang="en-US" sz="3200" b="0" dirty="0">
                <a:solidFill>
                  <a:srgbClr val="548CB1"/>
                </a:solidFill>
              </a:rPr>
              <a:t>Budget and Budget Narrative – 15 pts</a:t>
            </a:r>
          </a:p>
          <a:p>
            <a:pPr marL="514350" indent="-514350">
              <a:buAutoNum type="arabicParenR"/>
            </a:pPr>
            <a:r>
              <a:rPr lang="en-US" sz="3200" b="0" dirty="0">
                <a:solidFill>
                  <a:srgbClr val="548CB1"/>
                </a:solidFill>
              </a:rPr>
              <a:t>Letter of Support – 5 pts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4E1EB-F81C-41E3-8894-B168434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&amp; Scoring	Continued</a:t>
            </a:r>
          </a:p>
        </p:txBody>
      </p:sp>
    </p:spTree>
    <p:extLst>
      <p:ext uri="{BB962C8B-B14F-4D97-AF65-F5344CB8AC3E}">
        <p14:creationId xmlns:p14="http://schemas.microsoft.com/office/powerpoint/2010/main" val="288358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C0FA7-4364-4AD9-9F3C-81EC8B2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342" y="2340244"/>
            <a:ext cx="9692150" cy="416904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b="0" dirty="0"/>
              <a:t>Must a 501 c3 to be eligible for a grant from Howard County Government</a:t>
            </a:r>
          </a:p>
          <a:p>
            <a:pPr>
              <a:buFontTx/>
              <a:buChar char="-"/>
            </a:pPr>
            <a:endParaRPr lang="en-US" sz="1400" b="0" dirty="0"/>
          </a:p>
          <a:p>
            <a:pPr>
              <a:buFontTx/>
              <a:buChar char="-"/>
            </a:pPr>
            <a:r>
              <a:rPr lang="en-US" sz="3200" b="0" dirty="0"/>
              <a:t>The workforce readiness needs assessment is an exception and will be treated as a contract</a:t>
            </a:r>
          </a:p>
          <a:p>
            <a:pPr>
              <a:buFontTx/>
              <a:buChar char="-"/>
            </a:pPr>
            <a:endParaRPr lang="en-US" sz="1400" b="0" dirty="0"/>
          </a:p>
          <a:p>
            <a:pPr>
              <a:buFontTx/>
              <a:buChar char="-"/>
            </a:pPr>
            <a:r>
              <a:rPr lang="en-US" sz="3200" b="0" dirty="0"/>
              <a:t>Must be registered to do be business in the state of MD</a:t>
            </a:r>
          </a:p>
          <a:p>
            <a:pPr>
              <a:buFontTx/>
              <a:buChar char="-"/>
            </a:pPr>
            <a:endParaRPr lang="en-US" sz="1400" b="0" dirty="0"/>
          </a:p>
          <a:p>
            <a:pPr>
              <a:buFontTx/>
              <a:buChar char="-"/>
            </a:pPr>
            <a:r>
              <a:rPr lang="en-US" sz="3200" b="0" dirty="0"/>
              <a:t>Must be in good standing with the state of MD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4E1EB-F81C-41E3-8894-B168434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233365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C0FA7-4364-4AD9-9F3C-81EC8B2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342" y="2340244"/>
            <a:ext cx="9692150" cy="416904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b="0" dirty="0"/>
              <a:t>Collaboration and Outreach is a Cornerstone to LCB</a:t>
            </a:r>
          </a:p>
          <a:p>
            <a:pPr marL="0" indent="0">
              <a:buNone/>
            </a:pPr>
            <a:endParaRPr lang="en-US" sz="1400" b="0" dirty="0"/>
          </a:p>
          <a:p>
            <a:pPr>
              <a:buFontTx/>
              <a:buChar char="-"/>
            </a:pPr>
            <a:r>
              <a:rPr lang="en-US" sz="3200" b="0" dirty="0"/>
              <a:t>We expect grantees to be collaborating together to serve youth and families holistically</a:t>
            </a:r>
          </a:p>
          <a:p>
            <a:pPr>
              <a:buFontTx/>
              <a:buChar char="-"/>
            </a:pPr>
            <a:endParaRPr lang="en-US" sz="1400" b="0" dirty="0"/>
          </a:p>
          <a:p>
            <a:pPr>
              <a:buFontTx/>
              <a:buChar char="-"/>
            </a:pPr>
            <a:r>
              <a:rPr lang="en-US" sz="3200" b="0" dirty="0"/>
              <a:t>Organizations need to demonstrate their ability, strategies and experience with outreach and recruitment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4E1EB-F81C-41E3-8894-B168434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Outreach</a:t>
            </a:r>
          </a:p>
        </p:txBody>
      </p:sp>
    </p:spTree>
    <p:extLst>
      <p:ext uri="{BB962C8B-B14F-4D97-AF65-F5344CB8AC3E}">
        <p14:creationId xmlns:p14="http://schemas.microsoft.com/office/powerpoint/2010/main" val="177762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C0FA7-4364-4AD9-9F3C-81EC8B2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342" y="2107933"/>
            <a:ext cx="9692150" cy="4401355"/>
          </a:xfrm>
        </p:spPr>
        <p:txBody>
          <a:bodyPr/>
          <a:lstStyle/>
          <a:p>
            <a:pPr marL="0" indent="0">
              <a:buNone/>
            </a:pPr>
            <a:r>
              <a:rPr lang="en-US" sz="3200" b="0" dirty="0"/>
              <a:t>FY21 Required Trainings</a:t>
            </a:r>
          </a:p>
          <a:p>
            <a:pPr lvl="1">
              <a:buFontTx/>
              <a:buChar char="-"/>
            </a:pPr>
            <a:r>
              <a:rPr lang="en-US" b="0" dirty="0">
                <a:solidFill>
                  <a:srgbClr val="548CB1"/>
                </a:solidFill>
              </a:rPr>
              <a:t>Groundwater (half day)</a:t>
            </a:r>
          </a:p>
          <a:p>
            <a:pPr lvl="1">
              <a:buFontTx/>
              <a:buChar char="-"/>
            </a:pPr>
            <a:r>
              <a:rPr lang="en-US" b="0" dirty="0">
                <a:solidFill>
                  <a:srgbClr val="548CB1"/>
                </a:solidFill>
              </a:rPr>
              <a:t>Phase I (two full days)</a:t>
            </a:r>
          </a:p>
          <a:p>
            <a:pPr lvl="1">
              <a:buFontTx/>
              <a:buChar char="-"/>
            </a:pPr>
            <a:r>
              <a:rPr lang="en-US" b="0" dirty="0">
                <a:solidFill>
                  <a:srgbClr val="548CB1"/>
                </a:solidFill>
              </a:rPr>
              <a:t>Organizational Change Workshop (one day)</a:t>
            </a:r>
          </a:p>
          <a:p>
            <a:pPr>
              <a:buFontTx/>
              <a:buChar char="-"/>
            </a:pPr>
            <a:r>
              <a:rPr lang="en-US" sz="3200" b="0" dirty="0"/>
              <a:t>Cost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548CB1"/>
                </a:solidFill>
              </a:rPr>
              <a:t>$200 per person</a:t>
            </a:r>
          </a:p>
          <a:p>
            <a:pPr lvl="1">
              <a:buFontTx/>
              <a:buChar char="-"/>
            </a:pPr>
            <a:r>
              <a:rPr lang="en-US" b="0" dirty="0">
                <a:solidFill>
                  <a:srgbClr val="548CB1"/>
                </a:solidFill>
              </a:rPr>
              <a:t>Incorporate cost into your budget</a:t>
            </a:r>
          </a:p>
          <a:p>
            <a:pPr lvl="1">
              <a:buFontTx/>
              <a:buChar char="-"/>
            </a:pPr>
            <a:r>
              <a:rPr lang="en-US" b="0" dirty="0">
                <a:solidFill>
                  <a:srgbClr val="548CB1"/>
                </a:solidFill>
              </a:rPr>
              <a:t>Minimum three people per organization</a:t>
            </a:r>
          </a:p>
          <a:p>
            <a:pPr>
              <a:buFontTx/>
              <a:buChar char="-"/>
            </a:pPr>
            <a:r>
              <a:rPr lang="en-US" sz="3200" b="0" dirty="0"/>
              <a:t>Timeline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548CB1"/>
                </a:solidFill>
              </a:rPr>
              <a:t>July through October 2020</a:t>
            </a:r>
            <a:endParaRPr lang="en-US" b="0" dirty="0">
              <a:solidFill>
                <a:srgbClr val="548CB1"/>
              </a:solidFill>
            </a:endParaRPr>
          </a:p>
          <a:p>
            <a:pPr lvl="1">
              <a:buFontTx/>
              <a:buChar char="-"/>
            </a:pPr>
            <a:endParaRPr lang="en-US" sz="28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4E1EB-F81C-41E3-8894-B168434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Requirement</a:t>
            </a:r>
          </a:p>
        </p:txBody>
      </p:sp>
    </p:spTree>
    <p:extLst>
      <p:ext uri="{BB962C8B-B14F-4D97-AF65-F5344CB8AC3E}">
        <p14:creationId xmlns:p14="http://schemas.microsoft.com/office/powerpoint/2010/main" val="238334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b="40745"/>
          <a:stretch/>
        </p:blipFill>
        <p:spPr/>
      </p:pic>
    </p:spTree>
    <p:extLst>
      <p:ext uri="{BB962C8B-B14F-4D97-AF65-F5344CB8AC3E}">
        <p14:creationId xmlns:p14="http://schemas.microsoft.com/office/powerpoint/2010/main" val="141519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342" y="35037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Local Management 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92" y="2001771"/>
            <a:ext cx="969215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Maryland has 24 Local Management Boards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Governor’s Office for Crime Control and Prevention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Local Management Board Manual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Annual fiscal allocation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Children’s Cabinet Interagency Fund &amp; County General Fund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Board that oversees our work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1656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Vision and Mission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1C212-F539-4520-A9EB-0C66BCE8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73" y="1992145"/>
            <a:ext cx="7353701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 algn="ctr">
              <a:buNone/>
            </a:pPr>
            <a:r>
              <a:rPr lang="en-US" sz="2400" dirty="0"/>
              <a:t>All children and their families in Howard County are safe, healthy and have equitable opportunities to thrive.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To improve the lives of all children, youth and families in Howard County by convening community stakeholders and aligning resources for measurable impact.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096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C0FA7-4364-4AD9-9F3C-81EC8B20E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Priorities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548CB1"/>
                </a:solidFill>
              </a:rPr>
              <a:t>Youth Homelessness </a:t>
            </a:r>
            <a:r>
              <a:rPr lang="en-US" sz="2400" b="0" dirty="0">
                <a:solidFill>
                  <a:srgbClr val="548CB1"/>
                </a:solidFill>
              </a:rPr>
              <a:t>(ages 14-25 unaccompanied youth)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548CB1"/>
                </a:solidFill>
              </a:rPr>
              <a:t>Disconnected Youth </a:t>
            </a:r>
            <a:r>
              <a:rPr lang="en-US" sz="2400" b="0" dirty="0">
                <a:solidFill>
                  <a:srgbClr val="548CB1"/>
                </a:solidFill>
              </a:rPr>
              <a:t>(ages 16-25 not in school or in the workforce)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548CB1"/>
                </a:solidFill>
              </a:rPr>
              <a:t>Families Impacted by Incarceration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548CB1"/>
                </a:solidFill>
              </a:rPr>
              <a:t>Childhood Hunger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548CB1"/>
                </a:solidFill>
              </a:rPr>
              <a:t>Increasing Trauma-Informed services &amp; Preventing 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548CB1"/>
                </a:solidFill>
              </a:rPr>
              <a:t>Increasing opportunities for diversion from the Juvenile Justice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548CB1"/>
                </a:solidFill>
              </a:rPr>
              <a:t>Preventing Out of State Placements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4E1EB-F81C-41E3-8894-B168434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Office for Children	</a:t>
            </a:r>
          </a:p>
        </p:txBody>
      </p:sp>
    </p:spTree>
    <p:extLst>
      <p:ext uri="{BB962C8B-B14F-4D97-AF65-F5344CB8AC3E}">
        <p14:creationId xmlns:p14="http://schemas.microsoft.com/office/powerpoint/2010/main" val="151809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C0FA7-4364-4AD9-9F3C-81EC8B20E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/>
              <a:t>Three Competitive RFP’s for FY21</a:t>
            </a:r>
          </a:p>
          <a:p>
            <a:pPr marL="0" indent="0">
              <a:buNone/>
            </a:pPr>
            <a:endParaRPr lang="en-US" sz="3200" b="0" dirty="0"/>
          </a:p>
          <a:p>
            <a:pPr marL="457200" indent="-457200">
              <a:buFont typeface="+mj-lt"/>
              <a:buAutoNum type="arabicPeriod"/>
            </a:pPr>
            <a:r>
              <a:rPr lang="en-US" sz="3200" b="0" dirty="0">
                <a:solidFill>
                  <a:srgbClr val="548CB1"/>
                </a:solidFill>
              </a:rPr>
              <a:t>Child Mental 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0" dirty="0">
                <a:solidFill>
                  <a:srgbClr val="548CB1"/>
                </a:solidFill>
              </a:rPr>
              <a:t>Enrichment for Summer Scholars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0" dirty="0">
                <a:solidFill>
                  <a:srgbClr val="548CB1"/>
                </a:solidFill>
              </a:rPr>
              <a:t>Summer Workforce Readiness and Youth Employment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4E1EB-F81C-41E3-8894-B168434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FY21 RFP Overview	</a:t>
            </a:r>
          </a:p>
        </p:txBody>
      </p:sp>
    </p:spTree>
    <p:extLst>
      <p:ext uri="{BB962C8B-B14F-4D97-AF65-F5344CB8AC3E}">
        <p14:creationId xmlns:p14="http://schemas.microsoft.com/office/powerpoint/2010/main" val="316404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C0FA7-4364-4AD9-9F3C-81EC8B2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342" y="2377440"/>
            <a:ext cx="9692150" cy="380638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b="0" dirty="0"/>
              <a:t>February 5</a:t>
            </a:r>
            <a:r>
              <a:rPr lang="en-US" sz="3200" b="0" baseline="30000" dirty="0"/>
              <a:t>th</a:t>
            </a:r>
            <a:r>
              <a:rPr lang="en-US" sz="3200" b="0" dirty="0"/>
              <a:t> – RFP Released</a:t>
            </a:r>
          </a:p>
          <a:p>
            <a:pPr>
              <a:buFontTx/>
              <a:buChar char="-"/>
            </a:pPr>
            <a:r>
              <a:rPr lang="en-US" sz="3200" b="0" dirty="0"/>
              <a:t>February 5-28</a:t>
            </a:r>
            <a:r>
              <a:rPr lang="en-US" sz="3200" b="0" baseline="30000" dirty="0"/>
              <a:t>th</a:t>
            </a:r>
            <a:r>
              <a:rPr lang="en-US" sz="3200" b="0" dirty="0"/>
              <a:t> – Q&amp;A Open</a:t>
            </a:r>
          </a:p>
          <a:p>
            <a:pPr>
              <a:buFontTx/>
              <a:buChar char="-"/>
            </a:pPr>
            <a:r>
              <a:rPr lang="en-US" sz="3200" b="0" dirty="0"/>
              <a:t>February 19</a:t>
            </a:r>
            <a:r>
              <a:rPr lang="en-US" sz="3200" b="0" baseline="30000" dirty="0"/>
              <a:t>th</a:t>
            </a:r>
            <a:r>
              <a:rPr lang="en-US" sz="3200" b="0" dirty="0"/>
              <a:t> – In Person Technical Assistance Session</a:t>
            </a:r>
          </a:p>
          <a:p>
            <a:pPr>
              <a:buFontTx/>
              <a:buChar char="-"/>
            </a:pPr>
            <a:r>
              <a:rPr lang="en-US" sz="3200" b="0" dirty="0"/>
              <a:t>February 28</a:t>
            </a:r>
            <a:r>
              <a:rPr lang="en-US" sz="3200" b="0" baseline="30000" dirty="0"/>
              <a:t>th</a:t>
            </a:r>
            <a:r>
              <a:rPr lang="en-US" sz="3200" b="0" dirty="0"/>
              <a:t> – Q&amp;A Closes</a:t>
            </a:r>
          </a:p>
          <a:p>
            <a:pPr>
              <a:buFontTx/>
              <a:buChar char="-"/>
            </a:pPr>
            <a:r>
              <a:rPr lang="en-US" sz="3200" b="0" dirty="0"/>
              <a:t>March 13</a:t>
            </a:r>
            <a:r>
              <a:rPr lang="en-US" sz="3200" b="0" baseline="30000" dirty="0"/>
              <a:t>th</a:t>
            </a:r>
            <a:r>
              <a:rPr lang="en-US" sz="3200" b="0" dirty="0"/>
              <a:t> – Proposals Due</a:t>
            </a:r>
          </a:p>
          <a:p>
            <a:pPr>
              <a:buFontTx/>
              <a:buChar char="-"/>
            </a:pPr>
            <a:r>
              <a:rPr lang="en-US" sz="3200" b="0" dirty="0"/>
              <a:t>April – Grantees are notified</a:t>
            </a:r>
          </a:p>
          <a:p>
            <a:pPr>
              <a:buFontTx/>
              <a:buChar char="-"/>
            </a:pPr>
            <a:r>
              <a:rPr lang="en-US" sz="3200" b="0" dirty="0"/>
              <a:t>May 20</a:t>
            </a:r>
            <a:r>
              <a:rPr lang="en-US" sz="3200" b="0" baseline="30000" dirty="0"/>
              <a:t>th</a:t>
            </a:r>
            <a:r>
              <a:rPr lang="en-US" sz="3200" b="0" dirty="0"/>
              <a:t> – Required Grantee Meeting 3:00pm – 5:00pm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4E1EB-F81C-41E3-8894-B168434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FY21 RFP Timeline	</a:t>
            </a:r>
          </a:p>
        </p:txBody>
      </p:sp>
    </p:spTree>
    <p:extLst>
      <p:ext uri="{BB962C8B-B14F-4D97-AF65-F5344CB8AC3E}">
        <p14:creationId xmlns:p14="http://schemas.microsoft.com/office/powerpoint/2010/main" val="18701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C0FA7-4364-4AD9-9F3C-81EC8B2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342" y="2697024"/>
            <a:ext cx="9692150" cy="3486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b="0" dirty="0"/>
              <a:t>Results Based Accountability</a:t>
            </a:r>
          </a:p>
          <a:p>
            <a:pPr marL="0" indent="0">
              <a:buNone/>
            </a:pPr>
            <a:endParaRPr lang="en-US" sz="3200" b="0" dirty="0"/>
          </a:p>
          <a:p>
            <a:pPr>
              <a:buFontTx/>
              <a:buChar char="-"/>
            </a:pPr>
            <a:r>
              <a:rPr lang="en-US" sz="3200" b="0" dirty="0"/>
              <a:t>Required Performance Measures</a:t>
            </a:r>
          </a:p>
          <a:p>
            <a:pPr marL="0" indent="0">
              <a:buNone/>
            </a:pPr>
            <a:endParaRPr lang="en-US" sz="3200" b="0" dirty="0"/>
          </a:p>
          <a:p>
            <a:pPr>
              <a:buFontTx/>
              <a:buChar char="-"/>
            </a:pPr>
            <a:r>
              <a:rPr lang="en-US" sz="3200" b="0" dirty="0"/>
              <a:t>Demonstrate how your program measures outcomes</a:t>
            </a:r>
          </a:p>
          <a:p>
            <a:pPr>
              <a:buFontTx/>
              <a:buChar char="-"/>
            </a:pPr>
            <a:endParaRPr lang="en-US" sz="32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4E1EB-F81C-41E3-8894-B168434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	</a:t>
            </a:r>
          </a:p>
        </p:txBody>
      </p:sp>
    </p:spTree>
    <p:extLst>
      <p:ext uri="{BB962C8B-B14F-4D97-AF65-F5344CB8AC3E}">
        <p14:creationId xmlns:p14="http://schemas.microsoft.com/office/powerpoint/2010/main" val="109458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C0FA7-4364-4AD9-9F3C-81EC8B2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342" y="2340244"/>
            <a:ext cx="9692150" cy="384358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b="0" dirty="0"/>
              <a:t>Required Template</a:t>
            </a:r>
          </a:p>
          <a:p>
            <a:pPr>
              <a:buFontTx/>
              <a:buChar char="-"/>
            </a:pPr>
            <a:endParaRPr lang="en-US" sz="1400" b="0" dirty="0"/>
          </a:p>
          <a:p>
            <a:pPr>
              <a:buFontTx/>
              <a:buChar char="-"/>
            </a:pPr>
            <a:r>
              <a:rPr lang="en-US" sz="3200" b="0" dirty="0"/>
              <a:t>A narrative for each line item is required that includes a formula for how you arrived at that number</a:t>
            </a:r>
          </a:p>
          <a:p>
            <a:pPr>
              <a:buFontTx/>
              <a:buChar char="-"/>
            </a:pPr>
            <a:endParaRPr lang="en-US" sz="1400" b="0" dirty="0"/>
          </a:p>
          <a:p>
            <a:pPr>
              <a:buFontTx/>
              <a:buChar char="-"/>
            </a:pPr>
            <a:r>
              <a:rPr lang="en-US" sz="3200" b="0" dirty="0"/>
              <a:t>The narrative goes directly across from each line item.</a:t>
            </a:r>
          </a:p>
          <a:p>
            <a:pPr>
              <a:buFontTx/>
              <a:buChar char="-"/>
            </a:pPr>
            <a:endParaRPr lang="en-US" sz="1400" b="0" dirty="0"/>
          </a:p>
          <a:p>
            <a:pPr>
              <a:buFontTx/>
              <a:buChar char="-"/>
            </a:pPr>
            <a:r>
              <a:rPr lang="en-US" sz="3200" b="0" dirty="0"/>
              <a:t>Only 10% of total award is allowable for overhead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4E1EB-F81C-41E3-8894-B168434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	</a:t>
            </a:r>
          </a:p>
        </p:txBody>
      </p:sp>
    </p:spTree>
    <p:extLst>
      <p:ext uri="{BB962C8B-B14F-4D97-AF65-F5344CB8AC3E}">
        <p14:creationId xmlns:p14="http://schemas.microsoft.com/office/powerpoint/2010/main" val="114354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C0FA7-4364-4AD9-9F3C-81EC8B2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342" y="2340244"/>
            <a:ext cx="9692150" cy="384358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b="0" dirty="0"/>
              <a:t>Each application will be reviewed by an external group of reviewers (not LCB staff)</a:t>
            </a:r>
          </a:p>
          <a:p>
            <a:pPr>
              <a:buFontTx/>
              <a:buChar char="-"/>
            </a:pPr>
            <a:endParaRPr lang="en-US" sz="1000" b="0" dirty="0"/>
          </a:p>
          <a:p>
            <a:pPr>
              <a:buFontTx/>
              <a:buChar char="-"/>
            </a:pPr>
            <a:r>
              <a:rPr lang="en-US" sz="3200" b="0" dirty="0"/>
              <a:t>Each application will be scored</a:t>
            </a:r>
          </a:p>
          <a:p>
            <a:pPr>
              <a:buFontTx/>
              <a:buChar char="-"/>
            </a:pPr>
            <a:endParaRPr lang="en-US" sz="1000" b="0" dirty="0"/>
          </a:p>
          <a:p>
            <a:pPr>
              <a:buFontTx/>
              <a:buChar char="-"/>
            </a:pPr>
            <a:r>
              <a:rPr lang="en-US" sz="3200" b="0" dirty="0"/>
              <a:t>The review team makes recommendations to the Local Children’s Board</a:t>
            </a:r>
          </a:p>
          <a:p>
            <a:pPr>
              <a:buFontTx/>
              <a:buChar char="-"/>
            </a:pPr>
            <a:endParaRPr lang="en-US" sz="1000" b="0" dirty="0"/>
          </a:p>
          <a:p>
            <a:pPr>
              <a:buFontTx/>
              <a:buChar char="-"/>
            </a:pPr>
            <a:r>
              <a:rPr lang="en-US" sz="3200" b="0" dirty="0"/>
              <a:t>The Board will vote to approve the recommendations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4E1EB-F81C-41E3-8894-B168434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&amp; Scoring	</a:t>
            </a:r>
          </a:p>
        </p:txBody>
      </p:sp>
    </p:spTree>
    <p:extLst>
      <p:ext uri="{BB962C8B-B14F-4D97-AF65-F5344CB8AC3E}">
        <p14:creationId xmlns:p14="http://schemas.microsoft.com/office/powerpoint/2010/main" val="565733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FA Slides_4.25.17_BG" id="{8C093F04-0B28-504C-B3F3-D0C27875DD4C}" vid="{4FD56580-FDDD-D547-B1D2-DB5E7B86BB0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FA Slides_4.25.17_BG" id="{8C093F04-0B28-504C-B3F3-D0C27875DD4C}" vid="{835AECE0-1615-8B4E-9925-9EA21A3B5A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8D729D568FE48B0D4822CFED13857" ma:contentTypeVersion="12" ma:contentTypeDescription="Create a new document." ma:contentTypeScope="" ma:versionID="b4d205c3d92d403a91e1866087a942e5">
  <xsd:schema xmlns:xsd="http://www.w3.org/2001/XMLSchema" xmlns:xs="http://www.w3.org/2001/XMLSchema" xmlns:p="http://schemas.microsoft.com/office/2006/metadata/properties" xmlns:ns2="b627c93e-af88-4c0c-9ea3-d13e90ade110" xmlns:ns3="7782f7b1-8364-4447-8e52-525c4c5c6261" targetNamespace="http://schemas.microsoft.com/office/2006/metadata/properties" ma:root="true" ma:fieldsID="62f78c2e34f357065397f1fbd1faa93d" ns2:_="" ns3:_="">
    <xsd:import namespace="b627c93e-af88-4c0c-9ea3-d13e90ade110"/>
    <xsd:import namespace="7782f7b1-8364-4447-8e52-525c4c5c62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7c93e-af88-4c0c-9ea3-d13e90ade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2f7b1-8364-4447-8e52-525c4c5c62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669D6-3C7F-4FC1-A249-15E3130C0A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08C017-9364-40EF-AF24-D3089050EF46}">
  <ds:schemaRefs>
    <ds:schemaRef ds:uri="http://purl.org/dc/elements/1.1/"/>
    <ds:schemaRef ds:uri="http://schemas.microsoft.com/office/2006/metadata/properties"/>
    <ds:schemaRef ds:uri="7782f7b1-8364-4447-8e52-525c4c5c62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627c93e-af88-4c0c-9ea3-d13e90ade11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39321D-E608-4175-8A8C-F7C9B72AD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7c93e-af88-4c0c-9ea3-d13e90ade110"/>
    <ds:schemaRef ds:uri="7782f7b1-8364-4447-8e52-525c4c5c6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NOFA Slides_4.25.17_BG</Template>
  <TotalTime>34931</TotalTime>
  <Words>640</Words>
  <Application>Microsoft Office PowerPoint</Application>
  <PresentationFormat>Widescreen</PresentationFormat>
  <Paragraphs>121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Custom Design</vt:lpstr>
      <vt:lpstr>PowerPoint Presentation</vt:lpstr>
      <vt:lpstr>Local Management Boards</vt:lpstr>
      <vt:lpstr>Vision and Mission</vt:lpstr>
      <vt:lpstr>Governor’s Office for Children </vt:lpstr>
      <vt:lpstr>FY21 RFP Overview </vt:lpstr>
      <vt:lpstr>FY21 RFP Timeline </vt:lpstr>
      <vt:lpstr>Performance Measures </vt:lpstr>
      <vt:lpstr>Budget </vt:lpstr>
      <vt:lpstr>Review &amp; Scoring </vt:lpstr>
      <vt:lpstr>Review &amp; Scoring Continued</vt:lpstr>
      <vt:lpstr>Contracts</vt:lpstr>
      <vt:lpstr>Collaboration and Outreach</vt:lpstr>
      <vt:lpstr>Equity Requirement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D. Glover Glover</dc:creator>
  <cp:lastModifiedBy>Eisenreich, Kimberly A.</cp:lastModifiedBy>
  <cp:revision>66</cp:revision>
  <cp:lastPrinted>2020-02-19T15:07:39Z</cp:lastPrinted>
  <dcterms:created xsi:type="dcterms:W3CDTF">2017-05-22T17:07:36Z</dcterms:created>
  <dcterms:modified xsi:type="dcterms:W3CDTF">2020-02-19T17:34:54Z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0x0101003418D729D568FE48B0D4822CFED13857</vt:lpwstr>
  </property>
</Properties>
</file>