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7" r:id="rId3"/>
    <p:sldId id="318" r:id="rId4"/>
    <p:sldId id="305" r:id="rId5"/>
    <p:sldId id="299" r:id="rId6"/>
    <p:sldId id="329" r:id="rId7"/>
    <p:sldId id="333" r:id="rId8"/>
    <p:sldId id="300" r:id="rId9"/>
    <p:sldId id="319" r:id="rId10"/>
    <p:sldId id="296" r:id="rId11"/>
    <p:sldId id="309" r:id="rId12"/>
    <p:sldId id="330" r:id="rId13"/>
    <p:sldId id="331" r:id="rId14"/>
    <p:sldId id="332" r:id="rId15"/>
    <p:sldId id="327" r:id="rId16"/>
    <p:sldId id="315" r:id="rId17"/>
    <p:sldId id="260" r:id="rId18"/>
    <p:sldId id="321" r:id="rId19"/>
    <p:sldId id="320" r:id="rId20"/>
    <p:sldId id="311" r:id="rId21"/>
    <p:sldId id="328" r:id="rId22"/>
    <p:sldId id="336" r:id="rId23"/>
    <p:sldId id="343" r:id="rId24"/>
    <p:sldId id="344" r:id="rId25"/>
    <p:sldId id="335" r:id="rId26"/>
    <p:sldId id="341" r:id="rId27"/>
    <p:sldId id="342" r:id="rId28"/>
    <p:sldId id="337" r:id="rId29"/>
    <p:sldId id="312" r:id="rId3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>
      <p:cViewPr>
        <p:scale>
          <a:sx n="90" d="100"/>
          <a:sy n="90" d="100"/>
        </p:scale>
        <p:origin x="-59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sheavly.HCGOV\Desktop\Establishments%20Siz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0"/>
                  <c:y val="-2.12121212121212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Sheet1!$A$1:$F$1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2015*</c:v>
                </c:pt>
              </c:strCache>
            </c:strRef>
          </c:cat>
          <c:val>
            <c:numRef>
              <c:f>Sheet1!$A$2:$F$2</c:f>
              <c:numCache>
                <c:formatCode>General</c:formatCode>
                <c:ptCount val="6"/>
                <c:pt idx="0">
                  <c:v>146016</c:v>
                </c:pt>
                <c:pt idx="1">
                  <c:v>151066</c:v>
                </c:pt>
                <c:pt idx="2">
                  <c:v>158982</c:v>
                </c:pt>
                <c:pt idx="3">
                  <c:v>159434</c:v>
                </c:pt>
                <c:pt idx="4">
                  <c:v>159939</c:v>
                </c:pt>
                <c:pt idx="5">
                  <c:v>162312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70464"/>
        <c:axId val="116672000"/>
      </c:barChart>
      <c:catAx>
        <c:axId val="116670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6672000"/>
        <c:crosses val="autoZero"/>
        <c:auto val="1"/>
        <c:lblAlgn val="ctr"/>
        <c:lblOffset val="100"/>
        <c:noMultiLvlLbl val="0"/>
      </c:catAx>
      <c:valAx>
        <c:axId val="1166720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6670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'By County'!$B$81:$B$87</c:f>
              <c:strCache>
                <c:ptCount val="7"/>
                <c:pt idx="0">
                  <c:v>Howard Co.</c:v>
                </c:pt>
                <c:pt idx="1">
                  <c:v>AA Co.</c:v>
                </c:pt>
                <c:pt idx="2">
                  <c:v>Balt City</c:v>
                </c:pt>
                <c:pt idx="3">
                  <c:v>Balt Co.</c:v>
                </c:pt>
                <c:pt idx="4">
                  <c:v>Frederick</c:v>
                </c:pt>
                <c:pt idx="5">
                  <c:v>Montg Co.</c:v>
                </c:pt>
                <c:pt idx="6">
                  <c:v>Prince George </c:v>
                </c:pt>
              </c:strCache>
            </c:strRef>
          </c:cat>
          <c:val>
            <c:numRef>
              <c:f>'By County'!$C$81:$C$87</c:f>
              <c:numCache>
                <c:formatCode>0.0%</c:formatCode>
                <c:ptCount val="7"/>
                <c:pt idx="0">
                  <c:v>0.16533086391794735</c:v>
                </c:pt>
                <c:pt idx="1">
                  <c:v>0.19405299786163774</c:v>
                </c:pt>
                <c:pt idx="2">
                  <c:v>0.32907089611521728</c:v>
                </c:pt>
                <c:pt idx="3">
                  <c:v>0.20821230901509252</c:v>
                </c:pt>
                <c:pt idx="4">
                  <c:v>0.17906703929422815</c:v>
                </c:pt>
                <c:pt idx="5">
                  <c:v>0.17616332968700493</c:v>
                </c:pt>
                <c:pt idx="6">
                  <c:v>0.22266965766072461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949056"/>
        <c:axId val="169950592"/>
      </c:barChart>
      <c:catAx>
        <c:axId val="169949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="1" i="0" baseline="0"/>
            </a:pPr>
            <a:endParaRPr lang="en-US"/>
          </a:p>
        </c:txPr>
        <c:crossAx val="169950592"/>
        <c:crosses val="autoZero"/>
        <c:auto val="1"/>
        <c:lblAlgn val="ctr"/>
        <c:lblOffset val="100"/>
        <c:noMultiLvlLbl val="0"/>
      </c:catAx>
      <c:valAx>
        <c:axId val="1699505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69949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77007364370716"/>
          <c:y val="2.9845483024299381E-2"/>
          <c:w val="0.62137158219300259"/>
          <c:h val="0.90281136228939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'By County'!$H$80</c:f>
              <c:strCache>
                <c:ptCount val="1"/>
                <c:pt idx="0">
                  <c:v>Tax Base Dollars (Billions)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$</a:t>
                    </a:r>
                    <a:r>
                      <a:rPr lang="en-US" sz="1400" smtClean="0"/>
                      <a:t>7.06B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$</a:t>
                    </a:r>
                    <a:r>
                      <a:rPr lang="en-US" sz="1400" smtClean="0"/>
                      <a:t>7.18B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$</a:t>
                    </a:r>
                    <a:r>
                      <a:rPr lang="en-US" sz="1400" smtClean="0"/>
                      <a:t>7.16B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/>
                      <a:t>$</a:t>
                    </a:r>
                    <a:r>
                      <a:rPr lang="en-US" sz="1400" smtClean="0"/>
                      <a:t>7.35B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/>
                      <a:t>$</a:t>
                    </a:r>
                    <a:r>
                      <a:rPr lang="en-US" sz="1400" smtClean="0"/>
                      <a:t>7.52B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'By County'!$G$81:$G$85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'By County'!$H$81:$H$85</c:f>
              <c:numCache>
                <c:formatCode>General</c:formatCode>
                <c:ptCount val="5"/>
                <c:pt idx="0">
                  <c:v>7067510276</c:v>
                </c:pt>
                <c:pt idx="1">
                  <c:v>7182759905</c:v>
                </c:pt>
                <c:pt idx="2">
                  <c:v>7166986895</c:v>
                </c:pt>
                <c:pt idx="3">
                  <c:v>7356523437</c:v>
                </c:pt>
                <c:pt idx="4">
                  <c:v>7526753140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286208"/>
        <c:axId val="266750208"/>
      </c:barChart>
      <c:lineChart>
        <c:grouping val="standard"/>
        <c:varyColors val="0"/>
        <c:ser>
          <c:idx val="1"/>
          <c:order val="1"/>
          <c:tx>
            <c:strRef>
              <c:f>'By County'!$I$80</c:f>
              <c:strCache>
                <c:ptCount val="1"/>
                <c:pt idx="0">
                  <c:v>Percent growth</c:v>
                </c:pt>
              </c:strCache>
            </c:strRef>
          </c:tx>
          <c:marker>
            <c:symbol val="none"/>
          </c:marker>
          <c:val>
            <c:numRef>
              <c:f>'By County'!$I$81:$I$85</c:f>
              <c:numCache>
                <c:formatCode>0.0%</c:formatCode>
                <c:ptCount val="5"/>
                <c:pt idx="1">
                  <c:v>1.6306963060438218E-2</c:v>
                </c:pt>
                <c:pt idx="2">
                  <c:v>-2.1959539520484128E-3</c:v>
                </c:pt>
                <c:pt idx="3">
                  <c:v>2.6445777671538551E-2</c:v>
                </c:pt>
                <c:pt idx="4">
                  <c:v>2.3139966107335708E-2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934592"/>
        <c:axId val="274585472"/>
      </c:lineChart>
      <c:catAx>
        <c:axId val="26628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 baseline="0"/>
            </a:pPr>
            <a:endParaRPr lang="en-US"/>
          </a:p>
        </c:txPr>
        <c:crossAx val="266750208"/>
        <c:crosses val="autoZero"/>
        <c:auto val="1"/>
        <c:lblAlgn val="ctr"/>
        <c:lblOffset val="100"/>
        <c:noMultiLvlLbl val="0"/>
      </c:catAx>
      <c:valAx>
        <c:axId val="266750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Tax Base Dollars (Billions)</a:t>
                </a:r>
                <a:endParaRPr lang="en-US" sz="12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266286208"/>
        <c:crosses val="autoZero"/>
        <c:crossBetween val="between"/>
      </c:valAx>
      <c:valAx>
        <c:axId val="274585472"/>
        <c:scaling>
          <c:orientation val="minMax"/>
          <c:max val="5.000000000000001E-2"/>
          <c:min val="-1.0000000000000002E-2"/>
        </c:scaling>
        <c:delete val="0"/>
        <c:axPos val="r"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275934592"/>
        <c:crosses val="max"/>
        <c:crossBetween val="between"/>
        <c:majorUnit val="1.0000000000000002E-2"/>
      </c:valAx>
      <c:catAx>
        <c:axId val="275934592"/>
        <c:scaling>
          <c:orientation val="minMax"/>
        </c:scaling>
        <c:delete val="1"/>
        <c:axPos val="b"/>
        <c:majorTickMark val="out"/>
        <c:minorTickMark val="none"/>
        <c:tickLblPos val="nextTo"/>
        <c:crossAx val="27458547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1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1"/>
            </a:pPr>
            <a:endParaRPr lang="en-US"/>
          </a:p>
        </c:txPr>
      </c:legendEntry>
      <c:layout>
        <c:manualLayout>
          <c:xMode val="edge"/>
          <c:yMode val="edge"/>
          <c:x val="0.84431962388196635"/>
          <c:y val="0.45139001778003557"/>
          <c:w val="0.14597163825395609"/>
          <c:h val="0.21012319024638049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/>
              <a:t>Start, Grow and Relo Prospects by Industry Type</a:t>
            </a:r>
          </a:p>
        </c:rich>
      </c:tx>
      <c:layout>
        <c:manualLayout>
          <c:xMode val="edge"/>
          <c:yMode val="edge"/>
          <c:x val="0.11269110695240704"/>
          <c:y val="4.30839895013123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183633295837999"/>
          <c:y val="0.18431383577052912"/>
          <c:w val="0.76056633545806762"/>
          <c:h val="0.669752263109968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Opportunities!$B$2</c:f>
              <c:strCache>
                <c:ptCount val="1"/>
                <c:pt idx="0">
                  <c:v>Start</c:v>
                </c:pt>
              </c:strCache>
            </c:strRef>
          </c:tx>
          <c:invertIfNegative val="0"/>
          <c:cat>
            <c:strRef>
              <c:f>Opportunities!$A$3:$A$13</c:f>
              <c:strCache>
                <c:ptCount val="11"/>
                <c:pt idx="0">
                  <c:v>Agriculture</c:v>
                </c:pt>
                <c:pt idx="1">
                  <c:v>Distribution </c:v>
                </c:pt>
                <c:pt idx="2">
                  <c:v>Environmental</c:v>
                </c:pt>
                <c:pt idx="3">
                  <c:v>Healthcare Support</c:v>
                </c:pt>
                <c:pt idx="4">
                  <c:v>Info Processing</c:v>
                </c:pt>
                <c:pt idx="5">
                  <c:v>Info Technology </c:v>
                </c:pt>
                <c:pt idx="6">
                  <c:v>Manufacturing</c:v>
                </c:pt>
                <c:pt idx="7">
                  <c:v>NonProfit/Assn</c:v>
                </c:pt>
                <c:pt idx="8">
                  <c:v>Other  </c:v>
                </c:pt>
                <c:pt idx="9">
                  <c:v>Tech-Driven Mfg</c:v>
                </c:pt>
                <c:pt idx="10">
                  <c:v>Upscale Retail</c:v>
                </c:pt>
              </c:strCache>
            </c:strRef>
          </c:cat>
          <c:val>
            <c:numRef>
              <c:f>Opportunities!$B$3:$B$13</c:f>
              <c:numCache>
                <c:formatCode>General</c:formatCode>
                <c:ptCount val="11"/>
                <c:pt idx="0">
                  <c:v>2</c:v>
                </c:pt>
                <c:pt idx="3">
                  <c:v>2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Opportunities!$C$2</c:f>
              <c:strCache>
                <c:ptCount val="1"/>
                <c:pt idx="0">
                  <c:v>Grow</c:v>
                </c:pt>
              </c:strCache>
            </c:strRef>
          </c:tx>
          <c:invertIfNegative val="0"/>
          <c:cat>
            <c:strRef>
              <c:f>Opportunities!$A$3:$A$13</c:f>
              <c:strCache>
                <c:ptCount val="11"/>
                <c:pt idx="0">
                  <c:v>Agriculture</c:v>
                </c:pt>
                <c:pt idx="1">
                  <c:v>Distribution </c:v>
                </c:pt>
                <c:pt idx="2">
                  <c:v>Environmental</c:v>
                </c:pt>
                <c:pt idx="3">
                  <c:v>Healthcare Support</c:v>
                </c:pt>
                <c:pt idx="4">
                  <c:v>Info Processing</c:v>
                </c:pt>
                <c:pt idx="5">
                  <c:v>Info Technology </c:v>
                </c:pt>
                <c:pt idx="6">
                  <c:v>Manufacturing</c:v>
                </c:pt>
                <c:pt idx="7">
                  <c:v>NonProfit/Assn</c:v>
                </c:pt>
                <c:pt idx="8">
                  <c:v>Other  </c:v>
                </c:pt>
                <c:pt idx="9">
                  <c:v>Tech-Driven Mfg</c:v>
                </c:pt>
                <c:pt idx="10">
                  <c:v>Upscale Retail</c:v>
                </c:pt>
              </c:strCache>
            </c:strRef>
          </c:cat>
          <c:val>
            <c:numRef>
              <c:f>Opportunities!$C$3:$C$13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Opportunities!$D$2</c:f>
              <c:strCache>
                <c:ptCount val="1"/>
                <c:pt idx="0">
                  <c:v>Relo</c:v>
                </c:pt>
              </c:strCache>
            </c:strRef>
          </c:tx>
          <c:invertIfNegative val="0"/>
          <c:cat>
            <c:strRef>
              <c:f>Opportunities!$A$3:$A$13</c:f>
              <c:strCache>
                <c:ptCount val="11"/>
                <c:pt idx="0">
                  <c:v>Agriculture</c:v>
                </c:pt>
                <c:pt idx="1">
                  <c:v>Distribution </c:v>
                </c:pt>
                <c:pt idx="2">
                  <c:v>Environmental</c:v>
                </c:pt>
                <c:pt idx="3">
                  <c:v>Healthcare Support</c:v>
                </c:pt>
                <c:pt idx="4">
                  <c:v>Info Processing</c:v>
                </c:pt>
                <c:pt idx="5">
                  <c:v>Info Technology </c:v>
                </c:pt>
                <c:pt idx="6">
                  <c:v>Manufacturing</c:v>
                </c:pt>
                <c:pt idx="7">
                  <c:v>NonProfit/Assn</c:v>
                </c:pt>
                <c:pt idx="8">
                  <c:v>Other  </c:v>
                </c:pt>
                <c:pt idx="9">
                  <c:v>Tech-Driven Mfg</c:v>
                </c:pt>
                <c:pt idx="10">
                  <c:v>Upscale Retail</c:v>
                </c:pt>
              </c:strCache>
            </c:strRef>
          </c:cat>
          <c:val>
            <c:numRef>
              <c:f>Opportunities!$D$3:$D$13</c:f>
              <c:numCache>
                <c:formatCode>General</c:formatCode>
                <c:ptCount val="11"/>
                <c:pt idx="1">
                  <c:v>3</c:v>
                </c:pt>
                <c:pt idx="2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ser>
          <c:idx val="3"/>
          <c:order val="3"/>
          <c:tx>
            <c:strRef>
              <c:f>Opportunities!$E$2</c:f>
              <c:strCache>
                <c:ptCount val="1"/>
              </c:strCache>
            </c:strRef>
          </c:tx>
          <c:invertIfNegative val="0"/>
          <c:cat>
            <c:strRef>
              <c:f>Opportunities!$A$3:$A$13</c:f>
              <c:strCache>
                <c:ptCount val="11"/>
                <c:pt idx="0">
                  <c:v>Agriculture</c:v>
                </c:pt>
                <c:pt idx="1">
                  <c:v>Distribution </c:v>
                </c:pt>
                <c:pt idx="2">
                  <c:v>Environmental</c:v>
                </c:pt>
                <c:pt idx="3">
                  <c:v>Healthcare Support</c:v>
                </c:pt>
                <c:pt idx="4">
                  <c:v>Info Processing</c:v>
                </c:pt>
                <c:pt idx="5">
                  <c:v>Info Technology </c:v>
                </c:pt>
                <c:pt idx="6">
                  <c:v>Manufacturing</c:v>
                </c:pt>
                <c:pt idx="7">
                  <c:v>NonProfit/Assn</c:v>
                </c:pt>
                <c:pt idx="8">
                  <c:v>Other  </c:v>
                </c:pt>
                <c:pt idx="9">
                  <c:v>Tech-Driven Mfg</c:v>
                </c:pt>
                <c:pt idx="10">
                  <c:v>Upscale Retail</c:v>
                </c:pt>
              </c:strCache>
            </c:strRef>
          </c:cat>
          <c:val>
            <c:numRef>
              <c:f>Opportunities!$E$3:$E$13</c:f>
              <c:numCache>
                <c:formatCode>General</c:formatCode>
                <c:ptCount val="11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9</c:v>
                </c:pt>
                <c:pt idx="6">
                  <c:v>4</c:v>
                </c:pt>
                <c:pt idx="7">
                  <c:v>1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854720"/>
        <c:axId val="89856640"/>
      </c:barChart>
      <c:catAx>
        <c:axId val="898547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9856640"/>
        <c:crosses val="autoZero"/>
        <c:auto val="1"/>
        <c:lblAlgn val="ctr"/>
        <c:lblOffset val="100"/>
        <c:noMultiLvlLbl val="0"/>
      </c:catAx>
      <c:valAx>
        <c:axId val="89856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98547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900" baseline="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Sheet1!$A$12:$A$19</c:f>
              <c:strCache>
                <c:ptCount val="8"/>
                <c:pt idx="0">
                  <c:v>Howard Co.</c:v>
                </c:pt>
                <c:pt idx="1">
                  <c:v>Anne Arundel Co.</c:v>
                </c:pt>
                <c:pt idx="2">
                  <c:v>Montgomery Co.</c:v>
                </c:pt>
                <c:pt idx="3">
                  <c:v>Baltimore Co.</c:v>
                </c:pt>
                <c:pt idx="4">
                  <c:v>Prince George's Co.</c:v>
                </c:pt>
                <c:pt idx="5">
                  <c:v>Maryland </c:v>
                </c:pt>
                <c:pt idx="6">
                  <c:v>Fairfax Co., VA</c:v>
                </c:pt>
                <c:pt idx="7">
                  <c:v>Loudoun Co., VA</c:v>
                </c:pt>
              </c:strCache>
            </c:strRef>
          </c:cat>
          <c:val>
            <c:numRef>
              <c:f>Sheet1!$B$12:$B$19</c:f>
              <c:numCache>
                <c:formatCode>0.0%</c:formatCode>
                <c:ptCount val="8"/>
                <c:pt idx="0">
                  <c:v>2.7E-2</c:v>
                </c:pt>
                <c:pt idx="1">
                  <c:v>2.1000000000000001E-2</c:v>
                </c:pt>
                <c:pt idx="2">
                  <c:v>1.7000000000000001E-2</c:v>
                </c:pt>
                <c:pt idx="3">
                  <c:v>1.9E-2</c:v>
                </c:pt>
                <c:pt idx="4">
                  <c:v>3.0000000000000001E-3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38208"/>
        <c:axId val="267515008"/>
      </c:barChart>
      <c:catAx>
        <c:axId val="140238208"/>
        <c:scaling>
          <c:orientation val="minMax"/>
        </c:scaling>
        <c:delete val="0"/>
        <c:axPos val="b"/>
        <c:majorTickMark val="out"/>
        <c:minorTickMark val="none"/>
        <c:tickLblPos val="nextTo"/>
        <c:crossAx val="267515008"/>
        <c:crosses val="autoZero"/>
        <c:auto val="1"/>
        <c:lblAlgn val="ctr"/>
        <c:lblOffset val="100"/>
        <c:noMultiLvlLbl val="0"/>
      </c:catAx>
      <c:valAx>
        <c:axId val="2675150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023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41939143200321"/>
          <c:y val="4.6565539601667441E-2"/>
          <c:w val="0.67406155827743752"/>
          <c:h val="0.89203336394928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'ExportExcel (2)'!$B$6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7.246376811594203E-3"/>
                  <c:y val="-1.0911761029871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'ExportExcel (2)'!$A$7:$A$16</c:f>
              <c:strCache>
                <c:ptCount val="10"/>
                <c:pt idx="0">
                  <c:v>Prof., Scientific, and Tech. Serv.</c:v>
                </c:pt>
                <c:pt idx="1">
                  <c:v>Retail Trade</c:v>
                </c:pt>
                <c:pt idx="2">
                  <c:v>Health Care</c:v>
                </c:pt>
                <c:pt idx="3">
                  <c:v>Educational Services</c:v>
                </c:pt>
                <c:pt idx="4">
                  <c:v>Wholesale Trade</c:v>
                </c:pt>
                <c:pt idx="5">
                  <c:v>Accomd. and Food Services</c:v>
                </c:pt>
                <c:pt idx="6">
                  <c:v>Administrative and Support </c:v>
                </c:pt>
                <c:pt idx="7">
                  <c:v>Construction</c:v>
                </c:pt>
                <c:pt idx="8">
                  <c:v>Manufacturing</c:v>
                </c:pt>
                <c:pt idx="9">
                  <c:v>Finance and Insurance</c:v>
                </c:pt>
              </c:strCache>
            </c:strRef>
          </c:cat>
          <c:val>
            <c:numRef>
              <c:f>'ExportExcel (2)'!$B$7:$B$16</c:f>
              <c:numCache>
                <c:formatCode>#,##0</c:formatCode>
                <c:ptCount val="10"/>
                <c:pt idx="0">
                  <c:v>29385</c:v>
                </c:pt>
                <c:pt idx="1">
                  <c:v>16812</c:v>
                </c:pt>
                <c:pt idx="2">
                  <c:v>16118</c:v>
                </c:pt>
                <c:pt idx="3">
                  <c:v>14411</c:v>
                </c:pt>
                <c:pt idx="4">
                  <c:v>12836</c:v>
                </c:pt>
                <c:pt idx="5">
                  <c:v>12084</c:v>
                </c:pt>
                <c:pt idx="6">
                  <c:v>11178</c:v>
                </c:pt>
                <c:pt idx="7">
                  <c:v>10300</c:v>
                </c:pt>
                <c:pt idx="8">
                  <c:v>7586</c:v>
                </c:pt>
                <c:pt idx="9">
                  <c:v>6492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211099648"/>
        <c:axId val="211097856"/>
      </c:barChart>
      <c:valAx>
        <c:axId val="21109785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11099648"/>
        <c:crosses val="autoZero"/>
        <c:crossBetween val="between"/>
      </c:valAx>
      <c:catAx>
        <c:axId val="2110996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110978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83329653886726"/>
          <c:y val="0.12497656542932135"/>
          <c:w val="0.80647615309768517"/>
          <c:h val="0.67775707724034506"/>
        </c:manualLayout>
      </c:layout>
      <c:lineChart>
        <c:grouping val="standard"/>
        <c:varyColors val="0"/>
        <c:ser>
          <c:idx val="0"/>
          <c:order val="0"/>
          <c:tx>
            <c:strRef>
              <c:f>'UE Chart'!$A$4</c:f>
              <c:strCache>
                <c:ptCount val="1"/>
                <c:pt idx="0">
                  <c:v>U.S.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0"/>
                  <c:y val="4.464285714285708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U.S.: 5.0%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'UE Chart'!$B$3:$AV$3</c:f>
              <c:strCache>
                <c:ptCount val="13"/>
                <c:pt idx="0">
                  <c:v>Oct. '14</c:v>
                </c:pt>
                <c:pt idx="1">
                  <c:v>Nov.</c:v>
                </c:pt>
                <c:pt idx="2">
                  <c:v>Dec.</c:v>
                </c:pt>
                <c:pt idx="3">
                  <c:v>Jan.</c:v>
                </c:pt>
                <c:pt idx="4">
                  <c:v>Feb.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April</c:v>
                </c:pt>
                <c:pt idx="11">
                  <c:v>Sept.</c:v>
                </c:pt>
                <c:pt idx="12">
                  <c:v>Oct. '15</c:v>
                </c:pt>
              </c:strCache>
            </c:strRef>
          </c:cat>
          <c:val>
            <c:numRef>
              <c:f>'UE Chart'!$B$4:$AV$4</c:f>
              <c:numCache>
                <c:formatCode>0.0%</c:formatCode>
                <c:ptCount val="13"/>
                <c:pt idx="0">
                  <c:v>5.8000000000000003E-2</c:v>
                </c:pt>
                <c:pt idx="1">
                  <c:v>5.8000000000000003E-2</c:v>
                </c:pt>
                <c:pt idx="2">
                  <c:v>5.6000000000000001E-2</c:v>
                </c:pt>
                <c:pt idx="3">
                  <c:v>5.7000000000000009E-2</c:v>
                </c:pt>
                <c:pt idx="4">
                  <c:v>5.5000000000000007E-2</c:v>
                </c:pt>
                <c:pt idx="5">
                  <c:v>5.5000000000000007E-2</c:v>
                </c:pt>
                <c:pt idx="6">
                  <c:v>5.3999999999999999E-2</c:v>
                </c:pt>
                <c:pt idx="7">
                  <c:v>5.5000000000000007E-2</c:v>
                </c:pt>
                <c:pt idx="8">
                  <c:v>5.3000000000000005E-2</c:v>
                </c:pt>
                <c:pt idx="9">
                  <c:v>5.1000000000000004E-2</c:v>
                </c:pt>
                <c:pt idx="10">
                  <c:v>5.1000000000000004E-2</c:v>
                </c:pt>
                <c:pt idx="11">
                  <c:v>5.1000000000000004E-2</c:v>
                </c:pt>
                <c:pt idx="12">
                  <c:v>0.05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'UE Chart'!$A$6</c:f>
              <c:strCache>
                <c:ptCount val="1"/>
                <c:pt idx="0">
                  <c:v>Maryland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0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MD: 5.2%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'UE Chart'!$B$3:$AV$3</c:f>
              <c:strCache>
                <c:ptCount val="13"/>
                <c:pt idx="0">
                  <c:v>Oct. '14</c:v>
                </c:pt>
                <c:pt idx="1">
                  <c:v>Nov.</c:v>
                </c:pt>
                <c:pt idx="2">
                  <c:v>Dec.</c:v>
                </c:pt>
                <c:pt idx="3">
                  <c:v>Jan.</c:v>
                </c:pt>
                <c:pt idx="4">
                  <c:v>Feb.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April</c:v>
                </c:pt>
                <c:pt idx="11">
                  <c:v>Sept.</c:v>
                </c:pt>
                <c:pt idx="12">
                  <c:v>Oct. '15</c:v>
                </c:pt>
              </c:strCache>
            </c:strRef>
          </c:cat>
          <c:val>
            <c:numRef>
              <c:f>'UE Chart'!$B$6:$AV$6</c:f>
              <c:numCache>
                <c:formatCode>0.0%</c:formatCode>
                <c:ptCount val="13"/>
                <c:pt idx="0">
                  <c:v>6.0000000000000005E-2</c:v>
                </c:pt>
                <c:pt idx="1">
                  <c:v>5.5999999999999994E-2</c:v>
                </c:pt>
                <c:pt idx="2">
                  <c:v>5.5000000000000007E-2</c:v>
                </c:pt>
                <c:pt idx="3">
                  <c:v>5.9000000000000004E-2</c:v>
                </c:pt>
                <c:pt idx="4">
                  <c:v>5.6000000000000001E-2</c:v>
                </c:pt>
                <c:pt idx="5">
                  <c:v>5.3999999999999999E-2</c:v>
                </c:pt>
                <c:pt idx="6">
                  <c:v>4.9000000000000009E-2</c:v>
                </c:pt>
                <c:pt idx="7">
                  <c:v>5.3000000000000005E-2</c:v>
                </c:pt>
                <c:pt idx="8">
                  <c:v>5.6000000000000001E-2</c:v>
                </c:pt>
                <c:pt idx="9">
                  <c:v>5.3999999999999999E-2</c:v>
                </c:pt>
                <c:pt idx="10">
                  <c:v>5.1000000000000004E-2</c:v>
                </c:pt>
                <c:pt idx="11">
                  <c:v>0.05</c:v>
                </c:pt>
                <c:pt idx="12">
                  <c:v>5.1999999999999998E-2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'UE Chart'!$A$9</c:f>
              <c:strCache>
                <c:ptCount val="1"/>
                <c:pt idx="0">
                  <c:v>Howard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0"/>
                  <c:y val="-3.273809523809524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Howard Co.: 4.1</a:t>
                    </a:r>
                    <a:r>
                      <a:rPr lang="en-US" sz="1400" b="1" dirty="0"/>
                      <a:t>%</a:t>
                    </a:r>
                    <a:endParaRPr lang="en-US" sz="12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'UE Chart'!$B$3:$AV$3</c:f>
              <c:strCache>
                <c:ptCount val="13"/>
                <c:pt idx="0">
                  <c:v>Oct. '14</c:v>
                </c:pt>
                <c:pt idx="1">
                  <c:v>Nov.</c:v>
                </c:pt>
                <c:pt idx="2">
                  <c:v>Dec.</c:v>
                </c:pt>
                <c:pt idx="3">
                  <c:v>Jan.</c:v>
                </c:pt>
                <c:pt idx="4">
                  <c:v>Feb.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April</c:v>
                </c:pt>
                <c:pt idx="11">
                  <c:v>Sept.</c:v>
                </c:pt>
                <c:pt idx="12">
                  <c:v>Oct. '15</c:v>
                </c:pt>
              </c:strCache>
            </c:strRef>
          </c:cat>
          <c:val>
            <c:numRef>
              <c:f>'UE Chart'!$B$9:$AV$9</c:f>
              <c:numCache>
                <c:formatCode>0.0%</c:formatCode>
                <c:ptCount val="13"/>
                <c:pt idx="0">
                  <c:v>4.200000000000001E-2</c:v>
                </c:pt>
                <c:pt idx="1">
                  <c:v>4.0000000000000008E-2</c:v>
                </c:pt>
                <c:pt idx="2">
                  <c:v>3.9000000000000007E-2</c:v>
                </c:pt>
                <c:pt idx="3">
                  <c:v>4.3000000000000003E-2</c:v>
                </c:pt>
                <c:pt idx="4">
                  <c:v>4.0000000000000008E-2</c:v>
                </c:pt>
                <c:pt idx="5">
                  <c:v>4.0000000000000008E-2</c:v>
                </c:pt>
                <c:pt idx="6">
                  <c:v>3.6999999999999998E-2</c:v>
                </c:pt>
                <c:pt idx="7">
                  <c:v>4.200000000000001E-2</c:v>
                </c:pt>
                <c:pt idx="8">
                  <c:v>4.5000000000000005E-2</c:v>
                </c:pt>
                <c:pt idx="9">
                  <c:v>4.3000000000000003E-2</c:v>
                </c:pt>
                <c:pt idx="10">
                  <c:v>4.0000000000000008E-2</c:v>
                </c:pt>
                <c:pt idx="11">
                  <c:v>4.0000000000000008E-2</c:v>
                </c:pt>
                <c:pt idx="12">
                  <c:v>4.1000000000000002E-2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112256"/>
        <c:axId val="140113792"/>
      </c:lineChart>
      <c:catAx>
        <c:axId val="1401122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0113792"/>
        <c:crosses val="autoZero"/>
        <c:auto val="1"/>
        <c:lblAlgn val="ctr"/>
        <c:lblOffset val="100"/>
        <c:noMultiLvlLbl val="0"/>
      </c:catAx>
      <c:valAx>
        <c:axId val="140113792"/>
        <c:scaling>
          <c:orientation val="minMax"/>
          <c:max val="6.500000000000003E-2"/>
          <c:min val="3.500000000000001E-2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140112256"/>
        <c:crosses val="autoZero"/>
        <c:crossBetween val="between"/>
      </c:valAx>
    </c:plotArea>
    <c:plotVisOnly val="1"/>
    <c:dispBlanksAs val="gap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 Q1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Sheet1!$A$3:$A$6</c:f>
              <c:strCache>
                <c:ptCount val="4"/>
                <c:pt idx="0">
                  <c:v>Micro (1-9)</c:v>
                </c:pt>
                <c:pt idx="1">
                  <c:v>Small (10-24)</c:v>
                </c:pt>
                <c:pt idx="2">
                  <c:v>Medium (25-99)</c:v>
                </c:pt>
                <c:pt idx="3">
                  <c:v>Large (&gt;100)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4903</c:v>
                </c:pt>
                <c:pt idx="1">
                  <c:v>1252</c:v>
                </c:pt>
                <c:pt idx="2">
                  <c:v>915</c:v>
                </c:pt>
                <c:pt idx="3">
                  <c:v>204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Q4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Sheet1!$D$3:$D$6</c:f>
              <c:numCache>
                <c:formatCode>General</c:formatCode>
                <c:ptCount val="4"/>
                <c:pt idx="0">
                  <c:v>5460</c:v>
                </c:pt>
                <c:pt idx="1">
                  <c:v>1402</c:v>
                </c:pt>
                <c:pt idx="2">
                  <c:v>1014</c:v>
                </c:pt>
                <c:pt idx="3">
                  <c:v>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57728"/>
        <c:axId val="47367680"/>
      </c:barChart>
      <c:catAx>
        <c:axId val="46057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367680"/>
        <c:crosses val="autoZero"/>
        <c:auto val="1"/>
        <c:lblAlgn val="ctr"/>
        <c:lblOffset val="100"/>
        <c:noMultiLvlLbl val="0"/>
      </c:catAx>
      <c:valAx>
        <c:axId val="4736768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05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27240344956892"/>
          <c:y val="0.37954317132772236"/>
          <c:w val="0.10779902512185989"/>
          <c:h val="0.1863159561951310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F4F4F4"/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8100000" scaled="1"/>
      <a:tileRect/>
    </a:gra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'CoStar Vacancy'!$O$4</c:f>
              <c:strCache>
                <c:ptCount val="1"/>
                <c:pt idx="0">
                  <c:v>Absorption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025641025641025E-3"/>
                  <c:y val="6.284153005464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'CoStar Vacancy'!$P$3:$R$3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'CoStar Vacancy'!$P$4:$R$4</c:f>
              <c:numCache>
                <c:formatCode>General</c:formatCode>
                <c:ptCount val="3"/>
                <c:pt idx="0">
                  <c:v>-21</c:v>
                </c:pt>
                <c:pt idx="1">
                  <c:v>111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24640"/>
        <c:axId val="148231680"/>
      </c:barChart>
      <c:lineChart>
        <c:grouping val="standard"/>
        <c:varyColors val="0"/>
        <c:ser>
          <c:idx val="1"/>
          <c:order val="1"/>
          <c:tx>
            <c:strRef>
              <c:f>'CoStar Vacancy'!$O$5</c:f>
              <c:strCache>
                <c:ptCount val="1"/>
                <c:pt idx="0">
                  <c:v>Vacancy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'CoStar Vacancy'!$P$3:$R$3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'CoStar Vacancy'!$P$5:$R$5</c:f>
              <c:numCache>
                <c:formatCode>0.0%</c:formatCode>
                <c:ptCount val="3"/>
                <c:pt idx="0">
                  <c:v>0.113</c:v>
                </c:pt>
                <c:pt idx="1">
                  <c:v>9.5000000000000015E-2</c:v>
                </c:pt>
                <c:pt idx="2">
                  <c:v>8.0000000000000016E-2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146304"/>
        <c:axId val="152110976"/>
      </c:lineChart>
      <c:catAx>
        <c:axId val="1482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480000"/>
          <a:lstStyle/>
          <a:p>
            <a:pPr>
              <a:defRPr sz="1600" b="1"/>
            </a:pPr>
            <a:endParaRPr lang="en-US"/>
          </a:p>
        </c:txPr>
        <c:crossAx val="148231680"/>
        <c:crosses val="autoZero"/>
        <c:auto val="1"/>
        <c:lblAlgn val="ctr"/>
        <c:lblOffset val="100"/>
        <c:noMultiLvlLbl val="0"/>
      </c:catAx>
      <c:valAx>
        <c:axId val="148231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 smtClean="0"/>
                  <a:t>SF Net Absorption (in thousands)</a:t>
                </a:r>
                <a:endParaRPr lang="en-US" sz="1600" b="1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8224640"/>
        <c:crosses val="autoZero"/>
        <c:crossBetween val="between"/>
      </c:valAx>
      <c:valAx>
        <c:axId val="152110976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600"/>
                </a:pPr>
                <a:r>
                  <a:rPr lang="en-US" sz="1600" dirty="0" smtClean="0"/>
                  <a:t>Vacancy Rate</a:t>
                </a:r>
                <a:endParaRPr lang="en-US" sz="1600" dirty="0"/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2146304"/>
        <c:crosses val="max"/>
        <c:crossBetween val="between"/>
      </c:valAx>
      <c:catAx>
        <c:axId val="152146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11097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'CoStar Vacancy'!$O$14</c:f>
              <c:strCache>
                <c:ptCount val="1"/>
                <c:pt idx="0">
                  <c:v>Absorption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7921146953405022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'CoStar Vacancy'!$P$13:$R$13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'CoStar Vacancy'!$P$14:$R$14</c:f>
              <c:numCache>
                <c:formatCode>General</c:formatCode>
                <c:ptCount val="3"/>
                <c:pt idx="0">
                  <c:v>263</c:v>
                </c:pt>
                <c:pt idx="1">
                  <c:v>141</c:v>
                </c:pt>
                <c:pt idx="2">
                  <c:v>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185024"/>
        <c:axId val="185271808"/>
      </c:barChart>
      <c:lineChart>
        <c:grouping val="standard"/>
        <c:varyColors val="0"/>
        <c:ser>
          <c:idx val="1"/>
          <c:order val="1"/>
          <c:tx>
            <c:strRef>
              <c:f>'CoStar Vacancy'!$O$15</c:f>
              <c:strCache>
                <c:ptCount val="1"/>
                <c:pt idx="0">
                  <c:v>Vacancy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'CoStar Vacancy'!$P$13:$R$13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'CoStar Vacancy'!$P$15:$R$15</c:f>
              <c:numCache>
                <c:formatCode>0.0%</c:formatCode>
                <c:ptCount val="3"/>
                <c:pt idx="0">
                  <c:v>0.10900000000000001</c:v>
                </c:pt>
                <c:pt idx="1">
                  <c:v>0.1</c:v>
                </c:pt>
                <c:pt idx="2">
                  <c:v>9.2000000000000026E-2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94528"/>
        <c:axId val="185488896"/>
      </c:lineChart>
      <c:catAx>
        <c:axId val="18518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480000"/>
          <a:lstStyle/>
          <a:p>
            <a:pPr>
              <a:defRPr sz="1400" b="1"/>
            </a:pPr>
            <a:endParaRPr lang="en-US"/>
          </a:p>
        </c:txPr>
        <c:crossAx val="185271808"/>
        <c:crosses val="autoZero"/>
        <c:auto val="1"/>
        <c:lblAlgn val="ctr"/>
        <c:lblOffset val="100"/>
        <c:noMultiLvlLbl val="0"/>
      </c:catAx>
      <c:valAx>
        <c:axId val="185271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SF Net Absorption</a:t>
                </a:r>
                <a:r>
                  <a:rPr lang="en-US" sz="1400" baseline="0" dirty="0" smtClean="0"/>
                  <a:t> (in thousands)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5185024"/>
        <c:crosses val="autoZero"/>
        <c:crossBetween val="between"/>
      </c:valAx>
      <c:valAx>
        <c:axId val="185488896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/>
                </a:pPr>
                <a:r>
                  <a:rPr lang="en-US" sz="1400" dirty="0" smtClean="0"/>
                  <a:t>Vacancy Rate</a:t>
                </a:r>
                <a:endParaRPr lang="en-US" sz="1400" dirty="0"/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85494528"/>
        <c:crosses val="max"/>
        <c:crossBetween val="between"/>
      </c:valAx>
      <c:catAx>
        <c:axId val="185494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48889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Commercial Permit Value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Commercial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/>
                      <a:t> </a:t>
                    </a:r>
                    <a:r>
                      <a:rPr lang="en-US" sz="1400" dirty="0" smtClean="0"/>
                      <a:t>$38M 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/>
                      <a:t> </a:t>
                    </a:r>
                    <a:r>
                      <a:rPr lang="en-US" sz="1400" dirty="0" smtClean="0"/>
                      <a:t>$166M 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Sheet1!$C$19:$D$19</c:f>
              <c:strCache>
                <c:ptCount val="2"/>
                <c:pt idx="0">
                  <c:v>YTD 2014</c:v>
                </c:pt>
                <c:pt idx="1">
                  <c:v>YTD 2015</c:v>
                </c:pt>
              </c:strCache>
            </c:strRef>
          </c:cat>
          <c:val>
            <c:numRef>
              <c:f>Sheet1!$C$20:$D$20</c:f>
              <c:numCache>
                <c:formatCode>_(* #,##0_);_(* \(#,##0\);_(* "-"??_);_(@_)</c:formatCode>
                <c:ptCount val="2"/>
                <c:pt idx="0">
                  <c:v>38462000</c:v>
                </c:pt>
                <c:pt idx="1">
                  <c:v>166383000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246016"/>
        <c:axId val="244247552"/>
      </c:barChart>
      <c:catAx>
        <c:axId val="244246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44247552"/>
        <c:crosses val="autoZero"/>
        <c:auto val="1"/>
        <c:lblAlgn val="ctr"/>
        <c:lblOffset val="100"/>
        <c:noMultiLvlLbl val="0"/>
      </c:catAx>
      <c:valAx>
        <c:axId val="24424755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442460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5727116141732285E-2"/>
                <c:y val="0.26886753126447427"/>
              </c:manualLayout>
            </c:layout>
            <c:tx>
              <c:rich>
                <a:bodyPr/>
                <a:lstStyle/>
                <a:p>
                  <a:pPr>
                    <a:defRPr sz="1400"/>
                  </a:pPr>
                  <a:r>
                    <a:rPr lang="en-US" sz="1400" dirty="0" smtClean="0"/>
                    <a:t>Value ($ millions)</a:t>
                  </a:r>
                  <a:endParaRPr lang="en-US" sz="1400" dirty="0"/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Residential Building Permits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Residential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Sheet1!$C$21:$D$21</c:f>
              <c:strCache>
                <c:ptCount val="2"/>
                <c:pt idx="0">
                  <c:v>YTD 2014</c:v>
                </c:pt>
                <c:pt idx="1">
                  <c:v>YTD 2015</c:v>
                </c:pt>
              </c:strCache>
            </c:strRef>
          </c:cat>
          <c:val>
            <c:numRef>
              <c:f>Sheet1!$C$22:$D$22</c:f>
              <c:numCache>
                <c:formatCode>_(* #,##0_);_(* \(#,##0\);_(* "-"??_);_(@_)</c:formatCode>
                <c:ptCount val="2"/>
                <c:pt idx="0">
                  <c:v>1112</c:v>
                </c:pt>
                <c:pt idx="1">
                  <c:v>1462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325760"/>
        <c:axId val="248415360"/>
      </c:barChart>
      <c:catAx>
        <c:axId val="244325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48415360"/>
        <c:crosses val="autoZero"/>
        <c:auto val="1"/>
        <c:lblAlgn val="ctr"/>
        <c:lblOffset val="100"/>
        <c:noMultiLvlLbl val="0"/>
      </c:catAx>
      <c:valAx>
        <c:axId val="248415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Total Units</a:t>
                </a:r>
                <a:endParaRPr lang="en-US" sz="1400" dirty="0"/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4432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E833B-5546-449A-9B06-99D4161852C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2A163-5A12-404F-B508-C5204E8A9227}">
      <dgm:prSet custT="1"/>
      <dgm:spPr/>
      <dgm:t>
        <a:bodyPr/>
        <a:lstStyle/>
        <a:p>
          <a:pPr rtl="0"/>
          <a:r>
            <a:rPr lang="en-US" sz="1600" b="0" dirty="0" smtClean="0"/>
            <a:t>Site and real estate consulting</a:t>
          </a:r>
          <a:endParaRPr lang="en-US" sz="1600" dirty="0"/>
        </a:p>
      </dgm:t>
    </dgm:pt>
    <dgm:pt modelId="{C61C4463-6061-4100-8F51-C7EB496DEC7C}" type="parTrans" cxnId="{EA2B3800-3B8C-4193-A911-C93554D20541}">
      <dgm:prSet/>
      <dgm:spPr/>
      <dgm:t>
        <a:bodyPr/>
        <a:lstStyle/>
        <a:p>
          <a:endParaRPr lang="en-US"/>
        </a:p>
      </dgm:t>
    </dgm:pt>
    <dgm:pt modelId="{8B04CED1-FB2B-4C38-A98E-D5C546515369}" type="sibTrans" cxnId="{EA2B3800-3B8C-4193-A911-C93554D20541}">
      <dgm:prSet/>
      <dgm:spPr/>
      <dgm:t>
        <a:bodyPr/>
        <a:lstStyle/>
        <a:p>
          <a:endParaRPr lang="en-US"/>
        </a:p>
      </dgm:t>
    </dgm:pt>
    <dgm:pt modelId="{5E56D25F-6D04-4CE3-87A6-0AEA2A533770}">
      <dgm:prSet custT="1"/>
      <dgm:spPr/>
      <dgm:t>
        <a:bodyPr/>
        <a:lstStyle/>
        <a:p>
          <a:pPr rtl="0"/>
          <a:r>
            <a:rPr lang="en-US" sz="1400" b="0" dirty="0" smtClean="0"/>
            <a:t>Government approvals assistance</a:t>
          </a:r>
          <a:endParaRPr lang="en-US" sz="1400" dirty="0"/>
        </a:p>
      </dgm:t>
    </dgm:pt>
    <dgm:pt modelId="{C505D5F4-7F03-43DB-A8BF-304C333806BD}" type="parTrans" cxnId="{D20B4D0A-8CD6-4E7B-9C77-DB5427B65296}">
      <dgm:prSet/>
      <dgm:spPr/>
      <dgm:t>
        <a:bodyPr/>
        <a:lstStyle/>
        <a:p>
          <a:endParaRPr lang="en-US"/>
        </a:p>
      </dgm:t>
    </dgm:pt>
    <dgm:pt modelId="{CD3E87A4-2673-4673-A028-658A9D38D819}" type="sibTrans" cxnId="{D20B4D0A-8CD6-4E7B-9C77-DB5427B65296}">
      <dgm:prSet/>
      <dgm:spPr/>
      <dgm:t>
        <a:bodyPr/>
        <a:lstStyle/>
        <a:p>
          <a:endParaRPr lang="en-US"/>
        </a:p>
      </dgm:t>
    </dgm:pt>
    <dgm:pt modelId="{254DC582-F58C-4CEF-AAFA-F76575D89899}">
      <dgm:prSet custT="1"/>
      <dgm:spPr/>
      <dgm:t>
        <a:bodyPr/>
        <a:lstStyle/>
        <a:p>
          <a:pPr rtl="0"/>
          <a:r>
            <a:rPr lang="en-US" sz="1500" b="0" dirty="0" smtClean="0"/>
            <a:t>Advisor, supplier, customer intro’s</a:t>
          </a:r>
          <a:endParaRPr lang="en-US" sz="1500" dirty="0"/>
        </a:p>
      </dgm:t>
    </dgm:pt>
    <dgm:pt modelId="{62632FE8-AE70-49B0-8AAD-C22419746A8C}" type="parTrans" cxnId="{B381BE8E-9157-41BE-8EF4-4CBF904FCD02}">
      <dgm:prSet/>
      <dgm:spPr/>
      <dgm:t>
        <a:bodyPr/>
        <a:lstStyle/>
        <a:p>
          <a:endParaRPr lang="en-US"/>
        </a:p>
      </dgm:t>
    </dgm:pt>
    <dgm:pt modelId="{F2FAD80C-B421-4E91-9379-8D62388FDE4F}" type="sibTrans" cxnId="{B381BE8E-9157-41BE-8EF4-4CBF904FCD02}">
      <dgm:prSet/>
      <dgm:spPr/>
      <dgm:t>
        <a:bodyPr/>
        <a:lstStyle/>
        <a:p>
          <a:endParaRPr lang="en-US"/>
        </a:p>
      </dgm:t>
    </dgm:pt>
    <dgm:pt modelId="{B3EEC30F-1A23-4CDD-99CC-E286A68BA51E}">
      <dgm:prSet/>
      <dgm:spPr/>
      <dgm:t>
        <a:bodyPr/>
        <a:lstStyle/>
        <a:p>
          <a:pPr rtl="0"/>
          <a:r>
            <a:rPr lang="en-US" b="0" dirty="0" smtClean="0"/>
            <a:t>Workforce development  &amp; training</a:t>
          </a:r>
          <a:endParaRPr lang="en-US" dirty="0"/>
        </a:p>
      </dgm:t>
    </dgm:pt>
    <dgm:pt modelId="{25F1FB66-22FE-4655-9671-F5B75E3532DA}" type="parTrans" cxnId="{940B3505-AF60-42A7-967E-EA6E03C910AA}">
      <dgm:prSet/>
      <dgm:spPr/>
      <dgm:t>
        <a:bodyPr/>
        <a:lstStyle/>
        <a:p>
          <a:endParaRPr lang="en-US"/>
        </a:p>
      </dgm:t>
    </dgm:pt>
    <dgm:pt modelId="{819D177F-B343-4A13-AE55-9EB70DD56372}" type="sibTrans" cxnId="{940B3505-AF60-42A7-967E-EA6E03C910AA}">
      <dgm:prSet/>
      <dgm:spPr/>
      <dgm:t>
        <a:bodyPr/>
        <a:lstStyle/>
        <a:p>
          <a:endParaRPr lang="en-US"/>
        </a:p>
      </dgm:t>
    </dgm:pt>
    <dgm:pt modelId="{74A9F5DE-9D80-4AFC-B72C-9636A10A3A38}">
      <dgm:prSet custT="1"/>
      <dgm:spPr/>
      <dgm:t>
        <a:bodyPr/>
        <a:lstStyle/>
        <a:p>
          <a:pPr rtl="0"/>
          <a:r>
            <a:rPr lang="en-US" sz="1400" b="0" dirty="0" smtClean="0"/>
            <a:t>Business market development</a:t>
          </a:r>
          <a:endParaRPr lang="en-US" sz="1400" dirty="0"/>
        </a:p>
      </dgm:t>
    </dgm:pt>
    <dgm:pt modelId="{D6789CAA-C254-4AE7-898D-A60E9C511064}" type="parTrans" cxnId="{16A2ADC2-1B0A-430F-A182-5D00E8DFD496}">
      <dgm:prSet/>
      <dgm:spPr/>
      <dgm:t>
        <a:bodyPr/>
        <a:lstStyle/>
        <a:p>
          <a:endParaRPr lang="en-US"/>
        </a:p>
      </dgm:t>
    </dgm:pt>
    <dgm:pt modelId="{3BFEA4AC-FBFB-4A89-A4F8-4841B5B58361}" type="sibTrans" cxnId="{16A2ADC2-1B0A-430F-A182-5D00E8DFD496}">
      <dgm:prSet/>
      <dgm:spPr/>
      <dgm:t>
        <a:bodyPr/>
        <a:lstStyle/>
        <a:p>
          <a:endParaRPr lang="en-US"/>
        </a:p>
      </dgm:t>
    </dgm:pt>
    <dgm:pt modelId="{C001E223-A6D4-43DE-8A69-F575D02E8289}">
      <dgm:prSet custT="1"/>
      <dgm:spPr/>
      <dgm:t>
        <a:bodyPr/>
        <a:lstStyle/>
        <a:p>
          <a:pPr rtl="0"/>
          <a:r>
            <a:rPr lang="en-US" sz="1600" dirty="0" smtClean="0"/>
            <a:t>Financial incentives</a:t>
          </a:r>
          <a:endParaRPr lang="en-US" sz="1600" dirty="0"/>
        </a:p>
      </dgm:t>
    </dgm:pt>
    <dgm:pt modelId="{50441DC3-4FD5-4C84-B910-3CC41E2FDF00}" type="parTrans" cxnId="{DD488C81-B157-4668-9998-0CA83E69631C}">
      <dgm:prSet/>
      <dgm:spPr/>
      <dgm:t>
        <a:bodyPr/>
        <a:lstStyle/>
        <a:p>
          <a:endParaRPr lang="en-US"/>
        </a:p>
      </dgm:t>
    </dgm:pt>
    <dgm:pt modelId="{87634B57-EE56-41FE-AB9B-7B863583CFC8}" type="sibTrans" cxnId="{DD488C81-B157-4668-9998-0CA83E69631C}">
      <dgm:prSet/>
      <dgm:spPr/>
      <dgm:t>
        <a:bodyPr/>
        <a:lstStyle/>
        <a:p>
          <a:endParaRPr lang="en-US"/>
        </a:p>
      </dgm:t>
    </dgm:pt>
    <dgm:pt modelId="{5DE0109E-53ED-40CC-8F97-54440D32FCEE}" type="pres">
      <dgm:prSet presAssocID="{F10E833B-5546-449A-9B06-99D4161852C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BA21F-FC1C-4900-9EF9-9801C36B8A40}" type="pres">
      <dgm:prSet presAssocID="{F10E833B-5546-449A-9B06-99D4161852C6}" presName="wedge1" presStyleLbl="node1" presStyleIdx="0" presStyleCnt="6"/>
      <dgm:spPr/>
      <dgm:t>
        <a:bodyPr/>
        <a:lstStyle/>
        <a:p>
          <a:endParaRPr lang="en-US"/>
        </a:p>
      </dgm:t>
    </dgm:pt>
    <dgm:pt modelId="{10152BD3-9451-4652-B6CF-85780DAFC9E1}" type="pres">
      <dgm:prSet presAssocID="{F10E833B-5546-449A-9B06-99D4161852C6}" presName="dummy1a" presStyleCnt="0"/>
      <dgm:spPr/>
    </dgm:pt>
    <dgm:pt modelId="{1DD3B126-85EE-4B83-B66F-FC5AB1EDAA96}" type="pres">
      <dgm:prSet presAssocID="{F10E833B-5546-449A-9B06-99D4161852C6}" presName="dummy1b" presStyleCnt="0"/>
      <dgm:spPr/>
    </dgm:pt>
    <dgm:pt modelId="{D827FA0D-EB1D-45A6-9B7F-103F9648E807}" type="pres">
      <dgm:prSet presAssocID="{F10E833B-5546-449A-9B06-99D4161852C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ABECC-B059-4C96-BFB6-85B3E36D7F76}" type="pres">
      <dgm:prSet presAssocID="{F10E833B-5546-449A-9B06-99D4161852C6}" presName="wedge2" presStyleLbl="node1" presStyleIdx="1" presStyleCnt="6" custLinFactNeighborX="-365" custLinFactNeighborY="-14"/>
      <dgm:spPr/>
      <dgm:t>
        <a:bodyPr/>
        <a:lstStyle/>
        <a:p>
          <a:endParaRPr lang="en-US"/>
        </a:p>
      </dgm:t>
    </dgm:pt>
    <dgm:pt modelId="{BAFCFD1E-7DA2-40C1-B329-E07D80FB7F57}" type="pres">
      <dgm:prSet presAssocID="{F10E833B-5546-449A-9B06-99D4161852C6}" presName="dummy2a" presStyleCnt="0"/>
      <dgm:spPr/>
    </dgm:pt>
    <dgm:pt modelId="{95AB1368-E214-435B-B1DB-40B9ABDE10DB}" type="pres">
      <dgm:prSet presAssocID="{F10E833B-5546-449A-9B06-99D4161852C6}" presName="dummy2b" presStyleCnt="0"/>
      <dgm:spPr/>
    </dgm:pt>
    <dgm:pt modelId="{0C72E2D8-35D8-44A2-9EED-ABF45816E456}" type="pres">
      <dgm:prSet presAssocID="{F10E833B-5546-449A-9B06-99D4161852C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2504F-8C63-4B7C-A008-25061B0F7E1B}" type="pres">
      <dgm:prSet presAssocID="{F10E833B-5546-449A-9B06-99D4161852C6}" presName="wedge3" presStyleLbl="node1" presStyleIdx="2" presStyleCnt="6" custLinFactNeighborX="706" custLinFactNeighborY="916"/>
      <dgm:spPr/>
      <dgm:t>
        <a:bodyPr/>
        <a:lstStyle/>
        <a:p>
          <a:endParaRPr lang="en-US"/>
        </a:p>
      </dgm:t>
    </dgm:pt>
    <dgm:pt modelId="{9814A501-F7B6-4567-8FFE-1AF580B605A6}" type="pres">
      <dgm:prSet presAssocID="{F10E833B-5546-449A-9B06-99D4161852C6}" presName="dummy3a" presStyleCnt="0"/>
      <dgm:spPr/>
    </dgm:pt>
    <dgm:pt modelId="{9E0DED26-0CAC-48E8-8CFA-CE9B4A8568AB}" type="pres">
      <dgm:prSet presAssocID="{F10E833B-5546-449A-9B06-99D4161852C6}" presName="dummy3b" presStyleCnt="0"/>
      <dgm:spPr/>
    </dgm:pt>
    <dgm:pt modelId="{06B1747A-DAA5-4591-A644-1ECD1AE16F80}" type="pres">
      <dgm:prSet presAssocID="{F10E833B-5546-449A-9B06-99D4161852C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25DDD-9094-44F8-931E-EBFE13D61537}" type="pres">
      <dgm:prSet presAssocID="{F10E833B-5546-449A-9B06-99D4161852C6}" presName="wedge4" presStyleLbl="node1" presStyleIdx="3" presStyleCnt="6"/>
      <dgm:spPr/>
      <dgm:t>
        <a:bodyPr/>
        <a:lstStyle/>
        <a:p>
          <a:endParaRPr lang="en-US"/>
        </a:p>
      </dgm:t>
    </dgm:pt>
    <dgm:pt modelId="{0FBB8A3F-49E6-42BD-928B-89C451FEECE7}" type="pres">
      <dgm:prSet presAssocID="{F10E833B-5546-449A-9B06-99D4161852C6}" presName="dummy4a" presStyleCnt="0"/>
      <dgm:spPr/>
    </dgm:pt>
    <dgm:pt modelId="{E0BE04FC-D649-4365-B724-EA61EDAE0C08}" type="pres">
      <dgm:prSet presAssocID="{F10E833B-5546-449A-9B06-99D4161852C6}" presName="dummy4b" presStyleCnt="0"/>
      <dgm:spPr/>
    </dgm:pt>
    <dgm:pt modelId="{E3315ACF-153C-462F-BCCA-91DDFB078DE4}" type="pres">
      <dgm:prSet presAssocID="{F10E833B-5546-449A-9B06-99D4161852C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6B805-9A2F-4BDB-BE2A-6FEFD98AD0F7}" type="pres">
      <dgm:prSet presAssocID="{F10E833B-5546-449A-9B06-99D4161852C6}" presName="wedge5" presStyleLbl="node1" presStyleIdx="4" presStyleCnt="6"/>
      <dgm:spPr/>
      <dgm:t>
        <a:bodyPr/>
        <a:lstStyle/>
        <a:p>
          <a:endParaRPr lang="en-US"/>
        </a:p>
      </dgm:t>
    </dgm:pt>
    <dgm:pt modelId="{88EE677F-E821-4812-B5BE-31E6068DA4E3}" type="pres">
      <dgm:prSet presAssocID="{F10E833B-5546-449A-9B06-99D4161852C6}" presName="dummy5a" presStyleCnt="0"/>
      <dgm:spPr/>
    </dgm:pt>
    <dgm:pt modelId="{483DE5FC-3BEF-4DE9-8313-909102F6C1A3}" type="pres">
      <dgm:prSet presAssocID="{F10E833B-5546-449A-9B06-99D4161852C6}" presName="dummy5b" presStyleCnt="0"/>
      <dgm:spPr/>
    </dgm:pt>
    <dgm:pt modelId="{25979068-0BA4-457C-855A-E0CD1295FA68}" type="pres">
      <dgm:prSet presAssocID="{F10E833B-5546-449A-9B06-99D4161852C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AC2C9-0ACE-46C2-A716-4CBE2ED8A2ED}" type="pres">
      <dgm:prSet presAssocID="{F10E833B-5546-449A-9B06-99D4161852C6}" presName="wedge6" presStyleLbl="node1" presStyleIdx="5" presStyleCnt="6"/>
      <dgm:spPr/>
      <dgm:t>
        <a:bodyPr/>
        <a:lstStyle/>
        <a:p>
          <a:endParaRPr lang="en-US"/>
        </a:p>
      </dgm:t>
    </dgm:pt>
    <dgm:pt modelId="{AFD1F545-54B7-4B21-8DE6-CDD25852FCD6}" type="pres">
      <dgm:prSet presAssocID="{F10E833B-5546-449A-9B06-99D4161852C6}" presName="dummy6a" presStyleCnt="0"/>
      <dgm:spPr/>
    </dgm:pt>
    <dgm:pt modelId="{0DDEEBAE-54A3-43BC-B385-E81FC2E49571}" type="pres">
      <dgm:prSet presAssocID="{F10E833B-5546-449A-9B06-99D4161852C6}" presName="dummy6b" presStyleCnt="0"/>
      <dgm:spPr/>
    </dgm:pt>
    <dgm:pt modelId="{0C59E3D1-007F-4C71-A8AF-4B87A592BFAD}" type="pres">
      <dgm:prSet presAssocID="{F10E833B-5546-449A-9B06-99D4161852C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E1B9E-CC37-4E83-B250-6B68DAA86965}" type="pres">
      <dgm:prSet presAssocID="{8B04CED1-FB2B-4C38-A98E-D5C546515369}" presName="arrowWedge1" presStyleLbl="fgSibTrans2D1" presStyleIdx="0" presStyleCnt="6"/>
      <dgm:spPr/>
    </dgm:pt>
    <dgm:pt modelId="{E904CAE5-9B83-46FE-8EAF-E78CCA5BFF18}" type="pres">
      <dgm:prSet presAssocID="{87634B57-EE56-41FE-AB9B-7B863583CFC8}" presName="arrowWedge2" presStyleLbl="fgSibTrans2D1" presStyleIdx="1" presStyleCnt="6"/>
      <dgm:spPr/>
    </dgm:pt>
    <dgm:pt modelId="{DD85ADB2-8DB6-49B7-A205-8F8AD71FDDE8}" type="pres">
      <dgm:prSet presAssocID="{CD3E87A4-2673-4673-A028-658A9D38D819}" presName="arrowWedge3" presStyleLbl="fgSibTrans2D1" presStyleIdx="2" presStyleCnt="6"/>
      <dgm:spPr/>
    </dgm:pt>
    <dgm:pt modelId="{73ECE364-1226-45EB-BA86-65960B60EC4B}" type="pres">
      <dgm:prSet presAssocID="{F2FAD80C-B421-4E91-9379-8D62388FDE4F}" presName="arrowWedge4" presStyleLbl="fgSibTrans2D1" presStyleIdx="3" presStyleCnt="6"/>
      <dgm:spPr/>
    </dgm:pt>
    <dgm:pt modelId="{C3D5911E-FD8F-4F74-98AD-F5704BCD433A}" type="pres">
      <dgm:prSet presAssocID="{819D177F-B343-4A13-AE55-9EB70DD56372}" presName="arrowWedge5" presStyleLbl="fgSibTrans2D1" presStyleIdx="4" presStyleCnt="6"/>
      <dgm:spPr/>
    </dgm:pt>
    <dgm:pt modelId="{67274848-263F-42EC-B1E7-4E38349C7928}" type="pres">
      <dgm:prSet presAssocID="{3BFEA4AC-FBFB-4A89-A4F8-4841B5B58361}" presName="arrowWedge6" presStyleLbl="fgSibTrans2D1" presStyleIdx="5" presStyleCnt="6"/>
      <dgm:spPr/>
    </dgm:pt>
  </dgm:ptLst>
  <dgm:cxnLst>
    <dgm:cxn modelId="{B257B660-D38E-4CCD-86C8-6EEC5885C90F}" type="presOf" srcId="{F10E833B-5546-449A-9B06-99D4161852C6}" destId="{5DE0109E-53ED-40CC-8F97-54440D32FCEE}" srcOrd="0" destOrd="0" presId="urn:microsoft.com/office/officeart/2005/8/layout/cycle8"/>
    <dgm:cxn modelId="{A977D506-1023-4968-B03A-FDB591E901CB}" type="presOf" srcId="{74A9F5DE-9D80-4AFC-B72C-9636A10A3A38}" destId="{0C59E3D1-007F-4C71-A8AF-4B87A592BFAD}" srcOrd="1" destOrd="0" presId="urn:microsoft.com/office/officeart/2005/8/layout/cycle8"/>
    <dgm:cxn modelId="{DD488C81-B157-4668-9998-0CA83E69631C}" srcId="{F10E833B-5546-449A-9B06-99D4161852C6}" destId="{C001E223-A6D4-43DE-8A69-F575D02E8289}" srcOrd="1" destOrd="0" parTransId="{50441DC3-4FD5-4C84-B910-3CC41E2FDF00}" sibTransId="{87634B57-EE56-41FE-AB9B-7B863583CFC8}"/>
    <dgm:cxn modelId="{6F24C198-8E68-4F2E-95EE-B111F16BD109}" type="presOf" srcId="{C001E223-A6D4-43DE-8A69-F575D02E8289}" destId="{0C72E2D8-35D8-44A2-9EED-ABF45816E456}" srcOrd="1" destOrd="0" presId="urn:microsoft.com/office/officeart/2005/8/layout/cycle8"/>
    <dgm:cxn modelId="{5D478EF3-CC1C-4094-9DC1-62EF342DE64B}" type="presOf" srcId="{5E56D25F-6D04-4CE3-87A6-0AEA2A533770}" destId="{B132504F-8C63-4B7C-A008-25061B0F7E1B}" srcOrd="0" destOrd="0" presId="urn:microsoft.com/office/officeart/2005/8/layout/cycle8"/>
    <dgm:cxn modelId="{B2901AC3-E585-4EA1-A89C-10DC88799CFC}" type="presOf" srcId="{254DC582-F58C-4CEF-AAFA-F76575D89899}" destId="{E4E25DDD-9094-44F8-931E-EBFE13D61537}" srcOrd="0" destOrd="0" presId="urn:microsoft.com/office/officeart/2005/8/layout/cycle8"/>
    <dgm:cxn modelId="{B381BE8E-9157-41BE-8EF4-4CBF904FCD02}" srcId="{F10E833B-5546-449A-9B06-99D4161852C6}" destId="{254DC582-F58C-4CEF-AAFA-F76575D89899}" srcOrd="3" destOrd="0" parTransId="{62632FE8-AE70-49B0-8AAD-C22419746A8C}" sibTransId="{F2FAD80C-B421-4E91-9379-8D62388FDE4F}"/>
    <dgm:cxn modelId="{B08AA252-1628-4A33-BC6B-153DB24435EA}" type="presOf" srcId="{D332A163-5A12-404F-B508-C5204E8A9227}" destId="{799BA21F-FC1C-4900-9EF9-9801C36B8A40}" srcOrd="0" destOrd="0" presId="urn:microsoft.com/office/officeart/2005/8/layout/cycle8"/>
    <dgm:cxn modelId="{180B94DF-FC18-4C36-98BF-1AB7DA29DC28}" type="presOf" srcId="{B3EEC30F-1A23-4CDD-99CC-E286A68BA51E}" destId="{46D6B805-9A2F-4BDB-BE2A-6FEFD98AD0F7}" srcOrd="0" destOrd="0" presId="urn:microsoft.com/office/officeart/2005/8/layout/cycle8"/>
    <dgm:cxn modelId="{16A2ADC2-1B0A-430F-A182-5D00E8DFD496}" srcId="{F10E833B-5546-449A-9B06-99D4161852C6}" destId="{74A9F5DE-9D80-4AFC-B72C-9636A10A3A38}" srcOrd="5" destOrd="0" parTransId="{D6789CAA-C254-4AE7-898D-A60E9C511064}" sibTransId="{3BFEA4AC-FBFB-4A89-A4F8-4841B5B58361}"/>
    <dgm:cxn modelId="{EA2B3800-3B8C-4193-A911-C93554D20541}" srcId="{F10E833B-5546-449A-9B06-99D4161852C6}" destId="{D332A163-5A12-404F-B508-C5204E8A9227}" srcOrd="0" destOrd="0" parTransId="{C61C4463-6061-4100-8F51-C7EB496DEC7C}" sibTransId="{8B04CED1-FB2B-4C38-A98E-D5C546515369}"/>
    <dgm:cxn modelId="{4E684980-2B7D-426B-A09D-F24ECAD0395A}" type="presOf" srcId="{254DC582-F58C-4CEF-AAFA-F76575D89899}" destId="{E3315ACF-153C-462F-BCCA-91DDFB078DE4}" srcOrd="1" destOrd="0" presId="urn:microsoft.com/office/officeart/2005/8/layout/cycle8"/>
    <dgm:cxn modelId="{65E5452B-DEE7-42BA-B4E6-853871A84582}" type="presOf" srcId="{D332A163-5A12-404F-B508-C5204E8A9227}" destId="{D827FA0D-EB1D-45A6-9B7F-103F9648E807}" srcOrd="1" destOrd="0" presId="urn:microsoft.com/office/officeart/2005/8/layout/cycle8"/>
    <dgm:cxn modelId="{9223EE6E-6150-473A-A877-CADB65813B51}" type="presOf" srcId="{B3EEC30F-1A23-4CDD-99CC-E286A68BA51E}" destId="{25979068-0BA4-457C-855A-E0CD1295FA68}" srcOrd="1" destOrd="0" presId="urn:microsoft.com/office/officeart/2005/8/layout/cycle8"/>
    <dgm:cxn modelId="{D20B4D0A-8CD6-4E7B-9C77-DB5427B65296}" srcId="{F10E833B-5546-449A-9B06-99D4161852C6}" destId="{5E56D25F-6D04-4CE3-87A6-0AEA2A533770}" srcOrd="2" destOrd="0" parTransId="{C505D5F4-7F03-43DB-A8BF-304C333806BD}" sibTransId="{CD3E87A4-2673-4673-A028-658A9D38D819}"/>
    <dgm:cxn modelId="{940B3505-AF60-42A7-967E-EA6E03C910AA}" srcId="{F10E833B-5546-449A-9B06-99D4161852C6}" destId="{B3EEC30F-1A23-4CDD-99CC-E286A68BA51E}" srcOrd="4" destOrd="0" parTransId="{25F1FB66-22FE-4655-9671-F5B75E3532DA}" sibTransId="{819D177F-B343-4A13-AE55-9EB70DD56372}"/>
    <dgm:cxn modelId="{4AC3442D-4B80-4CE9-952F-2A5813C826BC}" type="presOf" srcId="{74A9F5DE-9D80-4AFC-B72C-9636A10A3A38}" destId="{B04AC2C9-0ACE-46C2-A716-4CBE2ED8A2ED}" srcOrd="0" destOrd="0" presId="urn:microsoft.com/office/officeart/2005/8/layout/cycle8"/>
    <dgm:cxn modelId="{48B37A6D-56CB-4E53-A406-C62FB812F8FF}" type="presOf" srcId="{C001E223-A6D4-43DE-8A69-F575D02E8289}" destId="{9F8ABECC-B059-4C96-BFB6-85B3E36D7F76}" srcOrd="0" destOrd="0" presId="urn:microsoft.com/office/officeart/2005/8/layout/cycle8"/>
    <dgm:cxn modelId="{38F92911-F445-4409-94D5-25AB73B02914}" type="presOf" srcId="{5E56D25F-6D04-4CE3-87A6-0AEA2A533770}" destId="{06B1747A-DAA5-4591-A644-1ECD1AE16F80}" srcOrd="1" destOrd="0" presId="urn:microsoft.com/office/officeart/2005/8/layout/cycle8"/>
    <dgm:cxn modelId="{1FBFF858-4180-40B2-840C-D71B3090A933}" type="presParOf" srcId="{5DE0109E-53ED-40CC-8F97-54440D32FCEE}" destId="{799BA21F-FC1C-4900-9EF9-9801C36B8A40}" srcOrd="0" destOrd="0" presId="urn:microsoft.com/office/officeart/2005/8/layout/cycle8"/>
    <dgm:cxn modelId="{A6150D1C-FD97-491D-A3FD-86759722CDE5}" type="presParOf" srcId="{5DE0109E-53ED-40CC-8F97-54440D32FCEE}" destId="{10152BD3-9451-4652-B6CF-85780DAFC9E1}" srcOrd="1" destOrd="0" presId="urn:microsoft.com/office/officeart/2005/8/layout/cycle8"/>
    <dgm:cxn modelId="{62CB5BA8-EF2C-4D07-8428-30C331B60B77}" type="presParOf" srcId="{5DE0109E-53ED-40CC-8F97-54440D32FCEE}" destId="{1DD3B126-85EE-4B83-B66F-FC5AB1EDAA96}" srcOrd="2" destOrd="0" presId="urn:microsoft.com/office/officeart/2005/8/layout/cycle8"/>
    <dgm:cxn modelId="{CB4BC345-D995-4680-B91A-1EDCE54E4346}" type="presParOf" srcId="{5DE0109E-53ED-40CC-8F97-54440D32FCEE}" destId="{D827FA0D-EB1D-45A6-9B7F-103F9648E807}" srcOrd="3" destOrd="0" presId="urn:microsoft.com/office/officeart/2005/8/layout/cycle8"/>
    <dgm:cxn modelId="{F5B1BFD0-EA68-4785-A3A2-D02D1FF1B8AE}" type="presParOf" srcId="{5DE0109E-53ED-40CC-8F97-54440D32FCEE}" destId="{9F8ABECC-B059-4C96-BFB6-85B3E36D7F76}" srcOrd="4" destOrd="0" presId="urn:microsoft.com/office/officeart/2005/8/layout/cycle8"/>
    <dgm:cxn modelId="{97658579-4549-4525-9F1C-90CA2F2EF26D}" type="presParOf" srcId="{5DE0109E-53ED-40CC-8F97-54440D32FCEE}" destId="{BAFCFD1E-7DA2-40C1-B329-E07D80FB7F57}" srcOrd="5" destOrd="0" presId="urn:microsoft.com/office/officeart/2005/8/layout/cycle8"/>
    <dgm:cxn modelId="{800EDA10-E2BC-4744-AB79-A8AAA82A75B2}" type="presParOf" srcId="{5DE0109E-53ED-40CC-8F97-54440D32FCEE}" destId="{95AB1368-E214-435B-B1DB-40B9ABDE10DB}" srcOrd="6" destOrd="0" presId="urn:microsoft.com/office/officeart/2005/8/layout/cycle8"/>
    <dgm:cxn modelId="{3CB158F5-53E8-4072-A6AD-1091C55326B4}" type="presParOf" srcId="{5DE0109E-53ED-40CC-8F97-54440D32FCEE}" destId="{0C72E2D8-35D8-44A2-9EED-ABF45816E456}" srcOrd="7" destOrd="0" presId="urn:microsoft.com/office/officeart/2005/8/layout/cycle8"/>
    <dgm:cxn modelId="{F7C3C0EE-6DD0-47B0-A6AD-2B5935F23A9E}" type="presParOf" srcId="{5DE0109E-53ED-40CC-8F97-54440D32FCEE}" destId="{B132504F-8C63-4B7C-A008-25061B0F7E1B}" srcOrd="8" destOrd="0" presId="urn:microsoft.com/office/officeart/2005/8/layout/cycle8"/>
    <dgm:cxn modelId="{0CB8508C-2B31-4637-884C-186ABCE45280}" type="presParOf" srcId="{5DE0109E-53ED-40CC-8F97-54440D32FCEE}" destId="{9814A501-F7B6-4567-8FFE-1AF580B605A6}" srcOrd="9" destOrd="0" presId="urn:microsoft.com/office/officeart/2005/8/layout/cycle8"/>
    <dgm:cxn modelId="{ED84C45D-4619-4894-9912-B77772A220E5}" type="presParOf" srcId="{5DE0109E-53ED-40CC-8F97-54440D32FCEE}" destId="{9E0DED26-0CAC-48E8-8CFA-CE9B4A8568AB}" srcOrd="10" destOrd="0" presId="urn:microsoft.com/office/officeart/2005/8/layout/cycle8"/>
    <dgm:cxn modelId="{E913BE92-0541-4E8D-8BA4-A5CB14175ECD}" type="presParOf" srcId="{5DE0109E-53ED-40CC-8F97-54440D32FCEE}" destId="{06B1747A-DAA5-4591-A644-1ECD1AE16F80}" srcOrd="11" destOrd="0" presId="urn:microsoft.com/office/officeart/2005/8/layout/cycle8"/>
    <dgm:cxn modelId="{215A5119-8BEF-4915-BB66-CD24CE5DF742}" type="presParOf" srcId="{5DE0109E-53ED-40CC-8F97-54440D32FCEE}" destId="{E4E25DDD-9094-44F8-931E-EBFE13D61537}" srcOrd="12" destOrd="0" presId="urn:microsoft.com/office/officeart/2005/8/layout/cycle8"/>
    <dgm:cxn modelId="{F1A89E8B-D910-4CA8-ADAA-2A9BA236C645}" type="presParOf" srcId="{5DE0109E-53ED-40CC-8F97-54440D32FCEE}" destId="{0FBB8A3F-49E6-42BD-928B-89C451FEECE7}" srcOrd="13" destOrd="0" presId="urn:microsoft.com/office/officeart/2005/8/layout/cycle8"/>
    <dgm:cxn modelId="{B515F798-C4BA-4D52-9322-309F0F9D26E2}" type="presParOf" srcId="{5DE0109E-53ED-40CC-8F97-54440D32FCEE}" destId="{E0BE04FC-D649-4365-B724-EA61EDAE0C08}" srcOrd="14" destOrd="0" presId="urn:microsoft.com/office/officeart/2005/8/layout/cycle8"/>
    <dgm:cxn modelId="{57D16DDB-BD61-4C2A-94F0-2262AFB6583B}" type="presParOf" srcId="{5DE0109E-53ED-40CC-8F97-54440D32FCEE}" destId="{E3315ACF-153C-462F-BCCA-91DDFB078DE4}" srcOrd="15" destOrd="0" presId="urn:microsoft.com/office/officeart/2005/8/layout/cycle8"/>
    <dgm:cxn modelId="{A499FA5E-EE0A-4880-923D-5BD1E94CD237}" type="presParOf" srcId="{5DE0109E-53ED-40CC-8F97-54440D32FCEE}" destId="{46D6B805-9A2F-4BDB-BE2A-6FEFD98AD0F7}" srcOrd="16" destOrd="0" presId="urn:microsoft.com/office/officeart/2005/8/layout/cycle8"/>
    <dgm:cxn modelId="{57C8FA7F-0400-44B5-B099-60B7B527E111}" type="presParOf" srcId="{5DE0109E-53ED-40CC-8F97-54440D32FCEE}" destId="{88EE677F-E821-4812-B5BE-31E6068DA4E3}" srcOrd="17" destOrd="0" presId="urn:microsoft.com/office/officeart/2005/8/layout/cycle8"/>
    <dgm:cxn modelId="{9032C0A9-DB32-4C94-9657-2D30112F5D29}" type="presParOf" srcId="{5DE0109E-53ED-40CC-8F97-54440D32FCEE}" destId="{483DE5FC-3BEF-4DE9-8313-909102F6C1A3}" srcOrd="18" destOrd="0" presId="urn:microsoft.com/office/officeart/2005/8/layout/cycle8"/>
    <dgm:cxn modelId="{A4396FAF-B484-454A-910C-71E32D14F3FE}" type="presParOf" srcId="{5DE0109E-53ED-40CC-8F97-54440D32FCEE}" destId="{25979068-0BA4-457C-855A-E0CD1295FA68}" srcOrd="19" destOrd="0" presId="urn:microsoft.com/office/officeart/2005/8/layout/cycle8"/>
    <dgm:cxn modelId="{68CDAC12-3011-4B36-A898-6CCBDC8A5FB2}" type="presParOf" srcId="{5DE0109E-53ED-40CC-8F97-54440D32FCEE}" destId="{B04AC2C9-0ACE-46C2-A716-4CBE2ED8A2ED}" srcOrd="20" destOrd="0" presId="urn:microsoft.com/office/officeart/2005/8/layout/cycle8"/>
    <dgm:cxn modelId="{45D1BBEB-C121-459C-9593-0511BD3FB892}" type="presParOf" srcId="{5DE0109E-53ED-40CC-8F97-54440D32FCEE}" destId="{AFD1F545-54B7-4B21-8DE6-CDD25852FCD6}" srcOrd="21" destOrd="0" presId="urn:microsoft.com/office/officeart/2005/8/layout/cycle8"/>
    <dgm:cxn modelId="{21A11BC2-B7AC-4454-B452-80C319A3C51A}" type="presParOf" srcId="{5DE0109E-53ED-40CC-8F97-54440D32FCEE}" destId="{0DDEEBAE-54A3-43BC-B385-E81FC2E49571}" srcOrd="22" destOrd="0" presId="urn:microsoft.com/office/officeart/2005/8/layout/cycle8"/>
    <dgm:cxn modelId="{B9F7BE43-58AB-47C2-98CD-2614F11B3FDE}" type="presParOf" srcId="{5DE0109E-53ED-40CC-8F97-54440D32FCEE}" destId="{0C59E3D1-007F-4C71-A8AF-4B87A592BFAD}" srcOrd="23" destOrd="0" presId="urn:microsoft.com/office/officeart/2005/8/layout/cycle8"/>
    <dgm:cxn modelId="{18570758-FB7A-4AC0-BD70-B627DFF30A36}" type="presParOf" srcId="{5DE0109E-53ED-40CC-8F97-54440D32FCEE}" destId="{73CE1B9E-CC37-4E83-B250-6B68DAA86965}" srcOrd="24" destOrd="0" presId="urn:microsoft.com/office/officeart/2005/8/layout/cycle8"/>
    <dgm:cxn modelId="{B8F8C85A-2A49-42BA-84DB-392C7EBEA16B}" type="presParOf" srcId="{5DE0109E-53ED-40CC-8F97-54440D32FCEE}" destId="{E904CAE5-9B83-46FE-8EAF-E78CCA5BFF18}" srcOrd="25" destOrd="0" presId="urn:microsoft.com/office/officeart/2005/8/layout/cycle8"/>
    <dgm:cxn modelId="{D131B5FA-1D62-4819-ABA6-B3BC194C5949}" type="presParOf" srcId="{5DE0109E-53ED-40CC-8F97-54440D32FCEE}" destId="{DD85ADB2-8DB6-49B7-A205-8F8AD71FDDE8}" srcOrd="26" destOrd="0" presId="urn:microsoft.com/office/officeart/2005/8/layout/cycle8"/>
    <dgm:cxn modelId="{CFC2474F-90EC-449C-AAF3-3108BA4EB1ED}" type="presParOf" srcId="{5DE0109E-53ED-40CC-8F97-54440D32FCEE}" destId="{73ECE364-1226-45EB-BA86-65960B60EC4B}" srcOrd="27" destOrd="0" presId="urn:microsoft.com/office/officeart/2005/8/layout/cycle8"/>
    <dgm:cxn modelId="{C8150B61-4397-4EC6-9727-B82A56527F0D}" type="presParOf" srcId="{5DE0109E-53ED-40CC-8F97-54440D32FCEE}" destId="{C3D5911E-FD8F-4F74-98AD-F5704BCD433A}" srcOrd="28" destOrd="0" presId="urn:microsoft.com/office/officeart/2005/8/layout/cycle8"/>
    <dgm:cxn modelId="{5E45BC7A-E5DE-45AC-A2D4-3F57A5DA9063}" type="presParOf" srcId="{5DE0109E-53ED-40CC-8F97-54440D32FCEE}" destId="{67274848-263F-42EC-B1E7-4E38349C7928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E833B-5546-449A-9B06-99D4161852C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2A163-5A12-404F-B508-C5204E8A9227}">
      <dgm:prSet custT="1"/>
      <dgm:spPr/>
      <dgm:t>
        <a:bodyPr/>
        <a:lstStyle/>
        <a:p>
          <a:pPr rtl="0"/>
          <a:r>
            <a:rPr lang="en-US" sz="1600" b="0" dirty="0" smtClean="0"/>
            <a:t>Business Incubator</a:t>
          </a:r>
          <a:endParaRPr lang="en-US" sz="1600" dirty="0"/>
        </a:p>
      </dgm:t>
    </dgm:pt>
    <dgm:pt modelId="{C61C4463-6061-4100-8F51-C7EB496DEC7C}" type="parTrans" cxnId="{EA2B3800-3B8C-4193-A911-C93554D20541}">
      <dgm:prSet/>
      <dgm:spPr/>
      <dgm:t>
        <a:bodyPr/>
        <a:lstStyle/>
        <a:p>
          <a:endParaRPr lang="en-US"/>
        </a:p>
      </dgm:t>
    </dgm:pt>
    <dgm:pt modelId="{8B04CED1-FB2B-4C38-A98E-D5C546515369}" type="sibTrans" cxnId="{EA2B3800-3B8C-4193-A911-C93554D20541}">
      <dgm:prSet/>
      <dgm:spPr/>
      <dgm:t>
        <a:bodyPr/>
        <a:lstStyle/>
        <a:p>
          <a:endParaRPr lang="en-US"/>
        </a:p>
      </dgm:t>
    </dgm:pt>
    <dgm:pt modelId="{254DC582-F58C-4CEF-AAFA-F76575D89899}">
      <dgm:prSet custT="1"/>
      <dgm:spPr/>
      <dgm:t>
        <a:bodyPr/>
        <a:lstStyle/>
        <a:p>
          <a:pPr rtl="0"/>
          <a:r>
            <a:rPr lang="en-US" sz="1500" b="0" dirty="0" smtClean="0"/>
            <a:t>Advisor, supplier, customer intro’s</a:t>
          </a:r>
          <a:endParaRPr lang="en-US" sz="1500" dirty="0"/>
        </a:p>
      </dgm:t>
    </dgm:pt>
    <dgm:pt modelId="{62632FE8-AE70-49B0-8AAD-C22419746A8C}" type="parTrans" cxnId="{B381BE8E-9157-41BE-8EF4-4CBF904FCD02}">
      <dgm:prSet/>
      <dgm:spPr/>
      <dgm:t>
        <a:bodyPr/>
        <a:lstStyle/>
        <a:p>
          <a:endParaRPr lang="en-US"/>
        </a:p>
      </dgm:t>
    </dgm:pt>
    <dgm:pt modelId="{F2FAD80C-B421-4E91-9379-8D62388FDE4F}" type="sibTrans" cxnId="{B381BE8E-9157-41BE-8EF4-4CBF904FCD02}">
      <dgm:prSet/>
      <dgm:spPr/>
      <dgm:t>
        <a:bodyPr/>
        <a:lstStyle/>
        <a:p>
          <a:endParaRPr lang="en-US"/>
        </a:p>
      </dgm:t>
    </dgm:pt>
    <dgm:pt modelId="{B3EEC30F-1A23-4CDD-99CC-E286A68BA51E}">
      <dgm:prSet/>
      <dgm:spPr/>
      <dgm:t>
        <a:bodyPr/>
        <a:lstStyle/>
        <a:p>
          <a:pPr rtl="0"/>
          <a:r>
            <a:rPr lang="en-US" b="0" dirty="0" smtClean="0"/>
            <a:t>Workforce development  &amp; training</a:t>
          </a:r>
          <a:endParaRPr lang="en-US" dirty="0"/>
        </a:p>
      </dgm:t>
    </dgm:pt>
    <dgm:pt modelId="{25F1FB66-22FE-4655-9671-F5B75E3532DA}" type="parTrans" cxnId="{940B3505-AF60-42A7-967E-EA6E03C910AA}">
      <dgm:prSet/>
      <dgm:spPr/>
      <dgm:t>
        <a:bodyPr/>
        <a:lstStyle/>
        <a:p>
          <a:endParaRPr lang="en-US"/>
        </a:p>
      </dgm:t>
    </dgm:pt>
    <dgm:pt modelId="{819D177F-B343-4A13-AE55-9EB70DD56372}" type="sibTrans" cxnId="{940B3505-AF60-42A7-967E-EA6E03C910AA}">
      <dgm:prSet/>
      <dgm:spPr/>
      <dgm:t>
        <a:bodyPr/>
        <a:lstStyle/>
        <a:p>
          <a:endParaRPr lang="en-US"/>
        </a:p>
      </dgm:t>
    </dgm:pt>
    <dgm:pt modelId="{C001E223-A6D4-43DE-8A69-F575D02E8289}">
      <dgm:prSet custT="1"/>
      <dgm:spPr/>
      <dgm:t>
        <a:bodyPr/>
        <a:lstStyle/>
        <a:p>
          <a:pPr rtl="0"/>
          <a:r>
            <a:rPr lang="en-US" sz="1200" dirty="0" smtClean="0"/>
            <a:t>SCORE/SBDC/EIR</a:t>
          </a:r>
          <a:endParaRPr lang="en-US" sz="1200" dirty="0"/>
        </a:p>
      </dgm:t>
    </dgm:pt>
    <dgm:pt modelId="{50441DC3-4FD5-4C84-B910-3CC41E2FDF00}" type="parTrans" cxnId="{DD488C81-B157-4668-9998-0CA83E69631C}">
      <dgm:prSet/>
      <dgm:spPr/>
      <dgm:t>
        <a:bodyPr/>
        <a:lstStyle/>
        <a:p>
          <a:endParaRPr lang="en-US"/>
        </a:p>
      </dgm:t>
    </dgm:pt>
    <dgm:pt modelId="{87634B57-EE56-41FE-AB9B-7B863583CFC8}" type="sibTrans" cxnId="{DD488C81-B157-4668-9998-0CA83E69631C}">
      <dgm:prSet/>
      <dgm:spPr/>
      <dgm:t>
        <a:bodyPr/>
        <a:lstStyle/>
        <a:p>
          <a:endParaRPr lang="en-US"/>
        </a:p>
      </dgm:t>
    </dgm:pt>
    <dgm:pt modelId="{07B2A944-81DD-4C38-9F30-8746D0965365}">
      <dgm:prSet custT="1"/>
      <dgm:spPr/>
      <dgm:t>
        <a:bodyPr/>
        <a:lstStyle/>
        <a:p>
          <a:pPr rtl="0"/>
          <a:r>
            <a:rPr lang="en-US" sz="1600" dirty="0" smtClean="0"/>
            <a:t>Howard Tech Council</a:t>
          </a:r>
          <a:endParaRPr lang="en-US" sz="1600" dirty="0"/>
        </a:p>
      </dgm:t>
    </dgm:pt>
    <dgm:pt modelId="{C8FA681C-05E4-4334-A250-005968C21573}" type="parTrans" cxnId="{A09FF002-E0FD-432D-B0BA-03A5402BF50A}">
      <dgm:prSet/>
      <dgm:spPr/>
      <dgm:t>
        <a:bodyPr/>
        <a:lstStyle/>
        <a:p>
          <a:endParaRPr lang="en-US"/>
        </a:p>
      </dgm:t>
    </dgm:pt>
    <dgm:pt modelId="{953505E6-746E-4D7E-8612-09DAAAEF1783}" type="sibTrans" cxnId="{A09FF002-E0FD-432D-B0BA-03A5402BF50A}">
      <dgm:prSet/>
      <dgm:spPr/>
      <dgm:t>
        <a:bodyPr/>
        <a:lstStyle/>
        <a:p>
          <a:endParaRPr lang="en-US"/>
        </a:p>
      </dgm:t>
    </dgm:pt>
    <dgm:pt modelId="{62CD4AB2-2755-4DB1-9AD0-1D88FEA7751F}">
      <dgm:prSet/>
      <dgm:spPr/>
      <dgm:t>
        <a:bodyPr/>
        <a:lstStyle/>
        <a:p>
          <a:pPr rtl="0"/>
          <a:r>
            <a:rPr lang="en-US" dirty="0" smtClean="0"/>
            <a:t>Small Business Resource Center</a:t>
          </a:r>
          <a:endParaRPr lang="en-US" dirty="0"/>
        </a:p>
      </dgm:t>
    </dgm:pt>
    <dgm:pt modelId="{0A12EB3F-2C08-474C-AEFE-3934C46DD8BC}" type="parTrans" cxnId="{887E497C-48B1-43AF-BBDD-2FAACBCDB6B8}">
      <dgm:prSet/>
      <dgm:spPr/>
      <dgm:t>
        <a:bodyPr/>
        <a:lstStyle/>
        <a:p>
          <a:endParaRPr lang="en-US"/>
        </a:p>
      </dgm:t>
    </dgm:pt>
    <dgm:pt modelId="{A4A5F96D-0D05-4F17-B235-7728389A17D3}" type="sibTrans" cxnId="{887E497C-48B1-43AF-BBDD-2FAACBCDB6B8}">
      <dgm:prSet/>
      <dgm:spPr/>
      <dgm:t>
        <a:bodyPr/>
        <a:lstStyle/>
        <a:p>
          <a:endParaRPr lang="en-US"/>
        </a:p>
      </dgm:t>
    </dgm:pt>
    <dgm:pt modelId="{5DE0109E-53ED-40CC-8F97-54440D32FCEE}" type="pres">
      <dgm:prSet presAssocID="{F10E833B-5546-449A-9B06-99D4161852C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BA21F-FC1C-4900-9EF9-9801C36B8A40}" type="pres">
      <dgm:prSet presAssocID="{F10E833B-5546-449A-9B06-99D4161852C6}" presName="wedge1" presStyleLbl="node1" presStyleIdx="0" presStyleCnt="6"/>
      <dgm:spPr/>
      <dgm:t>
        <a:bodyPr/>
        <a:lstStyle/>
        <a:p>
          <a:endParaRPr lang="en-US"/>
        </a:p>
      </dgm:t>
    </dgm:pt>
    <dgm:pt modelId="{10152BD3-9451-4652-B6CF-85780DAFC9E1}" type="pres">
      <dgm:prSet presAssocID="{F10E833B-5546-449A-9B06-99D4161852C6}" presName="dummy1a" presStyleCnt="0"/>
      <dgm:spPr/>
    </dgm:pt>
    <dgm:pt modelId="{1DD3B126-85EE-4B83-B66F-FC5AB1EDAA96}" type="pres">
      <dgm:prSet presAssocID="{F10E833B-5546-449A-9B06-99D4161852C6}" presName="dummy1b" presStyleCnt="0"/>
      <dgm:spPr/>
    </dgm:pt>
    <dgm:pt modelId="{D827FA0D-EB1D-45A6-9B7F-103F9648E807}" type="pres">
      <dgm:prSet presAssocID="{F10E833B-5546-449A-9B06-99D4161852C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ABECC-B059-4C96-BFB6-85B3E36D7F76}" type="pres">
      <dgm:prSet presAssocID="{F10E833B-5546-449A-9B06-99D4161852C6}" presName="wedge2" presStyleLbl="node1" presStyleIdx="1" presStyleCnt="6" custLinFactNeighborX="-365" custLinFactNeighborY="-14"/>
      <dgm:spPr/>
      <dgm:t>
        <a:bodyPr/>
        <a:lstStyle/>
        <a:p>
          <a:endParaRPr lang="en-US"/>
        </a:p>
      </dgm:t>
    </dgm:pt>
    <dgm:pt modelId="{BAFCFD1E-7DA2-40C1-B329-E07D80FB7F57}" type="pres">
      <dgm:prSet presAssocID="{F10E833B-5546-449A-9B06-99D4161852C6}" presName="dummy2a" presStyleCnt="0"/>
      <dgm:spPr/>
    </dgm:pt>
    <dgm:pt modelId="{95AB1368-E214-435B-B1DB-40B9ABDE10DB}" type="pres">
      <dgm:prSet presAssocID="{F10E833B-5546-449A-9B06-99D4161852C6}" presName="dummy2b" presStyleCnt="0"/>
      <dgm:spPr/>
    </dgm:pt>
    <dgm:pt modelId="{0C72E2D8-35D8-44A2-9EED-ABF45816E456}" type="pres">
      <dgm:prSet presAssocID="{F10E833B-5546-449A-9B06-99D4161852C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2504F-8C63-4B7C-A008-25061B0F7E1B}" type="pres">
      <dgm:prSet presAssocID="{F10E833B-5546-449A-9B06-99D4161852C6}" presName="wedge3" presStyleLbl="node1" presStyleIdx="2" presStyleCnt="6" custLinFactNeighborX="706" custLinFactNeighborY="916"/>
      <dgm:spPr/>
      <dgm:t>
        <a:bodyPr/>
        <a:lstStyle/>
        <a:p>
          <a:endParaRPr lang="en-US"/>
        </a:p>
      </dgm:t>
    </dgm:pt>
    <dgm:pt modelId="{9814A501-F7B6-4567-8FFE-1AF580B605A6}" type="pres">
      <dgm:prSet presAssocID="{F10E833B-5546-449A-9B06-99D4161852C6}" presName="dummy3a" presStyleCnt="0"/>
      <dgm:spPr/>
    </dgm:pt>
    <dgm:pt modelId="{9E0DED26-0CAC-48E8-8CFA-CE9B4A8568AB}" type="pres">
      <dgm:prSet presAssocID="{F10E833B-5546-449A-9B06-99D4161852C6}" presName="dummy3b" presStyleCnt="0"/>
      <dgm:spPr/>
    </dgm:pt>
    <dgm:pt modelId="{06B1747A-DAA5-4591-A644-1ECD1AE16F80}" type="pres">
      <dgm:prSet presAssocID="{F10E833B-5546-449A-9B06-99D4161852C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25DDD-9094-44F8-931E-EBFE13D61537}" type="pres">
      <dgm:prSet presAssocID="{F10E833B-5546-449A-9B06-99D4161852C6}" presName="wedge4" presStyleLbl="node1" presStyleIdx="3" presStyleCnt="6"/>
      <dgm:spPr/>
      <dgm:t>
        <a:bodyPr/>
        <a:lstStyle/>
        <a:p>
          <a:endParaRPr lang="en-US"/>
        </a:p>
      </dgm:t>
    </dgm:pt>
    <dgm:pt modelId="{0FBB8A3F-49E6-42BD-928B-89C451FEECE7}" type="pres">
      <dgm:prSet presAssocID="{F10E833B-5546-449A-9B06-99D4161852C6}" presName="dummy4a" presStyleCnt="0"/>
      <dgm:spPr/>
    </dgm:pt>
    <dgm:pt modelId="{E0BE04FC-D649-4365-B724-EA61EDAE0C08}" type="pres">
      <dgm:prSet presAssocID="{F10E833B-5546-449A-9B06-99D4161852C6}" presName="dummy4b" presStyleCnt="0"/>
      <dgm:spPr/>
    </dgm:pt>
    <dgm:pt modelId="{E3315ACF-153C-462F-BCCA-91DDFB078DE4}" type="pres">
      <dgm:prSet presAssocID="{F10E833B-5546-449A-9B06-99D4161852C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6B805-9A2F-4BDB-BE2A-6FEFD98AD0F7}" type="pres">
      <dgm:prSet presAssocID="{F10E833B-5546-449A-9B06-99D4161852C6}" presName="wedge5" presStyleLbl="node1" presStyleIdx="4" presStyleCnt="6"/>
      <dgm:spPr/>
      <dgm:t>
        <a:bodyPr/>
        <a:lstStyle/>
        <a:p>
          <a:endParaRPr lang="en-US"/>
        </a:p>
      </dgm:t>
    </dgm:pt>
    <dgm:pt modelId="{88EE677F-E821-4812-B5BE-31E6068DA4E3}" type="pres">
      <dgm:prSet presAssocID="{F10E833B-5546-449A-9B06-99D4161852C6}" presName="dummy5a" presStyleCnt="0"/>
      <dgm:spPr/>
    </dgm:pt>
    <dgm:pt modelId="{483DE5FC-3BEF-4DE9-8313-909102F6C1A3}" type="pres">
      <dgm:prSet presAssocID="{F10E833B-5546-449A-9B06-99D4161852C6}" presName="dummy5b" presStyleCnt="0"/>
      <dgm:spPr/>
    </dgm:pt>
    <dgm:pt modelId="{25979068-0BA4-457C-855A-E0CD1295FA68}" type="pres">
      <dgm:prSet presAssocID="{F10E833B-5546-449A-9B06-99D4161852C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AC2C9-0ACE-46C2-A716-4CBE2ED8A2ED}" type="pres">
      <dgm:prSet presAssocID="{F10E833B-5546-449A-9B06-99D4161852C6}" presName="wedge6" presStyleLbl="node1" presStyleIdx="5" presStyleCnt="6"/>
      <dgm:spPr/>
      <dgm:t>
        <a:bodyPr/>
        <a:lstStyle/>
        <a:p>
          <a:endParaRPr lang="en-US"/>
        </a:p>
      </dgm:t>
    </dgm:pt>
    <dgm:pt modelId="{AFD1F545-54B7-4B21-8DE6-CDD25852FCD6}" type="pres">
      <dgm:prSet presAssocID="{F10E833B-5546-449A-9B06-99D4161852C6}" presName="dummy6a" presStyleCnt="0"/>
      <dgm:spPr/>
    </dgm:pt>
    <dgm:pt modelId="{0DDEEBAE-54A3-43BC-B385-E81FC2E49571}" type="pres">
      <dgm:prSet presAssocID="{F10E833B-5546-449A-9B06-99D4161852C6}" presName="dummy6b" presStyleCnt="0"/>
      <dgm:spPr/>
    </dgm:pt>
    <dgm:pt modelId="{0C59E3D1-007F-4C71-A8AF-4B87A592BFAD}" type="pres">
      <dgm:prSet presAssocID="{F10E833B-5546-449A-9B06-99D4161852C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E1B9E-CC37-4E83-B250-6B68DAA86965}" type="pres">
      <dgm:prSet presAssocID="{8B04CED1-FB2B-4C38-A98E-D5C546515369}" presName="arrowWedge1" presStyleLbl="fgSibTrans2D1" presStyleIdx="0" presStyleCnt="6"/>
      <dgm:spPr/>
    </dgm:pt>
    <dgm:pt modelId="{E904CAE5-9B83-46FE-8EAF-E78CCA5BFF18}" type="pres">
      <dgm:prSet presAssocID="{87634B57-EE56-41FE-AB9B-7B863583CFC8}" presName="arrowWedge2" presStyleLbl="fgSibTrans2D1" presStyleIdx="1" presStyleCnt="6"/>
      <dgm:spPr/>
    </dgm:pt>
    <dgm:pt modelId="{270B6E22-478D-4626-9922-A8F357003713}" type="pres">
      <dgm:prSet presAssocID="{953505E6-746E-4D7E-8612-09DAAAEF1783}" presName="arrowWedge3" presStyleLbl="fgSibTrans2D1" presStyleIdx="2" presStyleCnt="6"/>
      <dgm:spPr/>
    </dgm:pt>
    <dgm:pt modelId="{73ECE364-1226-45EB-BA86-65960B60EC4B}" type="pres">
      <dgm:prSet presAssocID="{F2FAD80C-B421-4E91-9379-8D62388FDE4F}" presName="arrowWedge4" presStyleLbl="fgSibTrans2D1" presStyleIdx="3" presStyleCnt="6"/>
      <dgm:spPr/>
    </dgm:pt>
    <dgm:pt modelId="{C3D5911E-FD8F-4F74-98AD-F5704BCD433A}" type="pres">
      <dgm:prSet presAssocID="{819D177F-B343-4A13-AE55-9EB70DD56372}" presName="arrowWedge5" presStyleLbl="fgSibTrans2D1" presStyleIdx="4" presStyleCnt="6"/>
      <dgm:spPr/>
    </dgm:pt>
    <dgm:pt modelId="{1389137C-C639-453D-927C-A886220059FD}" type="pres">
      <dgm:prSet presAssocID="{A4A5F96D-0D05-4F17-B235-7728389A17D3}" presName="arrowWedge6" presStyleLbl="fgSibTrans2D1" presStyleIdx="5" presStyleCnt="6"/>
      <dgm:spPr/>
    </dgm:pt>
  </dgm:ptLst>
  <dgm:cxnLst>
    <dgm:cxn modelId="{054EAF74-F6BA-4DAD-9332-E9D8451E1EB3}" type="presOf" srcId="{254DC582-F58C-4CEF-AAFA-F76575D89899}" destId="{E3315ACF-153C-462F-BCCA-91DDFB078DE4}" srcOrd="1" destOrd="0" presId="urn:microsoft.com/office/officeart/2005/8/layout/cycle8"/>
    <dgm:cxn modelId="{3F96CD95-590E-46EA-9594-8C5FECE791B1}" type="presOf" srcId="{C001E223-A6D4-43DE-8A69-F575D02E8289}" destId="{0C72E2D8-35D8-44A2-9EED-ABF45816E456}" srcOrd="1" destOrd="0" presId="urn:microsoft.com/office/officeart/2005/8/layout/cycle8"/>
    <dgm:cxn modelId="{428A9A05-4FE6-4661-94CB-FF4DA02CC8B9}" type="presOf" srcId="{D332A163-5A12-404F-B508-C5204E8A9227}" destId="{D827FA0D-EB1D-45A6-9B7F-103F9648E807}" srcOrd="1" destOrd="0" presId="urn:microsoft.com/office/officeart/2005/8/layout/cycle8"/>
    <dgm:cxn modelId="{DD488C81-B157-4668-9998-0CA83E69631C}" srcId="{F10E833B-5546-449A-9B06-99D4161852C6}" destId="{C001E223-A6D4-43DE-8A69-F575D02E8289}" srcOrd="1" destOrd="0" parTransId="{50441DC3-4FD5-4C84-B910-3CC41E2FDF00}" sibTransId="{87634B57-EE56-41FE-AB9B-7B863583CFC8}"/>
    <dgm:cxn modelId="{777B8518-91C8-44D0-8673-4758A5208217}" type="presOf" srcId="{07B2A944-81DD-4C38-9F30-8746D0965365}" destId="{B132504F-8C63-4B7C-A008-25061B0F7E1B}" srcOrd="0" destOrd="0" presId="urn:microsoft.com/office/officeart/2005/8/layout/cycle8"/>
    <dgm:cxn modelId="{1C336BB2-5D3F-42B3-AC63-40B7F5CFFDAB}" type="presOf" srcId="{62CD4AB2-2755-4DB1-9AD0-1D88FEA7751F}" destId="{B04AC2C9-0ACE-46C2-A716-4CBE2ED8A2ED}" srcOrd="0" destOrd="0" presId="urn:microsoft.com/office/officeart/2005/8/layout/cycle8"/>
    <dgm:cxn modelId="{887E497C-48B1-43AF-BBDD-2FAACBCDB6B8}" srcId="{F10E833B-5546-449A-9B06-99D4161852C6}" destId="{62CD4AB2-2755-4DB1-9AD0-1D88FEA7751F}" srcOrd="5" destOrd="0" parTransId="{0A12EB3F-2C08-474C-AEFE-3934C46DD8BC}" sibTransId="{A4A5F96D-0D05-4F17-B235-7728389A17D3}"/>
    <dgm:cxn modelId="{875B0865-A8E3-4CA4-8741-92F79EDAA8B8}" type="presOf" srcId="{B3EEC30F-1A23-4CDD-99CC-E286A68BA51E}" destId="{46D6B805-9A2F-4BDB-BE2A-6FEFD98AD0F7}" srcOrd="0" destOrd="0" presId="urn:microsoft.com/office/officeart/2005/8/layout/cycle8"/>
    <dgm:cxn modelId="{C087C37C-9FD8-4059-AF22-B42B31DEECCF}" type="presOf" srcId="{F10E833B-5546-449A-9B06-99D4161852C6}" destId="{5DE0109E-53ED-40CC-8F97-54440D32FCEE}" srcOrd="0" destOrd="0" presId="urn:microsoft.com/office/officeart/2005/8/layout/cycle8"/>
    <dgm:cxn modelId="{F7C0B423-B3D1-476C-A802-E0FEF618FD80}" type="presOf" srcId="{C001E223-A6D4-43DE-8A69-F575D02E8289}" destId="{9F8ABECC-B059-4C96-BFB6-85B3E36D7F76}" srcOrd="0" destOrd="0" presId="urn:microsoft.com/office/officeart/2005/8/layout/cycle8"/>
    <dgm:cxn modelId="{75DE44EB-A7FF-4265-8A07-CEA808F6B626}" type="presOf" srcId="{B3EEC30F-1A23-4CDD-99CC-E286A68BA51E}" destId="{25979068-0BA4-457C-855A-E0CD1295FA68}" srcOrd="1" destOrd="0" presId="urn:microsoft.com/office/officeart/2005/8/layout/cycle8"/>
    <dgm:cxn modelId="{940B3505-AF60-42A7-967E-EA6E03C910AA}" srcId="{F10E833B-5546-449A-9B06-99D4161852C6}" destId="{B3EEC30F-1A23-4CDD-99CC-E286A68BA51E}" srcOrd="4" destOrd="0" parTransId="{25F1FB66-22FE-4655-9671-F5B75E3532DA}" sibTransId="{819D177F-B343-4A13-AE55-9EB70DD56372}"/>
    <dgm:cxn modelId="{CE03F301-5E0B-467E-8FBF-AACF010EB3AB}" type="presOf" srcId="{07B2A944-81DD-4C38-9F30-8746D0965365}" destId="{06B1747A-DAA5-4591-A644-1ECD1AE16F80}" srcOrd="1" destOrd="0" presId="urn:microsoft.com/office/officeart/2005/8/layout/cycle8"/>
    <dgm:cxn modelId="{E98F9812-6024-41B7-A4DD-897687C9CE10}" type="presOf" srcId="{254DC582-F58C-4CEF-AAFA-F76575D89899}" destId="{E4E25DDD-9094-44F8-931E-EBFE13D61537}" srcOrd="0" destOrd="0" presId="urn:microsoft.com/office/officeart/2005/8/layout/cycle8"/>
    <dgm:cxn modelId="{2187EB33-2164-4A83-8A33-A8E535709F63}" type="presOf" srcId="{62CD4AB2-2755-4DB1-9AD0-1D88FEA7751F}" destId="{0C59E3D1-007F-4C71-A8AF-4B87A592BFAD}" srcOrd="1" destOrd="0" presId="urn:microsoft.com/office/officeart/2005/8/layout/cycle8"/>
    <dgm:cxn modelId="{B381BE8E-9157-41BE-8EF4-4CBF904FCD02}" srcId="{F10E833B-5546-449A-9B06-99D4161852C6}" destId="{254DC582-F58C-4CEF-AAFA-F76575D89899}" srcOrd="3" destOrd="0" parTransId="{62632FE8-AE70-49B0-8AAD-C22419746A8C}" sibTransId="{F2FAD80C-B421-4E91-9379-8D62388FDE4F}"/>
    <dgm:cxn modelId="{A09FF002-E0FD-432D-B0BA-03A5402BF50A}" srcId="{F10E833B-5546-449A-9B06-99D4161852C6}" destId="{07B2A944-81DD-4C38-9F30-8746D0965365}" srcOrd="2" destOrd="0" parTransId="{C8FA681C-05E4-4334-A250-005968C21573}" sibTransId="{953505E6-746E-4D7E-8612-09DAAAEF1783}"/>
    <dgm:cxn modelId="{C6B2698B-68E2-4F8B-A8A7-5ABA9E40B6F7}" type="presOf" srcId="{D332A163-5A12-404F-B508-C5204E8A9227}" destId="{799BA21F-FC1C-4900-9EF9-9801C36B8A40}" srcOrd="0" destOrd="0" presId="urn:microsoft.com/office/officeart/2005/8/layout/cycle8"/>
    <dgm:cxn modelId="{EA2B3800-3B8C-4193-A911-C93554D20541}" srcId="{F10E833B-5546-449A-9B06-99D4161852C6}" destId="{D332A163-5A12-404F-B508-C5204E8A9227}" srcOrd="0" destOrd="0" parTransId="{C61C4463-6061-4100-8F51-C7EB496DEC7C}" sibTransId="{8B04CED1-FB2B-4C38-A98E-D5C546515369}"/>
    <dgm:cxn modelId="{4A05C002-03F3-4E93-9B49-2FB9960E9759}" type="presParOf" srcId="{5DE0109E-53ED-40CC-8F97-54440D32FCEE}" destId="{799BA21F-FC1C-4900-9EF9-9801C36B8A40}" srcOrd="0" destOrd="0" presId="urn:microsoft.com/office/officeart/2005/8/layout/cycle8"/>
    <dgm:cxn modelId="{A7135D1D-B764-4F3A-8C46-B0B7184353A8}" type="presParOf" srcId="{5DE0109E-53ED-40CC-8F97-54440D32FCEE}" destId="{10152BD3-9451-4652-B6CF-85780DAFC9E1}" srcOrd="1" destOrd="0" presId="urn:microsoft.com/office/officeart/2005/8/layout/cycle8"/>
    <dgm:cxn modelId="{F7051D6A-1913-4A16-9040-B5D36F28236E}" type="presParOf" srcId="{5DE0109E-53ED-40CC-8F97-54440D32FCEE}" destId="{1DD3B126-85EE-4B83-B66F-FC5AB1EDAA96}" srcOrd="2" destOrd="0" presId="urn:microsoft.com/office/officeart/2005/8/layout/cycle8"/>
    <dgm:cxn modelId="{683B1C08-4A51-42DB-B144-A14319160EDF}" type="presParOf" srcId="{5DE0109E-53ED-40CC-8F97-54440D32FCEE}" destId="{D827FA0D-EB1D-45A6-9B7F-103F9648E807}" srcOrd="3" destOrd="0" presId="urn:microsoft.com/office/officeart/2005/8/layout/cycle8"/>
    <dgm:cxn modelId="{5F3B27C1-CF2F-4FA9-872E-38B7D2046851}" type="presParOf" srcId="{5DE0109E-53ED-40CC-8F97-54440D32FCEE}" destId="{9F8ABECC-B059-4C96-BFB6-85B3E36D7F76}" srcOrd="4" destOrd="0" presId="urn:microsoft.com/office/officeart/2005/8/layout/cycle8"/>
    <dgm:cxn modelId="{72BF692A-ADFB-48CC-B54E-FDE8D9EA3530}" type="presParOf" srcId="{5DE0109E-53ED-40CC-8F97-54440D32FCEE}" destId="{BAFCFD1E-7DA2-40C1-B329-E07D80FB7F57}" srcOrd="5" destOrd="0" presId="urn:microsoft.com/office/officeart/2005/8/layout/cycle8"/>
    <dgm:cxn modelId="{DA3C1B74-59D2-4818-ABBF-3DF715895621}" type="presParOf" srcId="{5DE0109E-53ED-40CC-8F97-54440D32FCEE}" destId="{95AB1368-E214-435B-B1DB-40B9ABDE10DB}" srcOrd="6" destOrd="0" presId="urn:microsoft.com/office/officeart/2005/8/layout/cycle8"/>
    <dgm:cxn modelId="{9991CE51-B1D0-40A1-87D4-39E44CCB205A}" type="presParOf" srcId="{5DE0109E-53ED-40CC-8F97-54440D32FCEE}" destId="{0C72E2D8-35D8-44A2-9EED-ABF45816E456}" srcOrd="7" destOrd="0" presId="urn:microsoft.com/office/officeart/2005/8/layout/cycle8"/>
    <dgm:cxn modelId="{FC040817-D9C7-4840-B953-9C32587269BA}" type="presParOf" srcId="{5DE0109E-53ED-40CC-8F97-54440D32FCEE}" destId="{B132504F-8C63-4B7C-A008-25061B0F7E1B}" srcOrd="8" destOrd="0" presId="urn:microsoft.com/office/officeart/2005/8/layout/cycle8"/>
    <dgm:cxn modelId="{759E4BFD-319E-4BCB-8881-A6881B26DF0A}" type="presParOf" srcId="{5DE0109E-53ED-40CC-8F97-54440D32FCEE}" destId="{9814A501-F7B6-4567-8FFE-1AF580B605A6}" srcOrd="9" destOrd="0" presId="urn:microsoft.com/office/officeart/2005/8/layout/cycle8"/>
    <dgm:cxn modelId="{C41A794B-3CDF-4CA5-B892-272A2B4525E8}" type="presParOf" srcId="{5DE0109E-53ED-40CC-8F97-54440D32FCEE}" destId="{9E0DED26-0CAC-48E8-8CFA-CE9B4A8568AB}" srcOrd="10" destOrd="0" presId="urn:microsoft.com/office/officeart/2005/8/layout/cycle8"/>
    <dgm:cxn modelId="{92219ADD-6D74-4622-BBD4-C3AD203BA84A}" type="presParOf" srcId="{5DE0109E-53ED-40CC-8F97-54440D32FCEE}" destId="{06B1747A-DAA5-4591-A644-1ECD1AE16F80}" srcOrd="11" destOrd="0" presId="urn:microsoft.com/office/officeart/2005/8/layout/cycle8"/>
    <dgm:cxn modelId="{BADE873C-D7B5-45D6-9148-54012D86DB2E}" type="presParOf" srcId="{5DE0109E-53ED-40CC-8F97-54440D32FCEE}" destId="{E4E25DDD-9094-44F8-931E-EBFE13D61537}" srcOrd="12" destOrd="0" presId="urn:microsoft.com/office/officeart/2005/8/layout/cycle8"/>
    <dgm:cxn modelId="{5C964C18-40E0-4585-B0CB-A3D1DF3DEBE3}" type="presParOf" srcId="{5DE0109E-53ED-40CC-8F97-54440D32FCEE}" destId="{0FBB8A3F-49E6-42BD-928B-89C451FEECE7}" srcOrd="13" destOrd="0" presId="urn:microsoft.com/office/officeart/2005/8/layout/cycle8"/>
    <dgm:cxn modelId="{6E8632F5-2902-4AB8-A5F3-239CA2D740BB}" type="presParOf" srcId="{5DE0109E-53ED-40CC-8F97-54440D32FCEE}" destId="{E0BE04FC-D649-4365-B724-EA61EDAE0C08}" srcOrd="14" destOrd="0" presId="urn:microsoft.com/office/officeart/2005/8/layout/cycle8"/>
    <dgm:cxn modelId="{C44510CE-4564-44AD-A5E7-0C3F89D443BF}" type="presParOf" srcId="{5DE0109E-53ED-40CC-8F97-54440D32FCEE}" destId="{E3315ACF-153C-462F-BCCA-91DDFB078DE4}" srcOrd="15" destOrd="0" presId="urn:microsoft.com/office/officeart/2005/8/layout/cycle8"/>
    <dgm:cxn modelId="{CCE3DDDB-AE1B-4333-B631-30C66AC9F5AA}" type="presParOf" srcId="{5DE0109E-53ED-40CC-8F97-54440D32FCEE}" destId="{46D6B805-9A2F-4BDB-BE2A-6FEFD98AD0F7}" srcOrd="16" destOrd="0" presId="urn:microsoft.com/office/officeart/2005/8/layout/cycle8"/>
    <dgm:cxn modelId="{B4C530EF-CA72-4608-8A13-12F3C9D8E716}" type="presParOf" srcId="{5DE0109E-53ED-40CC-8F97-54440D32FCEE}" destId="{88EE677F-E821-4812-B5BE-31E6068DA4E3}" srcOrd="17" destOrd="0" presId="urn:microsoft.com/office/officeart/2005/8/layout/cycle8"/>
    <dgm:cxn modelId="{FC04B6C2-A1A6-4F2C-8219-ED87CA14E494}" type="presParOf" srcId="{5DE0109E-53ED-40CC-8F97-54440D32FCEE}" destId="{483DE5FC-3BEF-4DE9-8313-909102F6C1A3}" srcOrd="18" destOrd="0" presId="urn:microsoft.com/office/officeart/2005/8/layout/cycle8"/>
    <dgm:cxn modelId="{774683C9-FA24-4F48-B47A-1BA62B44C57B}" type="presParOf" srcId="{5DE0109E-53ED-40CC-8F97-54440D32FCEE}" destId="{25979068-0BA4-457C-855A-E0CD1295FA68}" srcOrd="19" destOrd="0" presId="urn:microsoft.com/office/officeart/2005/8/layout/cycle8"/>
    <dgm:cxn modelId="{B875374E-938C-492B-BE74-B9A1A1D5211B}" type="presParOf" srcId="{5DE0109E-53ED-40CC-8F97-54440D32FCEE}" destId="{B04AC2C9-0ACE-46C2-A716-4CBE2ED8A2ED}" srcOrd="20" destOrd="0" presId="urn:microsoft.com/office/officeart/2005/8/layout/cycle8"/>
    <dgm:cxn modelId="{836BFD24-61EF-4F99-9518-6D1BA9B68E6B}" type="presParOf" srcId="{5DE0109E-53ED-40CC-8F97-54440D32FCEE}" destId="{AFD1F545-54B7-4B21-8DE6-CDD25852FCD6}" srcOrd="21" destOrd="0" presId="urn:microsoft.com/office/officeart/2005/8/layout/cycle8"/>
    <dgm:cxn modelId="{5E3DA430-BB20-46F2-B591-A8221A05B086}" type="presParOf" srcId="{5DE0109E-53ED-40CC-8F97-54440D32FCEE}" destId="{0DDEEBAE-54A3-43BC-B385-E81FC2E49571}" srcOrd="22" destOrd="0" presId="urn:microsoft.com/office/officeart/2005/8/layout/cycle8"/>
    <dgm:cxn modelId="{32DF2F05-C81C-40FA-B1E2-438E7E22649F}" type="presParOf" srcId="{5DE0109E-53ED-40CC-8F97-54440D32FCEE}" destId="{0C59E3D1-007F-4C71-A8AF-4B87A592BFAD}" srcOrd="23" destOrd="0" presId="urn:microsoft.com/office/officeart/2005/8/layout/cycle8"/>
    <dgm:cxn modelId="{450E9CD0-1610-4E0A-A41F-95D9BAB323FA}" type="presParOf" srcId="{5DE0109E-53ED-40CC-8F97-54440D32FCEE}" destId="{73CE1B9E-CC37-4E83-B250-6B68DAA86965}" srcOrd="24" destOrd="0" presId="urn:microsoft.com/office/officeart/2005/8/layout/cycle8"/>
    <dgm:cxn modelId="{E9DE4C9A-C1A0-423B-BA5A-4A76C7F2DB4E}" type="presParOf" srcId="{5DE0109E-53ED-40CC-8F97-54440D32FCEE}" destId="{E904CAE5-9B83-46FE-8EAF-E78CCA5BFF18}" srcOrd="25" destOrd="0" presId="urn:microsoft.com/office/officeart/2005/8/layout/cycle8"/>
    <dgm:cxn modelId="{EE24243F-36DE-444D-9EE5-83811A0F073B}" type="presParOf" srcId="{5DE0109E-53ED-40CC-8F97-54440D32FCEE}" destId="{270B6E22-478D-4626-9922-A8F357003713}" srcOrd="26" destOrd="0" presId="urn:microsoft.com/office/officeart/2005/8/layout/cycle8"/>
    <dgm:cxn modelId="{DCC80B09-447E-4B83-8EA1-BDD480E0B30D}" type="presParOf" srcId="{5DE0109E-53ED-40CC-8F97-54440D32FCEE}" destId="{73ECE364-1226-45EB-BA86-65960B60EC4B}" srcOrd="27" destOrd="0" presId="urn:microsoft.com/office/officeart/2005/8/layout/cycle8"/>
    <dgm:cxn modelId="{4F31D87F-B4F7-40A4-ACF1-0FCDBD4767EF}" type="presParOf" srcId="{5DE0109E-53ED-40CC-8F97-54440D32FCEE}" destId="{C3D5911E-FD8F-4F74-98AD-F5704BCD433A}" srcOrd="28" destOrd="0" presId="urn:microsoft.com/office/officeart/2005/8/layout/cycle8"/>
    <dgm:cxn modelId="{C37F8005-801E-4EB2-8AC6-CC67224D78F4}" type="presParOf" srcId="{5DE0109E-53ED-40CC-8F97-54440D32FCEE}" destId="{1389137C-C639-453D-927C-A886220059FD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A21F-FC1C-4900-9EF9-9801C36B8A40}">
      <dsp:nvSpPr>
        <dsp:cNvPr id="0" name=""/>
        <dsp:cNvSpPr/>
      </dsp:nvSpPr>
      <dsp:spPr>
        <a:xfrm>
          <a:off x="1078055" y="265777"/>
          <a:ext cx="3801808" cy="3801808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Site and real estate consulting</a:t>
          </a:r>
          <a:endParaRPr lang="en-US" sz="1600" kern="1200" dirty="0"/>
        </a:p>
      </dsp:txBody>
      <dsp:txXfrm>
        <a:off x="3069478" y="751413"/>
        <a:ext cx="995711" cy="769413"/>
      </dsp:txXfrm>
    </dsp:sp>
    <dsp:sp modelId="{9F8ABECC-B059-4C96-BFB6-85B3E36D7F76}">
      <dsp:nvSpPr>
        <dsp:cNvPr id="0" name=""/>
        <dsp:cNvSpPr/>
      </dsp:nvSpPr>
      <dsp:spPr>
        <a:xfrm>
          <a:off x="1109438" y="343544"/>
          <a:ext cx="3801808" cy="3801808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Financial incentives</a:t>
          </a:r>
          <a:endParaRPr lang="en-US" sz="1600" kern="1200" dirty="0"/>
        </a:p>
      </dsp:txBody>
      <dsp:txXfrm>
        <a:off x="3689237" y="1882372"/>
        <a:ext cx="1040971" cy="746783"/>
      </dsp:txXfrm>
    </dsp:sp>
    <dsp:sp modelId="{B132504F-8C63-4B7C-A008-25061B0F7E1B}">
      <dsp:nvSpPr>
        <dsp:cNvPr id="0" name=""/>
        <dsp:cNvSpPr/>
      </dsp:nvSpPr>
      <dsp:spPr>
        <a:xfrm>
          <a:off x="1104895" y="457200"/>
          <a:ext cx="3801808" cy="3801808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Government approvals assistance</a:t>
          </a:r>
          <a:endParaRPr lang="en-US" sz="1400" kern="1200" dirty="0"/>
        </a:p>
      </dsp:txBody>
      <dsp:txXfrm>
        <a:off x="3096319" y="3026589"/>
        <a:ext cx="995711" cy="769413"/>
      </dsp:txXfrm>
    </dsp:sp>
    <dsp:sp modelId="{E4E25DDD-9094-44F8-931E-EBFE13D61537}">
      <dsp:nvSpPr>
        <dsp:cNvPr id="0" name=""/>
        <dsp:cNvSpPr/>
      </dsp:nvSpPr>
      <dsp:spPr>
        <a:xfrm>
          <a:off x="987535" y="422376"/>
          <a:ext cx="3801808" cy="3801808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Advisor, supplier, customer intro’s</a:t>
          </a:r>
          <a:endParaRPr lang="en-US" sz="1500" kern="1200" dirty="0"/>
        </a:p>
      </dsp:txBody>
      <dsp:txXfrm>
        <a:off x="1802209" y="2991765"/>
        <a:ext cx="995711" cy="769413"/>
      </dsp:txXfrm>
    </dsp:sp>
    <dsp:sp modelId="{46D6B805-9A2F-4BDB-BE2A-6FEFD98AD0F7}">
      <dsp:nvSpPr>
        <dsp:cNvPr id="0" name=""/>
        <dsp:cNvSpPr/>
      </dsp:nvSpPr>
      <dsp:spPr>
        <a:xfrm>
          <a:off x="942276" y="344077"/>
          <a:ext cx="3801808" cy="3801808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Workforce development  &amp; training</a:t>
          </a:r>
          <a:endParaRPr lang="en-US" sz="1400" kern="1200" dirty="0"/>
        </a:p>
      </dsp:txBody>
      <dsp:txXfrm>
        <a:off x="1123314" y="1882904"/>
        <a:ext cx="1040971" cy="746783"/>
      </dsp:txXfrm>
    </dsp:sp>
    <dsp:sp modelId="{B04AC2C9-0ACE-46C2-A716-4CBE2ED8A2ED}">
      <dsp:nvSpPr>
        <dsp:cNvPr id="0" name=""/>
        <dsp:cNvSpPr/>
      </dsp:nvSpPr>
      <dsp:spPr>
        <a:xfrm>
          <a:off x="987535" y="265777"/>
          <a:ext cx="3801808" cy="3801808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Business market development</a:t>
          </a:r>
          <a:endParaRPr lang="en-US" sz="1400" kern="1200" dirty="0"/>
        </a:p>
      </dsp:txBody>
      <dsp:txXfrm>
        <a:off x="1802209" y="751413"/>
        <a:ext cx="995711" cy="769413"/>
      </dsp:txXfrm>
    </dsp:sp>
    <dsp:sp modelId="{73CE1B9E-CC37-4E83-B250-6B68DAA86965}">
      <dsp:nvSpPr>
        <dsp:cNvPr id="0" name=""/>
        <dsp:cNvSpPr/>
      </dsp:nvSpPr>
      <dsp:spPr>
        <a:xfrm>
          <a:off x="842566" y="30427"/>
          <a:ext cx="4272509" cy="427250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4CAE5-9B83-46FE-8EAF-E78CCA5BFF18}">
      <dsp:nvSpPr>
        <dsp:cNvPr id="0" name=""/>
        <dsp:cNvSpPr/>
      </dsp:nvSpPr>
      <dsp:spPr>
        <a:xfrm>
          <a:off x="873949" y="108194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5ADB2-8DB6-49B7-A205-8F8AD71FDDE8}">
      <dsp:nvSpPr>
        <dsp:cNvPr id="0" name=""/>
        <dsp:cNvSpPr/>
      </dsp:nvSpPr>
      <dsp:spPr>
        <a:xfrm>
          <a:off x="869407" y="221850"/>
          <a:ext cx="4272509" cy="427250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CE364-1226-45EB-BA86-65960B60EC4B}">
      <dsp:nvSpPr>
        <dsp:cNvPr id="0" name=""/>
        <dsp:cNvSpPr/>
      </dsp:nvSpPr>
      <dsp:spPr>
        <a:xfrm>
          <a:off x="752324" y="187026"/>
          <a:ext cx="4272509" cy="427250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5911E-FD8F-4F74-98AD-F5704BCD433A}">
      <dsp:nvSpPr>
        <dsp:cNvPr id="0" name=""/>
        <dsp:cNvSpPr/>
      </dsp:nvSpPr>
      <dsp:spPr>
        <a:xfrm>
          <a:off x="707065" y="108726"/>
          <a:ext cx="4272509" cy="427250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74848-263F-42EC-B1E7-4E38349C7928}">
      <dsp:nvSpPr>
        <dsp:cNvPr id="0" name=""/>
        <dsp:cNvSpPr/>
      </dsp:nvSpPr>
      <dsp:spPr>
        <a:xfrm>
          <a:off x="752324" y="30427"/>
          <a:ext cx="4272509" cy="427250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A21F-FC1C-4900-9EF9-9801C36B8A40}">
      <dsp:nvSpPr>
        <dsp:cNvPr id="0" name=""/>
        <dsp:cNvSpPr/>
      </dsp:nvSpPr>
      <dsp:spPr>
        <a:xfrm>
          <a:off x="1049948" y="240943"/>
          <a:ext cx="3469100" cy="3469100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Business Incubator</a:t>
          </a:r>
          <a:endParaRPr lang="en-US" sz="1600" kern="1200" dirty="0"/>
        </a:p>
      </dsp:txBody>
      <dsp:txXfrm>
        <a:off x="2867096" y="684079"/>
        <a:ext cx="908573" cy="702079"/>
      </dsp:txXfrm>
    </dsp:sp>
    <dsp:sp modelId="{9F8ABECC-B059-4C96-BFB6-85B3E36D7F76}">
      <dsp:nvSpPr>
        <dsp:cNvPr id="0" name=""/>
        <dsp:cNvSpPr/>
      </dsp:nvSpPr>
      <dsp:spPr>
        <a:xfrm>
          <a:off x="1078585" y="311904"/>
          <a:ext cx="3469100" cy="3469100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SCORE/SBDC/EIR</a:t>
          </a:r>
          <a:endParaRPr lang="en-US" sz="1200" kern="1200" dirty="0"/>
        </a:p>
      </dsp:txBody>
      <dsp:txXfrm>
        <a:off x="3432617" y="1716064"/>
        <a:ext cx="949872" cy="681430"/>
      </dsp:txXfrm>
    </dsp:sp>
    <dsp:sp modelId="{B132504F-8C63-4B7C-A008-25061B0F7E1B}">
      <dsp:nvSpPr>
        <dsp:cNvPr id="0" name=""/>
        <dsp:cNvSpPr/>
      </dsp:nvSpPr>
      <dsp:spPr>
        <a:xfrm>
          <a:off x="1074440" y="415614"/>
          <a:ext cx="3469100" cy="3469100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Howard Tech Council</a:t>
          </a:r>
          <a:endParaRPr lang="en-US" sz="1600" kern="1200" dirty="0"/>
        </a:p>
      </dsp:txBody>
      <dsp:txXfrm>
        <a:off x="2891588" y="2760147"/>
        <a:ext cx="908573" cy="702079"/>
      </dsp:txXfrm>
    </dsp:sp>
    <dsp:sp modelId="{E4E25DDD-9094-44F8-931E-EBFE13D61537}">
      <dsp:nvSpPr>
        <dsp:cNvPr id="0" name=""/>
        <dsp:cNvSpPr/>
      </dsp:nvSpPr>
      <dsp:spPr>
        <a:xfrm>
          <a:off x="967351" y="383837"/>
          <a:ext cx="3469100" cy="346910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Advisor, supplier, customer intro’s</a:t>
          </a:r>
          <a:endParaRPr lang="en-US" sz="1500" kern="1200" dirty="0"/>
        </a:p>
      </dsp:txBody>
      <dsp:txXfrm>
        <a:off x="1710729" y="2728370"/>
        <a:ext cx="908573" cy="702079"/>
      </dsp:txXfrm>
    </dsp:sp>
    <dsp:sp modelId="{46D6B805-9A2F-4BDB-BE2A-6FEFD98AD0F7}">
      <dsp:nvSpPr>
        <dsp:cNvPr id="0" name=""/>
        <dsp:cNvSpPr/>
      </dsp:nvSpPr>
      <dsp:spPr>
        <a:xfrm>
          <a:off x="926052" y="312390"/>
          <a:ext cx="3469100" cy="3469100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Workforce development  &amp; training</a:t>
          </a:r>
          <a:endParaRPr lang="en-US" sz="1200" kern="1200" dirty="0"/>
        </a:p>
      </dsp:txBody>
      <dsp:txXfrm>
        <a:off x="1091247" y="1716550"/>
        <a:ext cx="949872" cy="681430"/>
      </dsp:txXfrm>
    </dsp:sp>
    <dsp:sp modelId="{B04AC2C9-0ACE-46C2-A716-4CBE2ED8A2ED}">
      <dsp:nvSpPr>
        <dsp:cNvPr id="0" name=""/>
        <dsp:cNvSpPr/>
      </dsp:nvSpPr>
      <dsp:spPr>
        <a:xfrm>
          <a:off x="967351" y="240943"/>
          <a:ext cx="3469100" cy="3469100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Small Business Resource Center</a:t>
          </a:r>
          <a:endParaRPr lang="en-US" sz="1200" kern="1200" dirty="0"/>
        </a:p>
      </dsp:txBody>
      <dsp:txXfrm>
        <a:off x="1710729" y="684079"/>
        <a:ext cx="908573" cy="702079"/>
      </dsp:txXfrm>
    </dsp:sp>
    <dsp:sp modelId="{73CE1B9E-CC37-4E83-B250-6B68DAA86965}">
      <dsp:nvSpPr>
        <dsp:cNvPr id="0" name=""/>
        <dsp:cNvSpPr/>
      </dsp:nvSpPr>
      <dsp:spPr>
        <a:xfrm>
          <a:off x="835068" y="26189"/>
          <a:ext cx="3898607" cy="389860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4CAE5-9B83-46FE-8EAF-E78CCA5BFF18}">
      <dsp:nvSpPr>
        <dsp:cNvPr id="0" name=""/>
        <dsp:cNvSpPr/>
      </dsp:nvSpPr>
      <dsp:spPr>
        <a:xfrm>
          <a:off x="863704" y="97150"/>
          <a:ext cx="3898607" cy="389860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B6E22-478D-4626-9922-A8F357003713}">
      <dsp:nvSpPr>
        <dsp:cNvPr id="0" name=""/>
        <dsp:cNvSpPr/>
      </dsp:nvSpPr>
      <dsp:spPr>
        <a:xfrm>
          <a:off x="859560" y="200860"/>
          <a:ext cx="3898607" cy="389860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CE364-1226-45EB-BA86-65960B60EC4B}">
      <dsp:nvSpPr>
        <dsp:cNvPr id="0" name=""/>
        <dsp:cNvSpPr/>
      </dsp:nvSpPr>
      <dsp:spPr>
        <a:xfrm>
          <a:off x="752724" y="169083"/>
          <a:ext cx="3898607" cy="389860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5911E-FD8F-4F74-98AD-F5704BCD433A}">
      <dsp:nvSpPr>
        <dsp:cNvPr id="0" name=""/>
        <dsp:cNvSpPr/>
      </dsp:nvSpPr>
      <dsp:spPr>
        <a:xfrm>
          <a:off x="711425" y="97636"/>
          <a:ext cx="3898607" cy="389860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9137C-C639-453D-927C-A886220059FD}">
      <dsp:nvSpPr>
        <dsp:cNvPr id="0" name=""/>
        <dsp:cNvSpPr/>
      </dsp:nvSpPr>
      <dsp:spPr>
        <a:xfrm>
          <a:off x="752724" y="26189"/>
          <a:ext cx="3898607" cy="389860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0.98958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0" y="0"/>
          <a:ext cx="3056890" cy="3767786"/>
        </a:xfrm>
        <a:prstGeom xmlns:a="http://schemas.openxmlformats.org/drawingml/2006/main" prst="roundRect">
          <a:avLst>
            <a:gd name="adj" fmla="val 10747"/>
          </a:avLst>
        </a:prstGeom>
        <a:noFill xmlns:a="http://schemas.openxmlformats.org/drawingml/2006/main"/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582D4F-B75E-4413-A7E1-0A1648E32D7D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A9D081-E909-4BF0-A6A7-BE4973D3A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079B86-58AE-4C47-8E5F-B196CD467D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21B0BB-0A3A-4B4A-91EE-261FB95F4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2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46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252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70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88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0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91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933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473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400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2" r:id="rId5"/>
    <p:sldLayoutId id="2147483653" r:id="rId6"/>
    <p:sldLayoutId id="2147483656" r:id="rId7"/>
    <p:sldLayoutId id="2147483657" r:id="rId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>
          <a:solidFill>
            <a:schemeClr val="tx1"/>
          </a:solidFill>
          <a:latin typeface="Franklin Gothic Medium" pitchFamily="34" charset="0"/>
          <a:ea typeface="Tahoma" pitchFamily="34" charset="0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Franklin Gothic Medium" pitchFamily="34" charset="0"/>
          <a:ea typeface="Tahoma" pitchFamily="34" charset="0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Franklin Gothic Medium" pitchFamily="34" charset="0"/>
          <a:ea typeface="Tahoma" pitchFamily="34" charset="0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Franklin Gothic Medium" pitchFamily="34" charset="0"/>
          <a:ea typeface="Tahoma" pitchFamily="34" charset="0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Franklin Gothic Medium" pitchFamily="34" charset="0"/>
          <a:ea typeface="Tahoma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Doing Business in Howard County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January 21, 2016</a:t>
            </a:r>
          </a:p>
          <a:p>
            <a:r>
              <a:rPr lang="en-US" dirty="0" smtClean="0"/>
              <a:t> </a:t>
            </a:r>
            <a:r>
              <a:rPr lang="en-US" dirty="0"/>
              <a:t>Lawrence Twele </a:t>
            </a:r>
          </a:p>
          <a:p>
            <a:r>
              <a:rPr lang="en-US" dirty="0"/>
              <a:t>Chief Executive Officer </a:t>
            </a:r>
          </a:p>
          <a:p>
            <a:r>
              <a:rPr lang="en-US" dirty="0"/>
              <a:t>Howard County Economic Development </a:t>
            </a:r>
            <a:r>
              <a:rPr lang="en-US" dirty="0" smtClean="0"/>
              <a:t>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64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Strong Office Space Trends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34568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prstClr val="black"/>
                </a:solidFill>
              </a:rPr>
              <a:t>Source: </a:t>
            </a:r>
            <a:r>
              <a:rPr lang="en-US" sz="1050" i="1" dirty="0" err="1" smtClean="0">
                <a:solidFill>
                  <a:prstClr val="black"/>
                </a:solidFill>
              </a:rPr>
              <a:t>CoStar</a:t>
            </a:r>
            <a:endParaRPr lang="en-US" sz="1050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691850"/>
              </p:ext>
            </p:extLst>
          </p:nvPr>
        </p:nvGraphicFramePr>
        <p:xfrm>
          <a:off x="685800" y="15240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943600" y="76200"/>
            <a:ext cx="2422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Market Results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260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Industrial Space Trends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34568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Source: </a:t>
            </a:r>
            <a:r>
              <a:rPr lang="en-US" sz="1000" i="1" dirty="0" err="1" smtClean="0">
                <a:solidFill>
                  <a:prstClr val="black"/>
                </a:solidFill>
              </a:rPr>
              <a:t>CoStar</a:t>
            </a:r>
            <a:endParaRPr lang="en-US" sz="1000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71105"/>
              </p:ext>
            </p:extLst>
          </p:nvPr>
        </p:nvGraphicFramePr>
        <p:xfrm>
          <a:off x="1143000" y="1828800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031697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1066800"/>
            <a:ext cx="9144000" cy="685800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accent6"/>
                </a:solidFill>
              </a:rPr>
              <a:t/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400800"/>
            <a:ext cx="350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Source: Baltimore Metropolitan </a:t>
            </a:r>
            <a:r>
              <a:rPr lang="en-US" sz="1050" i="1" dirty="0"/>
              <a:t>Council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277485"/>
              </p:ext>
            </p:extLst>
          </p:nvPr>
        </p:nvGraphicFramePr>
        <p:xfrm>
          <a:off x="914400" y="1371600"/>
          <a:ext cx="7315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938656"/>
              </p:ext>
            </p:extLst>
          </p:nvPr>
        </p:nvGraphicFramePr>
        <p:xfrm>
          <a:off x="876300" y="3886200"/>
          <a:ext cx="739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ight Arrow 8"/>
          <p:cNvSpPr/>
          <p:nvPr/>
        </p:nvSpPr>
        <p:spPr>
          <a:xfrm rot="20522913">
            <a:off x="4358285" y="4874449"/>
            <a:ext cx="1295400" cy="55379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31% growth!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0522913">
            <a:off x="4307177" y="2502273"/>
            <a:ext cx="1295400" cy="50683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433% growth!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838200"/>
            <a:ext cx="4812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Garamond" panose="02020404030301010803" pitchFamily="18" charset="0"/>
              </a:rPr>
              <a:t>Construction Activity</a:t>
            </a:r>
            <a:endParaRPr lang="en-US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5257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Share of Commercial and Industrial Tax Base</a:t>
            </a:r>
            <a:br>
              <a:rPr lang="en-US" sz="3200" dirty="0" smtClean="0"/>
            </a:br>
            <a:r>
              <a:rPr lang="en-US" sz="2800" dirty="0" smtClean="0"/>
              <a:t>2015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994210"/>
              </p:ext>
            </p:extLst>
          </p:nvPr>
        </p:nvGraphicFramePr>
        <p:xfrm>
          <a:off x="533400" y="1828800"/>
          <a:ext cx="858012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352471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 and Industrial Tax Base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375390"/>
              </p:ext>
            </p:extLst>
          </p:nvPr>
        </p:nvGraphicFramePr>
        <p:xfrm>
          <a:off x="838200" y="17526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418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Growing our job base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Business Development</a:t>
            </a:r>
          </a:p>
          <a:p>
            <a:pPr lvl="1"/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19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job growth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Plan Howard 2030</a:t>
            </a:r>
          </a:p>
          <a:p>
            <a:pPr lvl="1"/>
            <a:r>
              <a:rPr lang="en-US" i="1" dirty="0" smtClean="0"/>
              <a:t>“….based on current zoning and available land there is capacity for 78,000 new jobs in Howard County.”  </a:t>
            </a:r>
          </a:p>
          <a:p>
            <a:pPr lvl="1"/>
            <a:endParaRPr lang="en-US" i="1" dirty="0" smtClean="0"/>
          </a:p>
          <a:p>
            <a:pPr lvl="2"/>
            <a:r>
              <a:rPr lang="en-US" dirty="0" smtClean="0"/>
              <a:t>This equals approximately 25-30 years of new job growth at current rates 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HCEDA’s Business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881025"/>
              </p:ext>
            </p:extLst>
          </p:nvPr>
        </p:nvGraphicFramePr>
        <p:xfrm>
          <a:off x="2819400" y="1371600"/>
          <a:ext cx="5867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2057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u="sng" dirty="0" smtClean="0"/>
              <a:t>Focus areas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International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Cyber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Redevelopment</a:t>
            </a:r>
          </a:p>
        </p:txBody>
      </p:sp>
    </p:spTree>
    <p:extLst>
      <p:ext uri="{BB962C8B-B14F-4D97-AF65-F5344CB8AC3E}">
        <p14:creationId xmlns:p14="http://schemas.microsoft.com/office/powerpoint/2010/main" val="3694971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Pipeline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3723427"/>
              </p:ext>
            </p:extLst>
          </p:nvPr>
        </p:nvGraphicFramePr>
        <p:xfrm>
          <a:off x="685800" y="1828800"/>
          <a:ext cx="7543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46397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 Business Financing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6764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Loans</a:t>
                      </a:r>
                      <a:r>
                        <a:rPr lang="en-US" baseline="0" dirty="0" smtClean="0"/>
                        <a:t> Approved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$2,580,000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276600"/>
          <a:ext cx="406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Revenue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&lt;$1M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&gt;$1M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53000" y="3276600"/>
          <a:ext cx="406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Mfg/Production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71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ron Net Cybersecur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3" y="1783233"/>
            <a:ext cx="4274817" cy="97155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124200"/>
            <a:ext cx="6477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ranklin Gothic Demi Cond" panose="020B07060304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314733"/>
            <a:ext cx="6477000" cy="761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i="1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Fall 2015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ranklin Gothic Demi Cond" panose="020B07060304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799" y="4761931"/>
            <a:ext cx="5615704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Keith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Alexander's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IronNet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nets $32.5 million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</a:p>
          <a:p>
            <a:endParaRPr lang="en-US" dirty="0"/>
          </a:p>
        </p:txBody>
      </p:sp>
      <p:pic>
        <p:nvPicPr>
          <p:cNvPr id="4098" name="Picture 2" descr="Image result for baltimore su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314700"/>
            <a:ext cx="561570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7399" y="4876800"/>
            <a:ext cx="51054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86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875414"/>
              </p:ext>
            </p:extLst>
          </p:nvPr>
        </p:nvGraphicFramePr>
        <p:xfrm>
          <a:off x="1828800" y="2362200"/>
          <a:ext cx="5486400" cy="412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E Transparent Backgroun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8800" y="1143000"/>
            <a:ext cx="5835316" cy="9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19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CE Transparent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43000"/>
            <a:ext cx="5835316" cy="912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590800"/>
            <a:ext cx="56258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6,000 Annual visitors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23 Resident Companies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64 Affiliates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IMG_3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267200"/>
            <a:ext cx="342771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19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81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Our Most Recent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Success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458" y="25146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Hungry Harvest  - Food with Purpose</a:t>
            </a:r>
          </a:p>
          <a:p>
            <a:pPr marL="457200" lvl="1" indent="0" algn="ctr">
              <a:buNone/>
            </a:pPr>
            <a:r>
              <a:rPr lang="en-US" dirty="0" smtClean="0"/>
              <a:t>Wins Shark Tank $100,000 Investment</a:t>
            </a:r>
          </a:p>
        </p:txBody>
      </p:sp>
      <p:pic>
        <p:nvPicPr>
          <p:cNvPr id="6" name="Picture 5" descr="MCE Transparent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14400"/>
            <a:ext cx="5835316" cy="9125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66744"/>
            <a:ext cx="4046764" cy="226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1361"/>
            <a:ext cx="3354526" cy="228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183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81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Our Most Recent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Success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7356" y="2514599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Pet Medical Records and compliance App for Veterinarians raises $1 Million investment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MCE Transparent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14400"/>
            <a:ext cx="5835316" cy="9125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3638550" cy="17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283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81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Our Most Recent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Success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458" y="25146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Franklin Gothic Medium" pitchFamily="34" charset="0"/>
                <a:ea typeface="Tahoma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Mechanical Paradox: A Stem Education Program Qualifies for Maryland State Championships</a:t>
            </a:r>
          </a:p>
          <a:p>
            <a:r>
              <a:rPr lang="en-US" dirty="0" smtClean="0"/>
              <a:t>Women In Technology: From monthly programs to first ever “Hackathon”</a:t>
            </a:r>
          </a:p>
          <a:p>
            <a:r>
              <a:rPr lang="en-US" dirty="0" smtClean="0"/>
              <a:t>Junior Achievement: Business of the Future</a:t>
            </a:r>
            <a:endParaRPr lang="en-US" dirty="0"/>
          </a:p>
        </p:txBody>
      </p:sp>
      <p:pic>
        <p:nvPicPr>
          <p:cNvPr id="6" name="Picture 5" descr="MCE Transparent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14400"/>
            <a:ext cx="5835316" cy="9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12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Going Forward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MCE is one of two </a:t>
            </a:r>
            <a:r>
              <a:rPr lang="en-US" sz="2800" dirty="0" smtClean="0">
                <a:solidFill>
                  <a:schemeClr val="tx1"/>
                </a:solidFill>
              </a:rPr>
              <a:t>innovation centers led </a:t>
            </a:r>
            <a:r>
              <a:rPr lang="en-US" sz="2800" dirty="0">
                <a:solidFill>
                  <a:schemeClr val="tx1"/>
                </a:solidFill>
              </a:rPr>
              <a:t>by people who have run, operated and led a public or private </a:t>
            </a:r>
            <a:r>
              <a:rPr lang="en-US" sz="2800" dirty="0" smtClean="0">
                <a:solidFill>
                  <a:schemeClr val="tx1"/>
                </a:solidFill>
              </a:rPr>
              <a:t>company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Targets our Segments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(Cyber, Health Analytics, Supply </a:t>
            </a: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hain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ecurity, Agriculture, Regenerative Medicine)</a:t>
            </a:r>
          </a:p>
          <a:p>
            <a:pPr marL="342900" indent="-342900"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Exploits our Geography and Core Constituents</a:t>
            </a:r>
          </a:p>
          <a:p>
            <a:pPr marL="342900" indent="-342900"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Delivers Go-to-Market Focus and Associated Programs</a:t>
            </a:r>
          </a:p>
          <a:p>
            <a:pPr marL="342900" indent="-342900">
              <a:buFontTx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r>
              <a:rPr lang="en-US" sz="2400" dirty="0" smtClean="0"/>
              <a:t>\</a:t>
            </a:r>
            <a:endParaRPr lang="en-US" sz="2400" dirty="0"/>
          </a:p>
        </p:txBody>
      </p:sp>
      <p:pic>
        <p:nvPicPr>
          <p:cNvPr id="6" name="Picture 5" descr="MCE Transparent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14400"/>
            <a:ext cx="5454316" cy="8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28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Going Forward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Tx/>
              <a:buChar char="•"/>
            </a:pPr>
            <a:r>
              <a:rPr lang="en-US" b="1" dirty="0">
                <a:latin typeface="+mn-lt"/>
              </a:rPr>
              <a:t>Establish an Exciting Location for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Early Stage Companies to </a:t>
            </a:r>
            <a:r>
              <a:rPr lang="en-US" b="1" dirty="0" smtClean="0">
                <a:latin typeface="+mn-lt"/>
              </a:rPr>
              <a:t>Grow</a:t>
            </a:r>
          </a:p>
          <a:p>
            <a:pPr marL="62865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Common Space &amp; Fixed Accommodations</a:t>
            </a:r>
          </a:p>
          <a:p>
            <a:pPr marL="62865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High Speed Connectivity </a:t>
            </a:r>
          </a:p>
          <a:p>
            <a:pPr marL="62865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Parking</a:t>
            </a:r>
          </a:p>
          <a:p>
            <a:pPr marL="62865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Non-Rent Dependent</a:t>
            </a:r>
          </a:p>
          <a:p>
            <a:pPr marL="628650" lvl="1" indent="-342900">
              <a:buFontTx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r>
              <a:rPr lang="en-US" sz="2400" dirty="0" smtClean="0"/>
              <a:t>\</a:t>
            </a:r>
            <a:endParaRPr lang="en-US" sz="2400" dirty="0"/>
          </a:p>
        </p:txBody>
      </p:sp>
      <p:pic>
        <p:nvPicPr>
          <p:cNvPr id="6" name="Picture 5" descr="MCE Transparent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14400"/>
            <a:ext cx="5454316" cy="8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25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Going Forward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Establish </a:t>
            </a:r>
            <a:r>
              <a:rPr lang="en-US" b="1" dirty="0">
                <a:latin typeface="+mn-lt"/>
              </a:rPr>
              <a:t>an Investment Fund</a:t>
            </a:r>
          </a:p>
          <a:p>
            <a:pPr marL="0" indent="0" algn="ctr">
              <a:buNone/>
            </a:pPr>
            <a:r>
              <a:rPr lang="en-US" u="sng" dirty="0">
                <a:latin typeface="+mn-lt"/>
              </a:rPr>
              <a:t>(The Price of Innovation Poker) </a:t>
            </a:r>
            <a:endParaRPr lang="en-US" u="sng" dirty="0" smtClean="0">
              <a:latin typeface="+mn-lt"/>
            </a:endParaRPr>
          </a:p>
          <a:p>
            <a:pPr marL="0" indent="0" algn="ctr">
              <a:buNone/>
            </a:pPr>
            <a:endParaRPr lang="en-US" u="sng" dirty="0">
              <a:latin typeface="+mn-lt"/>
            </a:endParaRPr>
          </a:p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Step one: </a:t>
            </a:r>
            <a:r>
              <a:rPr lang="en-US" sz="2400" b="1" dirty="0">
                <a:solidFill>
                  <a:schemeClr val="accent6"/>
                </a:solidFill>
                <a:latin typeface="+mn-lt"/>
              </a:rPr>
              <a:t>	</a:t>
            </a:r>
            <a:r>
              <a:rPr lang="en-US" sz="2400" b="1" dirty="0">
                <a:latin typeface="+mn-lt"/>
              </a:rPr>
              <a:t>Incentive Fund </a:t>
            </a:r>
            <a:endParaRPr lang="en-US" sz="2400" b="1" dirty="0" smtClean="0">
              <a:latin typeface="+mn-lt"/>
            </a:endParaRPr>
          </a:p>
          <a:p>
            <a:pPr lvl="4"/>
            <a:r>
              <a:rPr lang="en-US" sz="2000" b="1" dirty="0" smtClean="0">
                <a:latin typeface="+mn-lt"/>
              </a:rPr>
              <a:t>to </a:t>
            </a:r>
            <a:r>
              <a:rPr lang="en-US" sz="2000" b="1" dirty="0">
                <a:latin typeface="+mn-lt"/>
              </a:rPr>
              <a:t>stay, prosper and grow roots </a:t>
            </a:r>
            <a:r>
              <a:rPr lang="en-US" sz="2000" b="1" dirty="0" smtClean="0">
                <a:latin typeface="+mn-lt"/>
              </a:rPr>
              <a:t>in </a:t>
            </a:r>
            <a:r>
              <a:rPr lang="en-US" sz="2000" b="1" dirty="0">
                <a:latin typeface="+mn-lt"/>
              </a:rPr>
              <a:t>Howard county</a:t>
            </a:r>
          </a:p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Step two: </a:t>
            </a:r>
            <a:r>
              <a:rPr lang="en-US" sz="2400" b="1" dirty="0">
                <a:solidFill>
                  <a:schemeClr val="accent6"/>
                </a:solidFill>
                <a:latin typeface="+mn-lt"/>
              </a:rPr>
              <a:t>	</a:t>
            </a:r>
            <a:r>
              <a:rPr lang="en-US" sz="2400" b="1" dirty="0">
                <a:latin typeface="+mn-lt"/>
              </a:rPr>
              <a:t>Angel/A </a:t>
            </a:r>
            <a:r>
              <a:rPr lang="en-US" sz="2400" b="1" dirty="0" smtClean="0">
                <a:latin typeface="+mn-lt"/>
              </a:rPr>
              <a:t>Round</a:t>
            </a:r>
          </a:p>
          <a:p>
            <a:pPr lvl="4"/>
            <a:r>
              <a:rPr lang="en-US" sz="2000" b="1" dirty="0" smtClean="0">
                <a:latin typeface="+mn-lt"/>
              </a:rPr>
              <a:t>investment </a:t>
            </a:r>
            <a:r>
              <a:rPr lang="en-US" sz="2000" b="1" dirty="0">
                <a:latin typeface="+mn-lt"/>
              </a:rPr>
              <a:t>in </a:t>
            </a:r>
            <a:r>
              <a:rPr lang="en-US" sz="2000" b="1" dirty="0" smtClean="0">
                <a:latin typeface="+mn-lt"/>
              </a:rPr>
              <a:t>targeted industry </a:t>
            </a:r>
            <a:r>
              <a:rPr lang="en-US" sz="2000" b="1" dirty="0">
                <a:latin typeface="+mn-lt"/>
              </a:rPr>
              <a:t>and </a:t>
            </a:r>
            <a:r>
              <a:rPr lang="en-US" sz="2000" b="1" dirty="0" smtClean="0">
                <a:latin typeface="+mn-lt"/>
              </a:rPr>
              <a:t>technology that </a:t>
            </a:r>
            <a:r>
              <a:rPr lang="en-US" sz="2000" b="1" dirty="0">
                <a:latin typeface="+mn-lt"/>
              </a:rPr>
              <a:t>meets the goals of </a:t>
            </a:r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EDA and Howard 	County</a:t>
            </a:r>
          </a:p>
          <a:p>
            <a:pPr marL="342900" indent="-342900">
              <a:buFontTx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</a:pPr>
            <a:endParaRPr lang="en-US" sz="2400" dirty="0" smtClean="0"/>
          </a:p>
          <a:p>
            <a:r>
              <a:rPr lang="en-US" sz="2400" dirty="0" smtClean="0"/>
              <a:t>\</a:t>
            </a:r>
            <a:endParaRPr lang="en-US" sz="2400" dirty="0"/>
          </a:p>
        </p:txBody>
      </p:sp>
      <p:pic>
        <p:nvPicPr>
          <p:cNvPr id="6" name="Picture 5" descr="MCE Transparent 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493" y="762000"/>
            <a:ext cx="5454316" cy="8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4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00"/>
            <a:ext cx="5105401" cy="1143000"/>
          </a:xfrm>
        </p:spPr>
        <p:txBody>
          <a:bodyPr/>
          <a:lstStyle/>
          <a:p>
            <a:r>
              <a:rPr lang="en-US" dirty="0" smtClean="0"/>
              <a:t>Our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2971800"/>
            <a:ext cx="533096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30+ Regional Incubators from “Mach37” in Virginia to Baltimore's “</a:t>
            </a:r>
            <a:r>
              <a:rPr lang="en-US" dirty="0" err="1" smtClean="0"/>
              <a:t>Betamore</a:t>
            </a:r>
            <a:r>
              <a:rPr lang="en-US" dirty="0" smtClean="0"/>
              <a:t>”, from DC's “1776” to UMBC’s Research Park </a:t>
            </a:r>
          </a:p>
          <a:p>
            <a:r>
              <a:rPr lang="en-US" dirty="0" smtClean="0"/>
              <a:t>Grade A Office Space </a:t>
            </a:r>
          </a:p>
          <a:p>
            <a:r>
              <a:rPr lang="en-US" dirty="0" smtClean="0"/>
              <a:t>Entrepreneurial Programs vs. Go-to-Market Strategy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026" name="Picture 2" descr="T:\Communications and Marketing\Powerpoint Presentations\2016\Spending Affordability\1776 in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11" y="282576"/>
            <a:ext cx="3251063" cy="190817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Communications and Marketing\Powerpoint Presentations\2016\Spending Affordability\beta more in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4" y="2190750"/>
            <a:ext cx="3228975" cy="2005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mach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99" y="4206038"/>
            <a:ext cx="3117851" cy="1939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5" y="1051681"/>
            <a:ext cx="5325926" cy="83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74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Marketing vs. our competition</a:t>
            </a:r>
          </a:p>
          <a:p>
            <a:r>
              <a:rPr lang="en-US" dirty="0" smtClean="0"/>
              <a:t>Innovation Tools</a:t>
            </a:r>
          </a:p>
          <a:p>
            <a:pPr lvl="1"/>
            <a:r>
              <a:rPr lang="en-US" dirty="0" smtClean="0"/>
              <a:t>Facility</a:t>
            </a:r>
          </a:p>
          <a:p>
            <a:pPr lvl="1"/>
            <a:r>
              <a:rPr lang="en-US" dirty="0" smtClean="0"/>
              <a:t>Investment/Retention Fund</a:t>
            </a:r>
          </a:p>
          <a:p>
            <a:pPr lvl="1"/>
            <a:r>
              <a:rPr lang="en-US" dirty="0" smtClean="0"/>
              <a:t>Marketing/Outreach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89563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sheavly.HCGOV\Desktop\sign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82" y="2319409"/>
            <a:ext cx="5626894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5248" y="5315636"/>
            <a:ext cx="684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/>
              <a:t>Tenable Network Security raised $250 </a:t>
            </a:r>
            <a:r>
              <a:rPr lang="en-US" sz="3200" b="1" i="1" dirty="0" smtClean="0"/>
              <a:t>million  - the </a:t>
            </a:r>
            <a:r>
              <a:rPr lang="en-US" sz="3200" b="1" i="1" dirty="0"/>
              <a:t>largest funding of a private cyber security </a:t>
            </a:r>
            <a:r>
              <a:rPr lang="en-US" sz="3200" b="1" i="1" dirty="0" smtClean="0"/>
              <a:t>company.</a:t>
            </a:r>
            <a:endParaRPr lang="en-US" sz="3200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48" y="838200"/>
            <a:ext cx="5117306" cy="132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9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HoCo Business Headlines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new projects break ground in Downtown Columbia developing 350,000 square feet of Class A office space and 160 residential units!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52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Dynamic Business Environment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2973113" cy="34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mthompson.HCGOV\AppData\Local\Microsoft\Windows\Temporary Internet Files\Content.Outlook\Q94GC4PG\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499105" cy="233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57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Howard Co - Steady </a:t>
            </a:r>
            <a:r>
              <a:rPr lang="en-US" dirty="0" smtClean="0"/>
              <a:t>Job Growth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57429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prstClr val="black"/>
                </a:solidFill>
              </a:rPr>
              <a:t>Source: Maryland Department of Labor, Licensing, and Regulation</a:t>
            </a:r>
            <a:endParaRPr lang="en-US" sz="1100" b="1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2724"/>
              </p:ext>
            </p:extLst>
          </p:nvPr>
        </p:nvGraphicFramePr>
        <p:xfrm>
          <a:off x="685800" y="1676400"/>
          <a:ext cx="807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5602" y="6270747"/>
            <a:ext cx="6381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 i="1">
                <a:solidFill>
                  <a:prstClr val="black"/>
                </a:solidFill>
              </a:defRPr>
            </a:lvl1pPr>
          </a:lstStyle>
          <a:p>
            <a:r>
              <a:rPr lang="en-US" dirty="0"/>
              <a:t>Note: Q1 and Q2 quarterly average employment numbers were used to calculate 2015 figure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76200"/>
            <a:ext cx="2422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Market Results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86885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</a:t>
            </a:r>
            <a:r>
              <a:rPr lang="en-US" dirty="0" smtClean="0"/>
              <a:t>Job Growth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57429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prstClr val="black"/>
                </a:solidFill>
              </a:rPr>
              <a:t>Source: National Association of Counties</a:t>
            </a:r>
            <a:endParaRPr lang="en-US" sz="1100" b="1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76200"/>
            <a:ext cx="2422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Market Results</a:t>
            </a:r>
            <a:endParaRPr lang="en-US" sz="28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562159"/>
              </p:ext>
            </p:extLst>
          </p:nvPr>
        </p:nvGraphicFramePr>
        <p:xfrm>
          <a:off x="609600" y="1643270"/>
          <a:ext cx="8460850" cy="441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1973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Top </a:t>
            </a:r>
            <a:r>
              <a:rPr lang="en-US" sz="4000" dirty="0" smtClean="0"/>
              <a:t>Employment Sectors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91148"/>
              </p:ext>
            </p:extLst>
          </p:nvPr>
        </p:nvGraphicFramePr>
        <p:xfrm>
          <a:off x="27296" y="1521976"/>
          <a:ext cx="8991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549155"/>
            <a:ext cx="532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Source: Maryland Department of Labor, Licensing, and Regulation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841311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Unemployment 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19800"/>
            <a:ext cx="3886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Source: Maryland Department of Labor, Licensing, and Regulation</a:t>
            </a:r>
            <a:endParaRPr lang="en-US" sz="1000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496265"/>
              </p:ext>
            </p:extLst>
          </p:nvPr>
        </p:nvGraphicFramePr>
        <p:xfrm>
          <a:off x="990600" y="1600200"/>
          <a:ext cx="731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943600" y="76200"/>
            <a:ext cx="2422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Market Results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1156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HoCo</a:t>
            </a:r>
            <a:r>
              <a:rPr lang="en-US" sz="3200" dirty="0" smtClean="0"/>
              <a:t> Business Establishment </a:t>
            </a:r>
            <a:br>
              <a:rPr lang="en-US" sz="3200" dirty="0" smtClean="0"/>
            </a:br>
            <a:r>
              <a:rPr lang="en-US" sz="3200" dirty="0" smtClean="0"/>
              <a:t>Size-Class Distribution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73507"/>
              </p:ext>
            </p:extLst>
          </p:nvPr>
        </p:nvGraphicFramePr>
        <p:xfrm>
          <a:off x="304800" y="1676400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6882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EDA Template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HCEDA Template 2013</Template>
  <TotalTime>2727</TotalTime>
  <Words>613</Words>
  <Application>Microsoft Office PowerPoint</Application>
  <PresentationFormat>On-screen Show (4:3)</PresentationFormat>
  <Paragraphs>175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HCEDA Template 2013</vt:lpstr>
      <vt:lpstr>Doing Business in Howard County  </vt:lpstr>
      <vt:lpstr>PowerPoint Presentation</vt:lpstr>
      <vt:lpstr>PowerPoint Presentation</vt:lpstr>
      <vt:lpstr>2015 HoCo Business Headlines</vt:lpstr>
      <vt:lpstr>Howard Co - Steady Job Growth</vt:lpstr>
      <vt:lpstr>Regional Job Growth</vt:lpstr>
      <vt:lpstr>Top Employment Sectors</vt:lpstr>
      <vt:lpstr>Low Unemployment Rate</vt:lpstr>
      <vt:lpstr>HoCo Business Establishment  Size-Class Distribution</vt:lpstr>
      <vt:lpstr>Strong Office Space Trends</vt:lpstr>
      <vt:lpstr>Industrial Space Trends</vt:lpstr>
      <vt:lpstr>  </vt:lpstr>
      <vt:lpstr>Share of Commercial and Industrial Tax Base 2015</vt:lpstr>
      <vt:lpstr>Commercial and Industrial Tax Base</vt:lpstr>
      <vt:lpstr>Growing our job base</vt:lpstr>
      <vt:lpstr>Future job growth </vt:lpstr>
      <vt:lpstr>HCEDA’s Business Development</vt:lpstr>
      <vt:lpstr>Pipeline Activity</vt:lpstr>
      <vt:lpstr>Small Business Financing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Competition</vt:lpstr>
      <vt:lpstr>Challenges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AGC 2014 Outlook Breakfast</dc:title>
  <dc:creator>Sheavly, Brian</dc:creator>
  <cp:lastModifiedBy>Twele, Larry</cp:lastModifiedBy>
  <cp:revision>121</cp:revision>
  <cp:lastPrinted>2016-01-21T11:54:55Z</cp:lastPrinted>
  <dcterms:created xsi:type="dcterms:W3CDTF">2013-11-11T15:17:42Z</dcterms:created>
  <dcterms:modified xsi:type="dcterms:W3CDTF">2016-01-21T11:55:26Z</dcterms:modified>
</cp:coreProperties>
</file>