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4"/>
  </p:notesMasterIdLst>
  <p:handoutMasterIdLst>
    <p:handoutMasterId r:id="rId45"/>
  </p:handoutMasterIdLst>
  <p:sldIdLst>
    <p:sldId id="279" r:id="rId3"/>
    <p:sldId id="280" r:id="rId4"/>
    <p:sldId id="306" r:id="rId5"/>
    <p:sldId id="313" r:id="rId6"/>
    <p:sldId id="314" r:id="rId7"/>
    <p:sldId id="315" r:id="rId8"/>
    <p:sldId id="316" r:id="rId9"/>
    <p:sldId id="317" r:id="rId10"/>
    <p:sldId id="318" r:id="rId11"/>
    <p:sldId id="320" r:id="rId12"/>
    <p:sldId id="322" r:id="rId13"/>
    <p:sldId id="319" r:id="rId14"/>
    <p:sldId id="321" r:id="rId15"/>
    <p:sldId id="323" r:id="rId16"/>
    <p:sldId id="324" r:id="rId17"/>
    <p:sldId id="300" r:id="rId18"/>
    <p:sldId id="301" r:id="rId19"/>
    <p:sldId id="325" r:id="rId20"/>
    <p:sldId id="326" r:id="rId21"/>
    <p:sldId id="327" r:id="rId22"/>
    <p:sldId id="328" r:id="rId23"/>
    <p:sldId id="307" r:id="rId24"/>
    <p:sldId id="329" r:id="rId25"/>
    <p:sldId id="330" r:id="rId26"/>
    <p:sldId id="331" r:id="rId27"/>
    <p:sldId id="281" r:id="rId28"/>
    <p:sldId id="282" r:id="rId29"/>
    <p:sldId id="332" r:id="rId30"/>
    <p:sldId id="284" r:id="rId31"/>
    <p:sldId id="285" r:id="rId32"/>
    <p:sldId id="286" r:id="rId33"/>
    <p:sldId id="287" r:id="rId34"/>
    <p:sldId id="288" r:id="rId35"/>
    <p:sldId id="290" r:id="rId36"/>
    <p:sldId id="292" r:id="rId37"/>
    <p:sldId id="293" r:id="rId38"/>
    <p:sldId id="294" r:id="rId39"/>
    <p:sldId id="295" r:id="rId40"/>
    <p:sldId id="296" r:id="rId41"/>
    <p:sldId id="298" r:id="rId42"/>
    <p:sldId id="299" r:id="rId4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iching Wong" initials="WW" lastIdx="3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0" autoAdjust="0"/>
    <p:restoredTop sz="94660"/>
  </p:normalViewPr>
  <p:slideViewPr>
    <p:cSldViewPr>
      <p:cViewPr varScale="1">
        <p:scale>
          <a:sx n="106" d="100"/>
          <a:sy n="106" d="100"/>
        </p:scale>
        <p:origin x="2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E4809D-97C0-4C61-83FD-B247A3ABD7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692AF-8E09-481C-A1F4-85A60612EE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40FAED-429A-4464-9A4F-1C5026CEE4DF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3952D-D4F2-4F75-9C8A-D0B862865F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74102-836F-4495-AB8F-0E1CCE7766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C14B2B-7CA9-4BC4-BAB6-1F186FCA0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09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39F05B-553D-4825-B549-75B4AC99FC63}" type="datetimeFigureOut">
              <a:rPr lang="en-US" smtClean="0"/>
              <a:t>6/16/2017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CE0BD0-612A-4AE9-9AF9-780A170DE3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76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0BD0-612A-4AE9-9AF9-780A170DE34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578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0BD0-612A-4AE9-9AF9-780A170DE34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8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0BD0-612A-4AE9-9AF9-780A170DE34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4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0BD0-612A-4AE9-9AF9-780A170DE34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5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0BD0-612A-4AE9-9AF9-780A170DE34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9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0BD0-612A-4AE9-9AF9-780A170DE34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07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0BD0-612A-4AE9-9AF9-780A170DE34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B2736EF-0AD0-4787-86E0-18A3F2ABAAC0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E36D1-FFDD-41A0-A292-4DC34F097DAF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EA5E-19F8-4087-976E-A1CB78A2685A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4"/>
          <p:cNvSpPr txBox="1">
            <a:spLocks/>
          </p:cNvSpPr>
          <p:nvPr userDrawn="1"/>
        </p:nvSpPr>
        <p:spPr>
          <a:xfrm>
            <a:off x="598484" y="1066800"/>
            <a:ext cx="10566400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45720" indent="0">
              <a:buFontTx/>
              <a:buNone/>
            </a:pPr>
            <a:endParaRPr lang="en-US" sz="14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ctr">
              <a:buFontTx/>
              <a:buNone/>
            </a:pPr>
            <a:endParaRPr lang="en-US" sz="20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200" y="6265896"/>
            <a:ext cx="609600" cy="453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53" y="6553200"/>
            <a:ext cx="2151831" cy="1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05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4"/>
          <p:cNvSpPr txBox="1">
            <a:spLocks/>
          </p:cNvSpPr>
          <p:nvPr userDrawn="1"/>
        </p:nvSpPr>
        <p:spPr>
          <a:xfrm>
            <a:off x="598484" y="1066800"/>
            <a:ext cx="10566400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45720" indent="0">
              <a:buFontTx/>
              <a:buNone/>
            </a:pPr>
            <a:endParaRPr lang="en-US" sz="14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l">
              <a:buFontTx/>
              <a:buNone/>
            </a:pPr>
            <a:endParaRPr lang="en-US" sz="1400" b="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988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layout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4"/>
          <p:cNvSpPr txBox="1">
            <a:spLocks/>
          </p:cNvSpPr>
          <p:nvPr userDrawn="1"/>
        </p:nvSpPr>
        <p:spPr>
          <a:xfrm>
            <a:off x="598484" y="1066800"/>
            <a:ext cx="10566400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45720" indent="0">
              <a:buFontTx/>
              <a:buNone/>
            </a:pPr>
            <a:endParaRPr lang="en-US" sz="14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l">
              <a:buFontTx/>
              <a:buNone/>
            </a:pPr>
            <a:endParaRPr lang="en-US" sz="1400" b="0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5001" y="971550"/>
            <a:ext cx="10373783" cy="6858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8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8971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 userDrawn="1"/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r>
              <a:rPr lang="en-US" sz="2400" kern="0" dirty="0"/>
              <a:t>Click to edit Master subtitle style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8000" y="4275138"/>
            <a:ext cx="10972800" cy="487362"/>
          </a:xfrm>
        </p:spPr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200" y="6265896"/>
            <a:ext cx="609600" cy="453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53" y="6553200"/>
            <a:ext cx="2151831" cy="14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0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2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65952-2107-440C-B21A-D57217DB7B55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F7DA-CF52-4EA2-91E6-23FEE47B1B16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2AB2-E850-4F13-BB2F-75E3D2DAC568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6D49E-6588-4426-A917-EEF22BB34D44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B35F-39A7-4BED-889A-4E0733171477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E26F9-84A9-4677-9A8F-0A1B845716A6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E62B2065-EF0B-482B-837F-468CF3A0425D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66DF603-C35B-4111-93EC-6C2517C92C36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DF66BCC-2665-4078-9AA1-99C54A2D9B66}" type="datetime1">
              <a:rPr lang="en-US" smtClean="0"/>
              <a:t>6/16/2017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3ABF2B0-E899-4E97-9820-88D2FFD5A91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63672"/>
            <a:ext cx="109728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5842000" y="6492876"/>
            <a:ext cx="508000" cy="2269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F3999C27-F62C-4FA0-9F8E-420EA27D819A}" type="slidenum">
              <a:rPr lang="en-US" sz="1100" smtClean="0"/>
              <a:pPr algn="r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7630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009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90700" y="376237"/>
            <a:ext cx="8610600" cy="24431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Howard County</a:t>
            </a:r>
            <a:br>
              <a:rPr lang="en-US" sz="4000" dirty="0">
                <a:solidFill>
                  <a:schemeClr val="tx1"/>
                </a:solidFill>
                <a:effectLst/>
              </a:rPr>
            </a:br>
            <a:r>
              <a:rPr lang="en-US" sz="4000" dirty="0">
                <a:solidFill>
                  <a:schemeClr val="tx1"/>
                </a:solidFill>
                <a:effectLst/>
              </a:rPr>
              <a:t>Industry Day</a:t>
            </a:r>
            <a:br>
              <a:rPr lang="en-US" sz="4000" dirty="0">
                <a:solidFill>
                  <a:schemeClr val="tx1"/>
                </a:solidFill>
                <a:effectLst/>
              </a:rPr>
            </a:br>
            <a:r>
              <a:rPr lang="en-US" sz="4000" dirty="0">
                <a:solidFill>
                  <a:schemeClr val="tx1"/>
                </a:solidFill>
                <a:effectLst/>
              </a:rPr>
              <a:t>Public-Private Partnership</a:t>
            </a:r>
            <a:br>
              <a:rPr lang="en-US" sz="4000" dirty="0">
                <a:solidFill>
                  <a:schemeClr val="tx1"/>
                </a:solidFill>
                <a:effectLst/>
              </a:rPr>
            </a:br>
            <a:r>
              <a:rPr lang="en-US" sz="4000" dirty="0">
                <a:solidFill>
                  <a:schemeClr val="tx1"/>
                </a:solidFill>
                <a:effectLst/>
              </a:rPr>
              <a:t>Circuit Courthouse Project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209800"/>
            <a:ext cx="4953000" cy="4953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6000" y="6365638"/>
            <a:ext cx="2111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June 16, 2017</a:t>
            </a:r>
          </a:p>
        </p:txBody>
      </p:sp>
    </p:spTree>
    <p:extLst>
      <p:ext uri="{BB962C8B-B14F-4D97-AF65-F5344CB8AC3E}">
        <p14:creationId xmlns:p14="http://schemas.microsoft.com/office/powerpoint/2010/main" val="419366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4729"/>
            <a:ext cx="5278413" cy="35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Inadequate technology infrastructure.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64729"/>
            <a:ext cx="5282001" cy="35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578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4729"/>
            <a:ext cx="5278413" cy="35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Inadequate security features.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64729"/>
            <a:ext cx="5282001" cy="35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9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4729"/>
            <a:ext cx="5278413" cy="35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Inadequate jury waiting rooms and </a:t>
            </a:r>
          </a:p>
          <a:p>
            <a:pPr algn="ctr"/>
            <a:r>
              <a:rPr lang="en-US" sz="2400" dirty="0"/>
              <a:t>jury deliberation rooms.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64729"/>
            <a:ext cx="5282001" cy="35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9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4729"/>
            <a:ext cx="5278413" cy="35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Inadequate law library facilities.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64729"/>
            <a:ext cx="5282001" cy="35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267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4729"/>
            <a:ext cx="5278413" cy="35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Inadequate public amenities including a lack of</a:t>
            </a:r>
          </a:p>
          <a:p>
            <a:pPr algn="ctr"/>
            <a:r>
              <a:rPr lang="en-US" sz="2400" dirty="0"/>
              <a:t>food/beverage service and civil ceremony space.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64729"/>
            <a:ext cx="5282001" cy="35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96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4729"/>
            <a:ext cx="5278413" cy="35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Inadequate office and shared work space.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64729"/>
            <a:ext cx="5282001" cy="35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5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81200" y="1600200"/>
            <a:ext cx="8229600" cy="24431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Honorable Lenore R. Gelfman Administrative Judge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Circuit Court for Howard County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130300"/>
            <a:ext cx="6896100" cy="459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9550" y="376237"/>
            <a:ext cx="117729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WHAT A MODERN COURTHOUSE PROVIDES</a:t>
            </a:r>
          </a:p>
        </p:txBody>
      </p:sp>
    </p:spTree>
    <p:extLst>
      <p:ext uri="{BB962C8B-B14F-4D97-AF65-F5344CB8AC3E}">
        <p14:creationId xmlns:p14="http://schemas.microsoft.com/office/powerpoint/2010/main" val="3055961174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147540"/>
            <a:ext cx="6896100" cy="456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D91D00-ECE5-4768-AE36-57F614022ECB}"/>
              </a:ext>
            </a:extLst>
          </p:cNvPr>
          <p:cNvSpPr txBox="1">
            <a:spLocks/>
          </p:cNvSpPr>
          <p:nvPr/>
        </p:nvSpPr>
        <p:spPr>
          <a:xfrm>
            <a:off x="209550" y="376237"/>
            <a:ext cx="117729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WHAT A MODERN COURTHOUSE PROVIDES</a:t>
            </a:r>
          </a:p>
        </p:txBody>
      </p:sp>
    </p:spTree>
    <p:extLst>
      <p:ext uri="{BB962C8B-B14F-4D97-AF65-F5344CB8AC3E}">
        <p14:creationId xmlns:p14="http://schemas.microsoft.com/office/powerpoint/2010/main" val="1833733267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269056"/>
            <a:ext cx="6896100" cy="4319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301682-B611-4FDB-A23B-318649703419}"/>
              </a:ext>
            </a:extLst>
          </p:cNvPr>
          <p:cNvSpPr txBox="1">
            <a:spLocks/>
          </p:cNvSpPr>
          <p:nvPr/>
        </p:nvSpPr>
        <p:spPr>
          <a:xfrm>
            <a:off x="209550" y="376237"/>
            <a:ext cx="117729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WHAT A MODERN COURTHOUSE PROVIDES</a:t>
            </a:r>
          </a:p>
        </p:txBody>
      </p:sp>
    </p:spTree>
    <p:extLst>
      <p:ext uri="{BB962C8B-B14F-4D97-AF65-F5344CB8AC3E}">
        <p14:creationId xmlns:p14="http://schemas.microsoft.com/office/powerpoint/2010/main" val="1883842909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86000" y="1600200"/>
            <a:ext cx="7620000" cy="24431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Daryl E. Paunil, P.E.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Chief, Bureau of Facilities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Department of Public Works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880" y="1269056"/>
            <a:ext cx="6062240" cy="4319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665771-87F3-4AA3-A7AB-1E789A720DF5}"/>
              </a:ext>
            </a:extLst>
          </p:cNvPr>
          <p:cNvSpPr txBox="1">
            <a:spLocks/>
          </p:cNvSpPr>
          <p:nvPr/>
        </p:nvSpPr>
        <p:spPr>
          <a:xfrm>
            <a:off x="209550" y="376237"/>
            <a:ext cx="117729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WHAT A MODERN COURTHOUSE PROVIDES</a:t>
            </a:r>
          </a:p>
        </p:txBody>
      </p:sp>
    </p:spTree>
    <p:extLst>
      <p:ext uri="{BB962C8B-B14F-4D97-AF65-F5344CB8AC3E}">
        <p14:creationId xmlns:p14="http://schemas.microsoft.com/office/powerpoint/2010/main" val="3342614810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85" y="1269056"/>
            <a:ext cx="6479829" cy="4319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35950A-2786-4821-97EB-A79320A4C550}"/>
              </a:ext>
            </a:extLst>
          </p:cNvPr>
          <p:cNvSpPr txBox="1">
            <a:spLocks/>
          </p:cNvSpPr>
          <p:nvPr/>
        </p:nvSpPr>
        <p:spPr>
          <a:xfrm>
            <a:off x="209550" y="376237"/>
            <a:ext cx="117729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WHAT A MODERN COURTHOUSE PROVIDES</a:t>
            </a:r>
          </a:p>
        </p:txBody>
      </p:sp>
    </p:spTree>
    <p:extLst>
      <p:ext uri="{BB962C8B-B14F-4D97-AF65-F5344CB8AC3E}">
        <p14:creationId xmlns:p14="http://schemas.microsoft.com/office/powerpoint/2010/main" val="4006295520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85900" y="1600200"/>
            <a:ext cx="9220200" cy="24431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Jon Weinstein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Howard County Council Chairperson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665771-87F3-4AA3-A7AB-1E789A720DF5}"/>
              </a:ext>
            </a:extLst>
          </p:cNvPr>
          <p:cNvSpPr txBox="1">
            <a:spLocks/>
          </p:cNvSpPr>
          <p:nvPr/>
        </p:nvSpPr>
        <p:spPr>
          <a:xfrm>
            <a:off x="104775" y="376237"/>
            <a:ext cx="1198245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PRESERVING THE PAST IN A NEW 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F569D-5C6C-4090-BA7F-FD07532A9004}"/>
              </a:ext>
            </a:extLst>
          </p:cNvPr>
          <p:cNvSpPr txBox="1"/>
          <p:nvPr/>
        </p:nvSpPr>
        <p:spPr>
          <a:xfrm>
            <a:off x="1690454" y="1785605"/>
            <a:ext cx="8811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Circuit Court has rich history in its current location and should endeavor to reflect that in its new location.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D6AD2-0C29-4199-A084-57C3941688B7}"/>
              </a:ext>
            </a:extLst>
          </p:cNvPr>
          <p:cNvSpPr txBox="1"/>
          <p:nvPr/>
        </p:nvSpPr>
        <p:spPr>
          <a:xfrm>
            <a:off x="1690454" y="3429000"/>
            <a:ext cx="8811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Ellicott City and Howard County has rich history that needs to be reflected in the new courthouse facility.</a:t>
            </a:r>
          </a:p>
        </p:txBody>
      </p:sp>
    </p:spTree>
    <p:extLst>
      <p:ext uri="{BB962C8B-B14F-4D97-AF65-F5344CB8AC3E}">
        <p14:creationId xmlns:p14="http://schemas.microsoft.com/office/powerpoint/2010/main" val="1796840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665771-87F3-4AA3-A7AB-1E789A720DF5}"/>
              </a:ext>
            </a:extLst>
          </p:cNvPr>
          <p:cNvSpPr txBox="1">
            <a:spLocks/>
          </p:cNvSpPr>
          <p:nvPr/>
        </p:nvSpPr>
        <p:spPr>
          <a:xfrm>
            <a:off x="1690688" y="376237"/>
            <a:ext cx="8810625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CREATING NEW OPPORTUNITIES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F569D-5C6C-4090-BA7F-FD07532A9004}"/>
              </a:ext>
            </a:extLst>
          </p:cNvPr>
          <p:cNvSpPr txBox="1"/>
          <p:nvPr/>
        </p:nvSpPr>
        <p:spPr>
          <a:xfrm>
            <a:off x="1219200" y="2286000"/>
            <a:ext cx="8811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Create commerce at new site.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D6AD2-0C29-4199-A084-57C3941688B7}"/>
              </a:ext>
            </a:extLst>
          </p:cNvPr>
          <p:cNvSpPr txBox="1"/>
          <p:nvPr/>
        </p:nvSpPr>
        <p:spPr>
          <a:xfrm>
            <a:off x="1219200" y="3161064"/>
            <a:ext cx="8811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Provide exciting variety of opportunities for new uses of the old building and site.</a:t>
            </a:r>
          </a:p>
        </p:txBody>
      </p:sp>
    </p:spTree>
    <p:extLst>
      <p:ext uri="{BB962C8B-B14F-4D97-AF65-F5344CB8AC3E}">
        <p14:creationId xmlns:p14="http://schemas.microsoft.com/office/powerpoint/2010/main" val="102465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E665771-87F3-4AA3-A7AB-1E789A720DF5}"/>
              </a:ext>
            </a:extLst>
          </p:cNvPr>
          <p:cNvSpPr txBox="1">
            <a:spLocks/>
          </p:cNvSpPr>
          <p:nvPr/>
        </p:nvSpPr>
        <p:spPr>
          <a:xfrm>
            <a:off x="2414588" y="376237"/>
            <a:ext cx="7362825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MAKE HISTORY TOGETHER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F569D-5C6C-4090-BA7F-FD07532A9004}"/>
              </a:ext>
            </a:extLst>
          </p:cNvPr>
          <p:cNvSpPr txBox="1"/>
          <p:nvPr/>
        </p:nvSpPr>
        <p:spPr>
          <a:xfrm>
            <a:off x="1295400" y="1485275"/>
            <a:ext cx="8811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Howard County is a national showcase for innovations in government and the services and policies, in technology in the companies and their new products, and in its community through education and nonprofits.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D6AD2-0C29-4199-A084-57C3941688B7}"/>
              </a:ext>
            </a:extLst>
          </p:cNvPr>
          <p:cNvSpPr txBox="1"/>
          <p:nvPr/>
        </p:nvSpPr>
        <p:spPr>
          <a:xfrm>
            <a:off x="1752600" y="4267200"/>
            <a:ext cx="8811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selected vendor will have the opportunity to create a showcase courthouse within the showcase community that is Howard County. </a:t>
            </a:r>
          </a:p>
        </p:txBody>
      </p:sp>
    </p:spTree>
    <p:extLst>
      <p:ext uri="{BB962C8B-B14F-4D97-AF65-F5344CB8AC3E}">
        <p14:creationId xmlns:p14="http://schemas.microsoft.com/office/powerpoint/2010/main" val="281641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52750" y="376237"/>
            <a:ext cx="62865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PROJECT DESCRIPTION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0454" y="1217220"/>
            <a:ext cx="8811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County seeks a private partner to deliver the best value for County-owned Circuit Courthouse </a:t>
            </a:r>
          </a:p>
          <a:p>
            <a:r>
              <a:rPr lang="en-US" sz="2800" dirty="0"/>
              <a:t>and garage.  Specific objectives include: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7154" y="2786880"/>
            <a:ext cx="827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Demolition of existing 200,000 sq. ft. Dorsey Bldg. and all site improvements.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7154" y="3787667"/>
            <a:ext cx="9091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en-US" sz="2400" dirty="0"/>
              <a:t>Construct a modern, secure 230,000 sq. ft. Courthouse with innovative design and engineering and a 600 space structured parking facility ($140 million).</a:t>
            </a:r>
          </a:p>
        </p:txBody>
      </p:sp>
    </p:spTree>
    <p:extLst>
      <p:ext uri="{BB962C8B-B14F-4D97-AF65-F5344CB8AC3E}">
        <p14:creationId xmlns:p14="http://schemas.microsoft.com/office/powerpoint/2010/main" val="45510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0454" y="1217220"/>
            <a:ext cx="8811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County seeks a private partner to deliver the best value for County-owned Circuit Courthouse </a:t>
            </a:r>
          </a:p>
          <a:p>
            <a:r>
              <a:rPr lang="en-US" sz="2800" dirty="0"/>
              <a:t>and garage.  Specific objectives include: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7154" y="2786880"/>
            <a:ext cx="827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 Achieve LEED Silver certification or better.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7154" y="3429000"/>
            <a:ext cx="90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 Blended mix of County and private financing.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6679" y="4108727"/>
            <a:ext cx="909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5"/>
            </a:pPr>
            <a:r>
              <a:rPr lang="en-US" sz="2400" dirty="0"/>
              <a:t>High quality, long-term facility operation and</a:t>
            </a:r>
          </a:p>
          <a:p>
            <a:r>
              <a:rPr lang="en-US" sz="2400" dirty="0"/>
              <a:t>     maintenance.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52750" y="376237"/>
            <a:ext cx="62865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PROJECT DESCRIPTION</a:t>
            </a:r>
          </a:p>
        </p:txBody>
      </p:sp>
    </p:spTree>
    <p:extLst>
      <p:ext uri="{BB962C8B-B14F-4D97-AF65-F5344CB8AC3E}">
        <p14:creationId xmlns:p14="http://schemas.microsoft.com/office/powerpoint/2010/main" val="37858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81000" y="355607"/>
            <a:ext cx="129540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14 of 27 County owned acres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will be made available</a:t>
            </a:r>
          </a:p>
        </p:txBody>
      </p:sp>
      <p:pic>
        <p:nvPicPr>
          <p:cNvPr id="6" name="Dorsey Flyover 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1828800"/>
            <a:ext cx="7315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8941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7000">
        <p15:prstTrans prst="peelOff"/>
      </p:transition>
    </mc:Choice>
    <mc:Fallback xmlns="">
      <p:transition spd="slow" advTm="8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9975" y="376237"/>
            <a:ext cx="497205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DELIVERY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0454" y="1217220"/>
            <a:ext cx="8811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Procure and deliver the Project as an </a:t>
            </a:r>
          </a:p>
          <a:p>
            <a:r>
              <a:rPr lang="en-US" sz="2800" dirty="0"/>
              <a:t>“availability-based” P3.  Concessionaire responsibilities include: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7154" y="2786880"/>
            <a:ext cx="8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 Design, construction and commissioning of the    </a:t>
            </a:r>
          </a:p>
          <a:p>
            <a:r>
              <a:rPr lang="en-US" sz="2400" dirty="0"/>
              <a:t>     courthouse and parking garage and any authorized     </a:t>
            </a:r>
          </a:p>
          <a:p>
            <a:r>
              <a:rPr lang="en-US" sz="2400" dirty="0"/>
              <a:t>     ancillary space.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7154" y="4156999"/>
            <a:ext cx="909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 Private sector financing for the Project to be          </a:t>
            </a:r>
          </a:p>
          <a:p>
            <a:r>
              <a:rPr lang="en-US" sz="2400" dirty="0"/>
              <a:t>     specified in the Project Agreement.</a:t>
            </a:r>
          </a:p>
        </p:txBody>
      </p:sp>
    </p:spTree>
    <p:extLst>
      <p:ext uri="{BB962C8B-B14F-4D97-AF65-F5344CB8AC3E}">
        <p14:creationId xmlns:p14="http://schemas.microsoft.com/office/powerpoint/2010/main" val="1578495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86000" y="1600200"/>
            <a:ext cx="7620000" cy="24431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Allan H. Kittleman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effectLst/>
              </a:rPr>
              <a:t>Howard County Executive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3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0454" y="1217220"/>
            <a:ext cx="8811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Procure and deliver the Project as an </a:t>
            </a:r>
          </a:p>
          <a:p>
            <a:r>
              <a:rPr lang="en-US" sz="2800" dirty="0"/>
              <a:t>“availability-based” P3.  Concessionaire responsibilities include: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7154" y="2786880"/>
            <a:ext cx="8277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/>
              <a:t>Facility O &amp; M of courthouse, parking garage, any ancillary retail space and surrounding grounds and roadways.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7154" y="4156999"/>
            <a:ext cx="909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2400" dirty="0"/>
              <a:t>Handback of O &amp; M of County-owned facilities at the</a:t>
            </a:r>
          </a:p>
          <a:p>
            <a:r>
              <a:rPr lang="en-US" sz="2400" dirty="0"/>
              <a:t>     end of the 30-year term.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09975" y="376237"/>
            <a:ext cx="497205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DELIVERY MODEL</a:t>
            </a:r>
          </a:p>
        </p:txBody>
      </p:sp>
    </p:spTree>
    <p:extLst>
      <p:ext uri="{BB962C8B-B14F-4D97-AF65-F5344CB8AC3E}">
        <p14:creationId xmlns:p14="http://schemas.microsoft.com/office/powerpoint/2010/main" val="724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86038" y="376237"/>
            <a:ext cx="7019925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COMPLETED MILESTONES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0454" y="1217220"/>
            <a:ext cx="8811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Circuit Courthouse program of Requirements </a:t>
            </a:r>
          </a:p>
          <a:p>
            <a:r>
              <a:rPr lang="en-US" sz="2800" dirty="0"/>
              <a:t>    and Master Plan established.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0454" y="2279562"/>
            <a:ext cx="8811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Resolution No. 27-2017 confirming support by the County Council and County Executive approved.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0454" y="3772792"/>
            <a:ext cx="8811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Approved County bond issuance covering anticipated milestone payment.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0454" y="4835134"/>
            <a:ext cx="8811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Financial, legal and technical advisors contracted.</a:t>
            </a:r>
          </a:p>
        </p:txBody>
      </p:sp>
    </p:spTree>
    <p:extLst>
      <p:ext uri="{BB962C8B-B14F-4D97-AF65-F5344CB8AC3E}">
        <p14:creationId xmlns:p14="http://schemas.microsoft.com/office/powerpoint/2010/main" val="2647226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14638" y="376237"/>
            <a:ext cx="6562725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FINANCIAL STRUCTURE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9029" y="3076355"/>
            <a:ext cx="88110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800" dirty="0"/>
              <a:t>PUBLIC financing $70 M - $90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0454" y="1457908"/>
            <a:ext cx="88110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Total financing needs estimate: </a:t>
            </a:r>
          </a:p>
          <a:p>
            <a:pPr algn="ctr"/>
            <a:r>
              <a:rPr lang="en-US" sz="3800" dirty="0"/>
              <a:t>~ $150 million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9029" y="3886200"/>
            <a:ext cx="88110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800" dirty="0"/>
              <a:t>PRIVATE financing $60 M - $80 M</a:t>
            </a:r>
          </a:p>
        </p:txBody>
      </p:sp>
    </p:spTree>
    <p:extLst>
      <p:ext uri="{BB962C8B-B14F-4D97-AF65-F5344CB8AC3E}">
        <p14:creationId xmlns:p14="http://schemas.microsoft.com/office/powerpoint/2010/main" val="2233038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2619" y="376237"/>
            <a:ext cx="8386763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HOWARD COUNTY PAYMENTS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0454" y="2362200"/>
            <a:ext cx="9146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Funding included in approved FY 18 capital budget with $105 M bond authorization.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0454" y="1457908"/>
            <a:ext cx="88110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Milestone payment upon occupancy</a:t>
            </a:r>
          </a:p>
        </p:txBody>
      </p:sp>
    </p:spTree>
    <p:extLst>
      <p:ext uri="{BB962C8B-B14F-4D97-AF65-F5344CB8AC3E}">
        <p14:creationId xmlns:p14="http://schemas.microsoft.com/office/powerpoint/2010/main" val="110643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2619" y="376237"/>
            <a:ext cx="8386763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HOWARD COUNTY PAYMENTS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0452" y="2220145"/>
            <a:ext cx="9146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$8.5 M - $9 M per year estimated (&lt;1% of County General Fund operating budget).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5216" y="1457908"/>
            <a:ext cx="88110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Availability Payments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0452" y="3259381"/>
            <a:ext cx="9146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Begin with occupancy for 30-year term, subject to deductions for suboptimal performance and for non-availability.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0452" y="4729505"/>
            <a:ext cx="9506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Secured by Council approved multi-year contract,</a:t>
            </a:r>
          </a:p>
          <a:p>
            <a:r>
              <a:rPr lang="en-US" sz="2800" dirty="0"/>
              <a:t>    consistent with the County Charter and Code.</a:t>
            </a:r>
          </a:p>
        </p:txBody>
      </p:sp>
    </p:spTree>
    <p:extLst>
      <p:ext uri="{BB962C8B-B14F-4D97-AF65-F5344CB8AC3E}">
        <p14:creationId xmlns:p14="http://schemas.microsoft.com/office/powerpoint/2010/main" val="4947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56109" y="376237"/>
            <a:ext cx="9679782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HOWARD COUNTY’S BOND RATING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5216" y="1457908"/>
            <a:ext cx="88110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The County has consistently secured AAA bond ratings – 20 years in a row, from all three national ratings agencies: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3719" y="3947909"/>
            <a:ext cx="914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Fitch Ratings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3719" y="4524654"/>
            <a:ext cx="914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Moody’s Investors Service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83719" y="5101399"/>
            <a:ext cx="914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S &amp; P Global Ratings</a:t>
            </a:r>
          </a:p>
        </p:txBody>
      </p:sp>
    </p:spTree>
    <p:extLst>
      <p:ext uri="{BB962C8B-B14F-4D97-AF65-F5344CB8AC3E}">
        <p14:creationId xmlns:p14="http://schemas.microsoft.com/office/powerpoint/2010/main" val="1788322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56855" y="376237"/>
            <a:ext cx="7278291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KEY PROCUREMENT STEPS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5216" y="1457908"/>
            <a:ext cx="88110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Request for Expressions of Interest</a:t>
            </a:r>
          </a:p>
          <a:p>
            <a:pPr algn="ctr"/>
            <a:r>
              <a:rPr lang="en-US" sz="3800" dirty="0"/>
              <a:t>(July 2017)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5216" y="2951541"/>
            <a:ext cx="9146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Maximum of three, top-ranked teams participate in the Request for Proposal process.</a:t>
            </a:r>
          </a:p>
        </p:txBody>
      </p:sp>
    </p:spTree>
    <p:extLst>
      <p:ext uri="{BB962C8B-B14F-4D97-AF65-F5344CB8AC3E}">
        <p14:creationId xmlns:p14="http://schemas.microsoft.com/office/powerpoint/2010/main" val="283991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56855" y="376237"/>
            <a:ext cx="7278291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KEY PROCUREMENT STEPS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5216" y="1457908"/>
            <a:ext cx="88110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/>
              <a:t>Request for Proposals</a:t>
            </a:r>
          </a:p>
          <a:p>
            <a:pPr algn="ctr"/>
            <a:r>
              <a:rPr lang="en-US" sz="3800" dirty="0"/>
              <a:t>(Fall 2017)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1378" y="2863553"/>
            <a:ext cx="6098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Dialogue to help finalize terms.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1378" y="3530534"/>
            <a:ext cx="8079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Equal Business Opportunity subcontracting goal of 10%.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1378" y="4628402"/>
            <a:ext cx="9189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Data Room will be online upon RFP release date.</a:t>
            </a:r>
          </a:p>
          <a:p>
            <a:r>
              <a:rPr lang="en-US" sz="2800" dirty="0"/>
              <a:t>    (www.howardcountymd.gov/howardcourthouse)</a:t>
            </a:r>
          </a:p>
        </p:txBody>
      </p:sp>
    </p:spTree>
    <p:extLst>
      <p:ext uri="{BB962C8B-B14F-4D97-AF65-F5344CB8AC3E}">
        <p14:creationId xmlns:p14="http://schemas.microsoft.com/office/powerpoint/2010/main" val="34704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333328" y="376237"/>
            <a:ext cx="7525345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KEY PROCUREMENT STEPS: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PROPOSAL RESPONSES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8250" y="2088445"/>
            <a:ext cx="9715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800" dirty="0"/>
              <a:t>Competitive selection expected by Q3 of 2018.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8250" y="3429000"/>
            <a:ext cx="10972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800" dirty="0"/>
              <a:t>P3 Project Agreement will have a </a:t>
            </a:r>
          </a:p>
          <a:p>
            <a:r>
              <a:rPr lang="en-US" sz="3800" dirty="0"/>
              <a:t>    $500,000 stipend for each unsuccessful,    </a:t>
            </a:r>
          </a:p>
          <a:p>
            <a:r>
              <a:rPr lang="en-US" sz="3800" dirty="0"/>
              <a:t>    but responsive, team not receiving           </a:t>
            </a:r>
          </a:p>
          <a:p>
            <a:r>
              <a:rPr lang="en-US" sz="3800" dirty="0"/>
              <a:t>    the award.</a:t>
            </a:r>
          </a:p>
        </p:txBody>
      </p:sp>
    </p:spTree>
    <p:extLst>
      <p:ext uri="{BB962C8B-B14F-4D97-AF65-F5344CB8AC3E}">
        <p14:creationId xmlns:p14="http://schemas.microsoft.com/office/powerpoint/2010/main" val="79338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333328" y="376237"/>
            <a:ext cx="7525345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PROJECT TIMELINE:</a:t>
            </a:r>
          </a:p>
        </p:txBody>
      </p:sp>
      <p:graphicFrame>
        <p:nvGraphicFramePr>
          <p:cNvPr id="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018407"/>
              </p:ext>
            </p:extLst>
          </p:nvPr>
        </p:nvGraphicFramePr>
        <p:xfrm>
          <a:off x="1828798" y="1295797"/>
          <a:ext cx="8534404" cy="4266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5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5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58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50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94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52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948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527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948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948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527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08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1123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505519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b="1" cap="none" spc="50" baseline="0" dirty="0">
                          <a:ln w="12700" cmpd="sng">
                            <a:solidFill>
                              <a:schemeClr val="accent6">
                                <a:satMod val="120000"/>
                                <a:shade val="8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53100">
                              <a:schemeClr val="accent6">
                                <a:satMod val="180000"/>
                                <a:alpha val="30000"/>
                              </a:schemeClr>
                            </a:glow>
                          </a:effectLst>
                        </a:rPr>
                        <a:t>ACTIONS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cap="none" spc="50" baseline="0" dirty="0">
                          <a:ln w="12700" cmpd="sng">
                            <a:solidFill>
                              <a:schemeClr val="accent6">
                                <a:satMod val="120000"/>
                                <a:shade val="8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53100">
                              <a:schemeClr val="accent6">
                                <a:satMod val="180000"/>
                                <a:alpha val="30000"/>
                              </a:schemeClr>
                            </a:glow>
                          </a:effectLst>
                        </a:rPr>
                        <a:t>2017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cap="none" spc="50" baseline="0" dirty="0">
                          <a:ln w="12700" cmpd="sng">
                            <a:solidFill>
                              <a:schemeClr val="accent6">
                                <a:satMod val="120000"/>
                                <a:shade val="8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53100">
                              <a:schemeClr val="accent6">
                                <a:satMod val="180000"/>
                                <a:alpha val="30000"/>
                              </a:schemeClr>
                            </a:glow>
                          </a:effectLst>
                        </a:rPr>
                        <a:t>2018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cap="none" spc="50" baseline="0" dirty="0">
                          <a:ln w="12700" cmpd="sng">
                            <a:solidFill>
                              <a:schemeClr val="accent6">
                                <a:satMod val="120000"/>
                                <a:shade val="8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53100">
                              <a:schemeClr val="accent6">
                                <a:satMod val="180000"/>
                                <a:alpha val="30000"/>
                              </a:schemeClr>
                            </a:glow>
                          </a:effectLst>
                        </a:rPr>
                        <a:t>2019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cap="none" spc="50" baseline="0" dirty="0">
                          <a:ln w="12700" cmpd="sng">
                            <a:solidFill>
                              <a:schemeClr val="accent6">
                                <a:satMod val="120000"/>
                                <a:shade val="8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53100">
                              <a:schemeClr val="accent6">
                                <a:satMod val="180000"/>
                                <a:alpha val="30000"/>
                              </a:schemeClr>
                            </a:glow>
                          </a:effectLst>
                        </a:rPr>
                        <a:t>2020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cap="none" spc="50" baseline="0" dirty="0">
                          <a:ln w="12700" cmpd="sng">
                            <a:solidFill>
                              <a:schemeClr val="accent6">
                                <a:satMod val="120000"/>
                                <a:shade val="80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glow rad="53100">
                              <a:schemeClr val="accent6">
                                <a:satMod val="180000"/>
                                <a:alpha val="30000"/>
                              </a:schemeClr>
                            </a:glow>
                          </a:effectLst>
                        </a:rPr>
                        <a:t>‘21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09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cap="none" spc="50" dirty="0">
                        <a:ln w="12700" cmpd="sng">
                          <a:solidFill>
                            <a:schemeClr val="accent6">
                              <a:satMod val="120000"/>
                              <a:shade val="80000"/>
                            </a:schemeClr>
                          </a:solidFill>
                          <a:prstDash val="solid"/>
                        </a:ln>
                        <a:solidFill>
                          <a:schemeClr val="accent6">
                            <a:tint val="1000"/>
                          </a:schemeClr>
                        </a:solidFill>
                        <a:effectLst>
                          <a:glow rad="53100">
                            <a:schemeClr val="accent6">
                              <a:satMod val="180000"/>
                              <a:alpha val="3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Q4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J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F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359">
                <a:tc>
                  <a:txBody>
                    <a:bodyPr/>
                    <a:lstStyle/>
                    <a:p>
                      <a:pPr algn="ctr"/>
                      <a:endParaRPr lang="en-US" sz="5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5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EOI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244">
                <a:tc>
                  <a:txBody>
                    <a:bodyPr/>
                    <a:lstStyle/>
                    <a:p>
                      <a:pPr algn="ctr"/>
                      <a:endParaRPr lang="en-US" sz="6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RFP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583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COMMERCIAL</a:t>
                      </a:r>
                      <a:r>
                        <a:rPr lang="en-US" sz="1400" b="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&amp; FINANCIAL CLOSE</a:t>
                      </a:r>
                      <a:endParaRPr lang="en-US" sz="14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0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DESIGN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5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CONSTRUCT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6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276600" y="2655888"/>
            <a:ext cx="609600" cy="228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1066800" cy="25558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3935413"/>
            <a:ext cx="685799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27563"/>
            <a:ext cx="2590801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60963"/>
            <a:ext cx="403860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073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47" y="1189096"/>
            <a:ext cx="5969706" cy="397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existing facility for the</a:t>
            </a:r>
          </a:p>
          <a:p>
            <a:pPr algn="ctr"/>
            <a:r>
              <a:rPr lang="en-US" sz="2400" dirty="0"/>
              <a:t>Circuit Court for Howard County is 174 years old.</a:t>
            </a:r>
          </a:p>
        </p:txBody>
      </p:sp>
    </p:spTree>
    <p:extLst>
      <p:ext uri="{BB962C8B-B14F-4D97-AF65-F5344CB8AC3E}">
        <p14:creationId xmlns:p14="http://schemas.microsoft.com/office/powerpoint/2010/main" val="1187424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BF2B0-E899-4E97-9820-88D2FFD5A91D}" type="slidenum">
              <a:rPr lang="en-US" smtClean="0"/>
              <a:t>40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200" y="263672"/>
            <a:ext cx="8229600" cy="60609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Howard County P3 Team 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0" y="2829787"/>
            <a:ext cx="3733799" cy="112906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Project Management Team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Lonnie Robbins, Project Director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Daryl Paunil, P. E., Project Lead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6971" y="1147876"/>
            <a:ext cx="2286000" cy="685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County Executive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Allan H. Kittleman</a:t>
            </a:r>
            <a:endParaRPr lang="en-US" sz="16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cxnSpLocks/>
            <a:stCxn id="5" idx="2"/>
            <a:endCxn id="4" idx="0"/>
          </p:cNvCxnSpPr>
          <p:nvPr/>
        </p:nvCxnSpPr>
        <p:spPr>
          <a:xfrm flipH="1">
            <a:off x="5524500" y="1833676"/>
            <a:ext cx="15471" cy="99611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>
            <a:cxnSpLocks/>
          </p:cNvCxnSpPr>
          <p:nvPr/>
        </p:nvCxnSpPr>
        <p:spPr>
          <a:xfrm rot="5400000">
            <a:off x="4046156" y="3036899"/>
            <a:ext cx="512287" cy="2356197"/>
          </a:xfrm>
          <a:prstGeom prst="bentConnector3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cxnSpLocks/>
          </p:cNvCxnSpPr>
          <p:nvPr/>
        </p:nvCxnSpPr>
        <p:spPr>
          <a:xfrm rot="16200000" flipH="1">
            <a:off x="6886074" y="2577589"/>
            <a:ext cx="493879" cy="3293225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cxnSpLocks/>
          </p:cNvCxnSpPr>
          <p:nvPr/>
        </p:nvCxnSpPr>
        <p:spPr>
          <a:xfrm rot="16200000" flipH="1">
            <a:off x="5816926" y="4257651"/>
            <a:ext cx="493879" cy="42697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511418" y="1752600"/>
            <a:ext cx="3385182" cy="1066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Advisory Committee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Howard County Circuit Court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Senior Assistant County Solicitor</a:t>
            </a:r>
          </a:p>
        </p:txBody>
      </p:sp>
      <p:cxnSp>
        <p:nvCxnSpPr>
          <p:cNvPr id="11" name="Connector: Elbow 24"/>
          <p:cNvCxnSpPr>
            <a:cxnSpLocks/>
            <a:stCxn id="5" idx="2"/>
            <a:endCxn id="10" idx="1"/>
          </p:cNvCxnSpPr>
          <p:nvPr/>
        </p:nvCxnSpPr>
        <p:spPr>
          <a:xfrm rot="16200000" flipH="1">
            <a:off x="6299532" y="1074114"/>
            <a:ext cx="452324" cy="1971447"/>
          </a:xfrm>
          <a:prstGeom prst="bentConnector2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73714" y="4471140"/>
            <a:ext cx="2743198" cy="10152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Financial Team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Howard County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Department of Finance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i="1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015" y="4453436"/>
            <a:ext cx="2468880" cy="10329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Procurement Team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Howard County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Office of Purchasing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07998" y="4453434"/>
            <a:ext cx="2927984" cy="103296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Technical Team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Howard County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panose="020B0604020202020204" pitchFamily="34" charset="0"/>
              </a:rPr>
              <a:t>Bureau of Facilities, D.P.W.</a:t>
            </a: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5067" y="5804441"/>
            <a:ext cx="1393388" cy="526358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45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1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200" y="381000"/>
            <a:ext cx="9753600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>
                <a:solidFill>
                  <a:schemeClr val="tx1"/>
                </a:solidFill>
                <a:effectLst/>
              </a:rPr>
              <a:t>HOWARD COUNTY’S COMMITMENT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304356"/>
            <a:ext cx="11658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“All three branches of government, executive, legislative and judicial, agree that the P3 strategy for a new courthouse is the best way to achieve a modern facility that meets the needs of our Circuit Court.”</a:t>
            </a:r>
          </a:p>
          <a:p>
            <a:pPr algn="r"/>
            <a:r>
              <a:rPr lang="en-US" i="1" dirty="0"/>
              <a:t>Allan H. Kittleman</a:t>
            </a:r>
          </a:p>
          <a:p>
            <a:pPr algn="r"/>
            <a:r>
              <a:rPr lang="en-US" i="1" dirty="0"/>
              <a:t>Howard County Executive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389" y="4681203"/>
            <a:ext cx="116586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“This will be a showcase project.  There is a lot of attention on it and there's a commitment to getting it done right.  This project will result in a modern courthouse that fits the needs of the County and can serve as a model for other communities.”</a:t>
            </a:r>
          </a:p>
          <a:p>
            <a:pPr algn="r"/>
            <a:r>
              <a:rPr lang="en-US" i="1" dirty="0"/>
              <a:t>Jon Weinstein</a:t>
            </a:r>
          </a:p>
          <a:p>
            <a:pPr algn="r">
              <a:spcAft>
                <a:spcPts val="600"/>
              </a:spcAft>
            </a:pPr>
            <a:r>
              <a:rPr lang="en-US" i="1" dirty="0"/>
              <a:t>Howard County Council Chairperson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" y="2854280"/>
            <a:ext cx="116586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“The Court is very appreciative of the vision and cooperation between County Executive Kittleman and the County Council to make a new Circuit Court a reality, enhancing access, efficiency and security for everyone it serves.”   </a:t>
            </a:r>
          </a:p>
          <a:p>
            <a:pPr algn="r"/>
            <a:r>
              <a:rPr lang="en-US" i="1" dirty="0"/>
              <a:t>The Honorable Lenore R. Gelfman</a:t>
            </a:r>
          </a:p>
          <a:p>
            <a:pPr algn="r"/>
            <a:r>
              <a:rPr lang="en-US" i="1" dirty="0"/>
              <a:t>Circuit Court for Howard County, Administrative Judge</a:t>
            </a:r>
          </a:p>
        </p:txBody>
      </p:sp>
    </p:spTree>
    <p:extLst>
      <p:ext uri="{BB962C8B-B14F-4D97-AF65-F5344CB8AC3E}">
        <p14:creationId xmlns:p14="http://schemas.microsoft.com/office/powerpoint/2010/main" val="4783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77" y="1194437"/>
            <a:ext cx="9070006" cy="3968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existing facility for the</a:t>
            </a:r>
          </a:p>
          <a:p>
            <a:pPr algn="ctr"/>
            <a:r>
              <a:rPr lang="en-US" sz="2400" dirty="0"/>
              <a:t>Circuit Court for Howard County is 174 years old.</a:t>
            </a:r>
          </a:p>
        </p:txBody>
      </p:sp>
    </p:spTree>
    <p:extLst>
      <p:ext uri="{BB962C8B-B14F-4D97-AF65-F5344CB8AC3E}">
        <p14:creationId xmlns:p14="http://schemas.microsoft.com/office/powerpoint/2010/main" val="12718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0454" y="1217220"/>
            <a:ext cx="8811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County has undergone significant population growth since 1970: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200" y="3046137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1990   187,328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5628" y="2375303"/>
            <a:ext cx="304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1970     61,911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3716971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2000   247,000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438780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2010   287,000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0799" y="5185981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Current estimated population  313,000</a:t>
            </a:r>
          </a:p>
        </p:txBody>
      </p:sp>
    </p:spTree>
    <p:extLst>
      <p:ext uri="{BB962C8B-B14F-4D97-AF65-F5344CB8AC3E}">
        <p14:creationId xmlns:p14="http://schemas.microsoft.com/office/powerpoint/2010/main" val="317768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0454" y="1217220"/>
            <a:ext cx="8811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Most courthouse services are no longer located</a:t>
            </a:r>
          </a:p>
          <a:p>
            <a:r>
              <a:rPr lang="en-US" sz="2800" dirty="0"/>
              <a:t>in the courthouse: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5362" y="2441388"/>
            <a:ext cx="31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Sheriff’s Office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9920" y="3127536"/>
            <a:ext cx="342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State’s Attorney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9920" y="3813684"/>
            <a:ext cx="304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Land Records</a:t>
            </a:r>
          </a:p>
        </p:txBody>
      </p:sp>
    </p:spTree>
    <p:extLst>
      <p:ext uri="{BB962C8B-B14F-4D97-AF65-F5344CB8AC3E}">
        <p14:creationId xmlns:p14="http://schemas.microsoft.com/office/powerpoint/2010/main" val="23480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0454" y="1517302"/>
            <a:ext cx="9129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Technology infrastructure cannot accommodate changes to meet state requirements for electronic filing.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0454" y="3105156"/>
            <a:ext cx="9129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Technology can no longer support modern courtroom needs, such as projecting images of evidence during trials.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0454" y="4693010"/>
            <a:ext cx="912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Security issues and challenges.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6825" y="5419397"/>
            <a:ext cx="912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 courthouse is not ADA compliant.</a:t>
            </a:r>
          </a:p>
        </p:txBody>
      </p:sp>
    </p:spTree>
    <p:extLst>
      <p:ext uri="{BB962C8B-B14F-4D97-AF65-F5344CB8AC3E}">
        <p14:creationId xmlns:p14="http://schemas.microsoft.com/office/powerpoint/2010/main" val="17997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157787"/>
            <a:ext cx="1676400" cy="167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30977" y="376237"/>
            <a:ext cx="9930046" cy="614363"/>
          </a:xfrm>
          <a:prstGeom prst="rect">
            <a:avLst/>
          </a:prstGeom>
        </p:spPr>
        <p:txBody>
          <a:bodyPr vert="horz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en-US" sz="4400" dirty="0">
                <a:solidFill>
                  <a:schemeClr val="tx1"/>
                </a:solidFill>
                <a:effectLst/>
              </a:rPr>
              <a:t>WHY WE NEED A NEW COURTHOUSE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4729"/>
            <a:ext cx="5278413" cy="351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550077" y="5257800"/>
            <a:ext cx="909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Inadequate courtroom space and undersized courtrooms.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64729"/>
            <a:ext cx="5282002" cy="35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86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normAutofit/>
      </a:bodyPr>
      <a:lstStyle>
        <a:defPPr marL="45720" indent="0">
          <a:buFontTx/>
          <a:buNone/>
          <a:defRPr sz="1400" b="1" dirty="0">
            <a:solidFill>
              <a:srgbClr val="00009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2601</TotalTime>
  <Words>1185</Words>
  <Application>Microsoft Office PowerPoint</Application>
  <PresentationFormat>Widescreen</PresentationFormat>
  <Paragraphs>205</Paragraphs>
  <Slides>41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Concourse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Howard County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Bortner, Donald</dc:creator>
  <cp:lastPrinted>2017-06-15T12:40:53Z</cp:lastPrinted>
  <dcterms:created xsi:type="dcterms:W3CDTF">2017-06-01T12:59:31Z</dcterms:created>
  <dcterms:modified xsi:type="dcterms:W3CDTF">2017-06-16T19:29:58Z</dcterms:modified>
</cp:coreProperties>
</file>