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7" r:id="rId2"/>
    <p:sldId id="260" r:id="rId3"/>
    <p:sldId id="258" r:id="rId4"/>
    <p:sldId id="259" r:id="rId5"/>
    <p:sldId id="261" r:id="rId6"/>
    <p:sldId id="272" r:id="rId7"/>
    <p:sldId id="279" r:id="rId8"/>
    <p:sldId id="277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296" userDrawn="1">
          <p15:clr>
            <a:srgbClr val="A4A3A4"/>
          </p15:clr>
        </p15:guide>
        <p15:guide id="4" orient="horz" pos="41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89911" autoAdjust="0"/>
  </p:normalViewPr>
  <p:slideViewPr>
    <p:cSldViewPr snapToGrid="0">
      <p:cViewPr varScale="1">
        <p:scale>
          <a:sx n="119" d="100"/>
          <a:sy n="119" d="100"/>
        </p:scale>
        <p:origin x="96" y="360"/>
      </p:cViewPr>
      <p:guideLst>
        <p:guide orient="horz" pos="2160"/>
        <p:guide pos="3840"/>
        <p:guide pos="7296"/>
        <p:guide orient="horz" pos="412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2538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796EA6-6F25-4F19-87BA-7ADCC16DAEFF}" type="datetimeFigureOut">
              <a:rPr lang="en-US" smtClean="0"/>
              <a:t>8/20/2020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E50CC-F33A-4EF4-9F12-93EC4A21A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2950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C172E-A8B5-46F6-B05C-DFA3E2E0F207}" type="datetimeFigureOut">
              <a:rPr lang="en-US" smtClean="0"/>
              <a:t>8/20/2020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674CE4-FBD8-4481-AEFB-CA53E599A7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268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74CE4-FBD8-4481-AEFB-CA53E599A74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974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Example objectives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At the end of this lesson, you will be able to: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Save files to the team Web server.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Move files to different locations on the team Web server.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Share files on the team Web server.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441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How presentation will benefit audience: Adult learners are more interested in a subject if they know how or why it is important to them.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Presenter’s level of expertise in the subject: Briefly state your credentials in this area, or explain why participants should listen to you.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670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Lesson descriptions should be brief.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8711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Lesson descriptions should be brief.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2778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Lesson descriptions should be brief.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73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Rectangle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Rectangle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Rectangle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Rectangle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7" name="Rectangle 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1" name="Rectangle 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2389009"/>
            <a:ext cx="112776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7265116" y="4205288"/>
            <a:ext cx="1727200" cy="457200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9043832" y="4206240"/>
            <a:ext cx="1280160" cy="457200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4E708F12-96AD-4ED4-8132-A78F5E42C1F5}" type="datetime1">
              <a:rPr lang="en-US" smtClean="0"/>
              <a:pPr/>
              <a:t>8/20/2020</a:t>
            </a:fld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15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A170-8299-44AD-AEEF-FC686C3D7804}" type="datetime1">
              <a:rPr lang="en-US" smtClean="0"/>
              <a:t>8/20/2020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84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9042400" y="1143000"/>
            <a:ext cx="2540000" cy="5448300"/>
          </a:xfrm>
        </p:spPr>
        <p:txBody>
          <a:bodyPr vert="eaVert"/>
          <a:lstStyle>
            <a:lvl1pPr>
              <a:defRPr/>
            </a:lvl1pPr>
          </a:lstStyle>
          <a:p>
            <a:r>
              <a:rPr kumimoji="0" lang="en-US" dirty="0"/>
              <a:t>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1143000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1763A-68EC-4ECD-9620-D9FE9CDDD622}" type="datetime1">
              <a:rPr lang="en-US" smtClean="0"/>
              <a:t>8/20/2020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08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8BEDD-6160-49BB-B372-861DE7DE9BA5}" type="datetime1">
              <a:rPr lang="en-US" smtClean="0"/>
              <a:t>8/20/2020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30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968322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E819F-B7FD-4B29-8F66-9E318144BC2A}" type="datetime1">
              <a:rPr lang="en-US" smtClean="0"/>
              <a:t>8/20/2020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12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341875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341875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159C-B6E0-4F10-9F4A-2FA57003B139}" type="datetime1">
              <a:rPr lang="en-US" smtClean="0"/>
              <a:t>8/20/2020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4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 dirty="0"/>
              <a:t>Add a footer</a:t>
            </a:r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170CBBB-D1D1-4386-A5E9-07F3477B78F3}" type="datetime1">
              <a:rPr lang="en-US" smtClean="0"/>
              <a:t>8/20/2020</a:t>
            </a:fld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1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/>
          <a:lstStyle/>
          <a:p>
            <a:fld id="{9FA4CAD8-0EA7-4615-B69B-B2F199EF3A93}" type="datetime1">
              <a:rPr lang="en-US" smtClean="0"/>
              <a:t>8/20/2020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95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34BD7-6953-492C-921B-E68B2D7F14C8}" type="datetime1">
              <a:rPr lang="en-US" smtClean="0"/>
              <a:t>8/20/2020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69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137995" y="1101970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dirty="0"/>
              <a:t>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050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580573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17D9B-D4D3-4E23-88DF-2E354FA43196}" type="datetime1">
              <a:rPr lang="en-US" smtClean="0"/>
              <a:t>8/20/2020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68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F67C5-D04E-4576-B61C-12ABA14BBD6C}" type="datetime1">
              <a:rPr lang="en-US" smtClean="0"/>
              <a:t>8/20/2020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619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0" name="Rectangle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1" name="Rectangle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2" name="Rectangle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1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1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C20F09E4-6EA4-4BF3-9FC8-FF40373B88E6}" type="datetime1">
              <a:rPr lang="en-US" smtClean="0"/>
              <a:pPr/>
              <a:t>8/20/2020</a:t>
            </a:fld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17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>
            <a:lumMod val="75000"/>
          </a:schemeClr>
        </a:buClr>
        <a:buFont typeface="Georgia"/>
        <a:buChar char="•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>
            <a:lumMod val="75000"/>
          </a:schemeClr>
        </a:buClr>
        <a:buFont typeface="Georgia"/>
        <a:buChar char="▫"/>
        <a:defRPr kumimoji="0"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500" kern="1200">
          <a:solidFill>
            <a:schemeClr val="tx2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orient="horz" pos="415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66458"/>
            <a:ext cx="11277600" cy="1470025"/>
          </a:xfrm>
        </p:spPr>
        <p:txBody>
          <a:bodyPr>
            <a:normAutofit/>
          </a:bodyPr>
          <a:lstStyle/>
          <a:p>
            <a:r>
              <a:rPr lang="en-US" sz="6600" dirty="0"/>
              <a:t>Ballot Marking Device Training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Presented by</a:t>
            </a:r>
          </a:p>
          <a:p>
            <a:r>
              <a:rPr lang="en-US" dirty="0"/>
              <a:t>Howard County Board of Elections</a:t>
            </a:r>
          </a:p>
        </p:txBody>
      </p:sp>
    </p:spTree>
    <p:extLst>
      <p:ext uri="{BB962C8B-B14F-4D97-AF65-F5344CB8AC3E}">
        <p14:creationId xmlns:p14="http://schemas.microsoft.com/office/powerpoint/2010/main" val="706305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Ballot Marking Device (BMD) Lesson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49424"/>
            <a:ext cx="10972800" cy="337837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/>
              <a:t>Lesson covers the following:</a:t>
            </a:r>
          </a:p>
          <a:p>
            <a:r>
              <a:rPr lang="en-US" dirty="0"/>
              <a:t>General information</a:t>
            </a:r>
          </a:p>
          <a:p>
            <a:r>
              <a:rPr lang="en-US" dirty="0"/>
              <a:t>Chief Judges responsibilities for BMD prior to 7 AM Election morning</a:t>
            </a:r>
          </a:p>
          <a:p>
            <a:r>
              <a:rPr lang="en-US" dirty="0"/>
              <a:t>The process to follow when a voter chooses to use the BMD. </a:t>
            </a:r>
          </a:p>
          <a:p>
            <a:r>
              <a:rPr lang="en-US" dirty="0"/>
              <a:t>Election supplies necessary</a:t>
            </a:r>
          </a:p>
          <a:p>
            <a:r>
              <a:rPr lang="en-US" dirty="0"/>
              <a:t>Completion of required paperwork and packing up of machine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88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68736"/>
            <a:ext cx="10972800" cy="723507"/>
          </a:xfrm>
        </p:spPr>
        <p:txBody>
          <a:bodyPr/>
          <a:lstStyle/>
          <a:p>
            <a:r>
              <a:rPr lang="en-US" dirty="0"/>
              <a:t>Ballot Marking Device (BMD) – General Info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92243"/>
            <a:ext cx="10972800" cy="536095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Any voter may requests to use the BMD.</a:t>
            </a:r>
          </a:p>
          <a:p>
            <a:r>
              <a:rPr lang="en-US" dirty="0"/>
              <a:t>At least 5 voters should use the BMD by 1:00 PM.</a:t>
            </a:r>
          </a:p>
          <a:p>
            <a:r>
              <a:rPr lang="en-US" dirty="0"/>
              <a:t>The BMD uses Ballot Activation Cards (BACs) to electronically record a voter’s selections.</a:t>
            </a:r>
          </a:p>
          <a:p>
            <a:r>
              <a:rPr lang="en-US" dirty="0"/>
              <a:t>The Ballot Marking Device DOES NOT tabulate votes. Only when a voter inserts their BAC or paper card into a scanning unit is their ballot cast.</a:t>
            </a:r>
          </a:p>
          <a:p>
            <a:r>
              <a:rPr lang="en-US" dirty="0"/>
              <a:t>The BMD is capable of producing an audio ballot with the use of a key pad for a voter who is visually impaired.</a:t>
            </a:r>
          </a:p>
          <a:p>
            <a:r>
              <a:rPr lang="en-US" dirty="0"/>
              <a:t>The BMD should be used by voters that may have difficulty completing a standard paper ballot; i.e. voters that have spoiled more than 2 ballots.</a:t>
            </a:r>
          </a:p>
          <a:p>
            <a:r>
              <a:rPr lang="en-US" dirty="0"/>
              <a:t>A Chief Judge is the proctor of the process for voters using the BMD.</a:t>
            </a:r>
          </a:p>
          <a:p>
            <a:r>
              <a:rPr lang="en-US" dirty="0"/>
              <a:t>An instruction sheet for voters using the BMD is required to be read to them. This sheet and other BMD use signs must be posted by the BMD voting area.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896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86818"/>
            <a:ext cx="10972800" cy="789495"/>
          </a:xfrm>
        </p:spPr>
        <p:txBody>
          <a:bodyPr>
            <a:normAutofit fontScale="90000"/>
          </a:bodyPr>
          <a:lstStyle/>
          <a:p>
            <a:r>
              <a:rPr lang="en-US" dirty="0"/>
              <a:t>Election Morning Ballot Marking Device (BMD) - Opening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76633"/>
            <a:ext cx="11249320" cy="4694549"/>
          </a:xfrm>
        </p:spPr>
        <p:txBody>
          <a:bodyPr>
            <a:normAutofit fontScale="92500" lnSpcReduction="2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en-US" dirty="0"/>
              <a:t>Verify unit serial numbers and left compartment, door tamper tape numbers  are correct on the </a:t>
            </a:r>
            <a:r>
              <a:rPr lang="en-US" i="1" dirty="0"/>
              <a:t>Ballot Marking Device Integrity Report</a:t>
            </a:r>
            <a:r>
              <a:rPr lang="en-US" dirty="0"/>
              <a:t>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Remove tamper tape and place on back of integrity report.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Unlock compartment door with barrel key and flip switch to on.</a:t>
            </a:r>
          </a:p>
          <a:p>
            <a:pPr marL="916686" lvl="1" indent="-514350"/>
            <a:r>
              <a:rPr lang="en-US" dirty="0"/>
              <a:t>Allow 3-5 minutes to boot up (This gives you time to walk away and do other tasks)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Once booted up enter Election security code and press “Accept”.</a:t>
            </a:r>
          </a:p>
          <a:p>
            <a:pPr marL="916686" lvl="1" indent="-514350"/>
            <a:r>
              <a:rPr lang="en-US" dirty="0"/>
              <a:t>Verify information is correct on ready for voting screen and select “OK”.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Secure side compartment door with new tamper tape and record on integrity report.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Verify headphones and keypad are plugged in, with Write–in candidate sheet and BMD instructions posted near by.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Place black privacy sleeve around unit.</a:t>
            </a:r>
          </a:p>
          <a:p>
            <a:pPr marL="402336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860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09600" y="576647"/>
            <a:ext cx="10972800" cy="654212"/>
          </a:xfrm>
        </p:spPr>
        <p:txBody>
          <a:bodyPr>
            <a:normAutofit fontScale="90000"/>
          </a:bodyPr>
          <a:lstStyle/>
          <a:p>
            <a:r>
              <a:rPr lang="en-US" dirty="0"/>
              <a:t>Ballot Marking Device (BMD) Integrity Report</a:t>
            </a:r>
          </a:p>
        </p:txBody>
      </p:sp>
      <p:pic>
        <p:nvPicPr>
          <p:cNvPr id="1026" name="Picture 2" descr="C:\Users\jwhite\AppData\Local\Temp\SNAGHTML78b85854.PNG">
            <a:extLst>
              <a:ext uri="{FF2B5EF4-FFF2-40B4-BE49-F238E27FC236}">
                <a16:creationId xmlns:a16="http://schemas.microsoft.com/office/drawing/2014/main" id="{44EC3686-9F33-4DD0-A56D-463EE64635D8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" y="1230859"/>
            <a:ext cx="9119937" cy="4912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7039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40042"/>
            <a:ext cx="8013032" cy="563251"/>
          </a:xfrm>
        </p:spPr>
        <p:txBody>
          <a:bodyPr>
            <a:normAutofit fontScale="90000"/>
          </a:bodyPr>
          <a:lstStyle/>
          <a:p>
            <a:r>
              <a:rPr lang="en-US" dirty="0"/>
              <a:t>BMD During Voting Hours – The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78418"/>
            <a:ext cx="11249320" cy="5339540"/>
          </a:xfrm>
        </p:spPr>
        <p:txBody>
          <a:bodyPr>
            <a:normAutofit fontScale="85000" lnSpcReduction="1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en-US" dirty="0"/>
              <a:t>Each voter will be escorted over to BMD by a Chief judge with privacy sleeve and Voter Authority Card (VAC).</a:t>
            </a:r>
          </a:p>
          <a:p>
            <a:pPr lvl="1"/>
            <a:r>
              <a:rPr lang="en-US" dirty="0"/>
              <a:t>Voter can sit down while Chief judge obtains a Ballot Activation Card (BAC).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Verify VAC is initialed and signed.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Offer to read any of the posted instructions for using the BMD.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Explain how to use the keypad (volume, tempo, screen, repeat, home, pause, up, down, left, back, forward and select)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“To begin voting, insert your card” is where you start by inserting the BAC.</a:t>
            </a:r>
          </a:p>
          <a:p>
            <a:pPr marL="916686" lvl="1" indent="-514350"/>
            <a:r>
              <a:rPr lang="en-US" dirty="0"/>
              <a:t>If audio ballot, make sure voter’s headphones are on and the volume is turned up loud enough prior to inserting BAC.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Chief Judge will use the VAC to choose the voter’s correct ballot style.</a:t>
            </a:r>
          </a:p>
          <a:p>
            <a:pPr lvl="1"/>
            <a:r>
              <a:rPr lang="en-US" dirty="0"/>
              <a:t>There is 118 different ballot styles to choose. Use the next buttons when needed to locate the correct ballot.</a:t>
            </a:r>
          </a:p>
          <a:p>
            <a:pPr lvl="1"/>
            <a:r>
              <a:rPr lang="en-US" dirty="0"/>
              <a:t>Place VAC back into clear pouch attached to voter’s privacy sleeve.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Explain to the voter the purpose of the next, zoom, and contrast screen buttons.</a:t>
            </a:r>
          </a:p>
          <a:p>
            <a:pPr lvl="1"/>
            <a:endParaRPr lang="en-US" dirty="0"/>
          </a:p>
          <a:p>
            <a:pPr marL="41148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622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FECAB-8D23-429A-B25C-ECB5BE1B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53887"/>
            <a:ext cx="10972800" cy="572808"/>
          </a:xfrm>
        </p:spPr>
        <p:txBody>
          <a:bodyPr>
            <a:normAutofit fontScale="90000"/>
          </a:bodyPr>
          <a:lstStyle/>
          <a:p>
            <a:r>
              <a:rPr lang="en-US" dirty="0"/>
              <a:t>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89176-01C1-4BD1-B1E6-3ED19EA2CA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026694"/>
            <a:ext cx="11149264" cy="5462337"/>
          </a:xfrm>
        </p:spPr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en-US" dirty="0"/>
              <a:t>8. Explain how to select/ deselect a candidate.</a:t>
            </a:r>
          </a:p>
          <a:p>
            <a:pPr lvl="1"/>
            <a:r>
              <a:rPr lang="en-US" dirty="0"/>
              <a:t>“Vote for one” touch anywhere on new selection.</a:t>
            </a:r>
          </a:p>
          <a:p>
            <a:pPr lvl="1"/>
            <a:r>
              <a:rPr lang="en-US" dirty="0"/>
              <a:t>Yellow bar and green check mark.</a:t>
            </a:r>
          </a:p>
          <a:p>
            <a:pPr lvl="1"/>
            <a:r>
              <a:rPr lang="en-US" dirty="0"/>
              <a:t>“Vote for more then one” you must deselect a choice to change your choice.</a:t>
            </a:r>
          </a:p>
          <a:p>
            <a:pPr lvl="1"/>
            <a:r>
              <a:rPr lang="en-US" dirty="0"/>
              <a:t>“More” button at screen bottom must be pressed to view all candidates before moving on.</a:t>
            </a:r>
          </a:p>
          <a:p>
            <a:pPr lvl="1"/>
            <a:r>
              <a:rPr lang="en-US" dirty="0"/>
              <a:t>Next and previous buttons to navigate the ballot screens.</a:t>
            </a:r>
          </a:p>
          <a:p>
            <a:pPr lvl="1"/>
            <a:r>
              <a:rPr lang="en-US" dirty="0"/>
              <a:t>Write-in, enter name using the keyboard that appears on screen.</a:t>
            </a:r>
          </a:p>
          <a:p>
            <a:pPr marL="109728" indent="0">
              <a:buNone/>
            </a:pPr>
            <a:r>
              <a:rPr lang="en-US" dirty="0"/>
              <a:t>9. Give the voter some SPACE, back away and allow them to make their selections without being rushed.</a:t>
            </a:r>
          </a:p>
          <a:p>
            <a:pPr marL="109728" indent="0">
              <a:buNone/>
            </a:pPr>
            <a:r>
              <a:rPr lang="en-US" dirty="0"/>
              <a:t>10. Summary of selections</a:t>
            </a:r>
          </a:p>
          <a:p>
            <a:pPr lvl="1"/>
            <a:r>
              <a:rPr lang="en-US" dirty="0"/>
              <a:t>Under voted contests are marked with orange exclamation points.</a:t>
            </a:r>
          </a:p>
          <a:p>
            <a:pPr lvl="1"/>
            <a:r>
              <a:rPr lang="en-US" dirty="0"/>
              <a:t>Voter may tap on a contest to go back to that contest and make changes.</a:t>
            </a:r>
          </a:p>
          <a:p>
            <a:pPr marL="109728" indent="0">
              <a:buNone/>
            </a:pPr>
            <a:r>
              <a:rPr lang="en-US" dirty="0"/>
              <a:t>11. Print card screen</a:t>
            </a:r>
          </a:p>
          <a:p>
            <a:pPr lvl="1"/>
            <a:r>
              <a:rPr lang="en-US" dirty="0"/>
              <a:t>Voter taps print card button</a:t>
            </a:r>
          </a:p>
          <a:p>
            <a:pPr lvl="1"/>
            <a:r>
              <a:rPr lang="en-US" dirty="0"/>
              <a:t>Once printed, voter places BAC in privacy sleeve.</a:t>
            </a:r>
          </a:p>
          <a:p>
            <a:pPr lvl="1"/>
            <a:r>
              <a:rPr lang="en-US" dirty="0"/>
              <a:t>Voter may now go to a scanner to cast their ballot.</a:t>
            </a:r>
          </a:p>
          <a:p>
            <a:pPr marL="109728" indent="0">
              <a:buNone/>
            </a:pPr>
            <a:r>
              <a:rPr lang="en-US" dirty="0"/>
              <a:t>12. Wipe down BMD with provided disinfectant after each voter is finished.</a:t>
            </a:r>
          </a:p>
          <a:p>
            <a:pPr marL="109728" indent="0">
              <a:buNone/>
            </a:pPr>
            <a:r>
              <a:rPr lang="en-US" dirty="0"/>
              <a:t>13. Voter may insert BAC back into BMD to show their selections if they chose.</a:t>
            </a:r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722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662" y="624526"/>
            <a:ext cx="10972800" cy="563251"/>
          </a:xfrm>
        </p:spPr>
        <p:txBody>
          <a:bodyPr>
            <a:normAutofit fontScale="90000"/>
          </a:bodyPr>
          <a:lstStyle/>
          <a:p>
            <a:r>
              <a:rPr lang="en-US" dirty="0"/>
              <a:t>Ballot Marking Device (BMD)-Closing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961" y="1187777"/>
            <a:ext cx="11918623" cy="5410986"/>
          </a:xfrm>
        </p:spPr>
        <p:txBody>
          <a:bodyPr>
            <a:normAutofit/>
          </a:bodyPr>
          <a:lstStyle/>
          <a:p>
            <a:pPr marL="925830" lvl="1" indent="-514350">
              <a:buFont typeface="+mj-lt"/>
              <a:buAutoNum type="arabicPeriod"/>
            </a:pPr>
            <a:r>
              <a:rPr lang="en-US" dirty="0"/>
              <a:t>Remove tamper tape placing on back of integrity report.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dirty="0"/>
              <a:t>Use barrel key to unlock and turn witch to “off”.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dirty="0"/>
              <a:t>Wait 3-5 minutes until unit is completely off, THEN remove USB stick placing in clear zipper bag.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dirty="0"/>
              <a:t>Pack back into case and place into black cart.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dirty="0"/>
              <a:t>EARLY VOTING you will be instructed by BOE staff on what to do with memory stick.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517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73201"/>
            <a:ext cx="10972800" cy="629735"/>
          </a:xfrm>
        </p:spPr>
        <p:txBody>
          <a:bodyPr>
            <a:normAutofit fontScale="90000"/>
          </a:bodyPr>
          <a:lstStyle/>
          <a:p>
            <a:r>
              <a:rPr lang="en-US" dirty="0"/>
              <a:t>Ballot Marking Device (BMD) Integrity Report</a:t>
            </a:r>
          </a:p>
        </p:txBody>
      </p:sp>
      <p:pic>
        <p:nvPicPr>
          <p:cNvPr id="2050" name="Picture 2" descr="C:\Users\jwhite\AppData\Local\Temp\SNAGHTML78c3ab70.PNG">
            <a:extLst>
              <a:ext uri="{FF2B5EF4-FFF2-40B4-BE49-F238E27FC236}">
                <a16:creationId xmlns:a16="http://schemas.microsoft.com/office/drawing/2014/main" id="{9E4AF718-D72F-46B6-B47C-48CED5EF1D15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" y="1243263"/>
            <a:ext cx="9520989" cy="508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993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ining presentation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aining presentation.potx" id="{7B9FCAFE-DDE5-4198-9987-54DFCAD80598}" vid="{6015A8B0-C387-4E39-945C-0F39E3EB10B6}"/>
    </a:ext>
  </a:extLst>
</a:theme>
</file>

<file path=ppt/theme/theme2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Training presentation</Template>
  <TotalTime>1387</TotalTime>
  <Words>990</Words>
  <Application>Microsoft Office PowerPoint</Application>
  <PresentationFormat>Widescreen</PresentationFormat>
  <Paragraphs>83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Georgia</vt:lpstr>
      <vt:lpstr>Wingdings 2</vt:lpstr>
      <vt:lpstr>Training presentation</vt:lpstr>
      <vt:lpstr>Ballot Marking Device Training</vt:lpstr>
      <vt:lpstr>Ballot Marking Device (BMD) Lesson Objectives</vt:lpstr>
      <vt:lpstr>Ballot Marking Device (BMD) – General Info</vt:lpstr>
      <vt:lpstr>Election Morning Ballot Marking Device (BMD) - Opening</vt:lpstr>
      <vt:lpstr>Ballot Marking Device (BMD) Integrity Report</vt:lpstr>
      <vt:lpstr>BMD During Voting Hours – The Process</vt:lpstr>
      <vt:lpstr>Continued</vt:lpstr>
      <vt:lpstr>Ballot Marking Device (BMD)-Closing Activities</vt:lpstr>
      <vt:lpstr>Ballot Marking Device (BMD) Integrity Report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Ballot Issuance Training</dc:title>
  <dc:creator>White, Jeff</dc:creator>
  <cp:lastModifiedBy>White, Jeff</cp:lastModifiedBy>
  <cp:revision>67</cp:revision>
  <dcterms:created xsi:type="dcterms:W3CDTF">2020-08-17T13:34:09Z</dcterms:created>
  <dcterms:modified xsi:type="dcterms:W3CDTF">2020-08-20T12:45:27Z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