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0" r:id="rId3"/>
    <p:sldId id="258" r:id="rId4"/>
    <p:sldId id="259" r:id="rId5"/>
    <p:sldId id="261" r:id="rId6"/>
    <p:sldId id="273" r:id="rId7"/>
    <p:sldId id="272" r:id="rId8"/>
    <p:sldId id="278" r:id="rId9"/>
    <p:sldId id="277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911" autoAdjust="0"/>
  </p:normalViewPr>
  <p:slideViewPr>
    <p:cSldViewPr snapToGrid="0">
      <p:cViewPr varScale="1">
        <p:scale>
          <a:sx n="72" d="100"/>
          <a:sy n="72" d="100"/>
        </p:scale>
        <p:origin x="534" y="66"/>
      </p:cViewPr>
      <p:guideLst>
        <p:guide orient="horz" pos="2160"/>
        <p:guide pos="3840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2538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96EA6-6F25-4F19-87BA-7ADCC16DAEFF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E50CC-F33A-4EF4-9F12-93EC4A21A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C172E-A8B5-46F6-B05C-DFA3E2E0F207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4CE4-FBD8-4481-AEFB-CA53E599A74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674CE4-FBD8-4481-AEFB-CA53E599A74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97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Example objectives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At the end of this lesson, you will be able to: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Save files to the team Web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Move files to different locations on the team Web server.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Share files on the team Web server.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41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How presentation will benefit audience: Adult learners are more interested in a subject if they know how or why it is important to them.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Presenter’s level of expertise in the subject: Briefly state your credentials in this area, or explain why participants should listen to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67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871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7194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277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descriptions should be brief.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2FD335-6D8E-486A-8F5F-DFC7325903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73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4E708F12-96AD-4ED4-8132-A78F5E42C1F5}" type="datetime1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FA170-8299-44AD-AEEF-FC686C3D7804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/>
          <a:lstStyle>
            <a:lvl1pPr>
              <a:defRPr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1763A-68EC-4ECD-9620-D9FE9CDDD622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BEDD-6160-49BB-B372-861DE7DE9BA5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E819F-B7FD-4B29-8F66-9E318144BC2A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A159C-B6E0-4F10-9F4A-2FA57003B139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 dirty="0"/>
              <a:t>Add a footer</a:t>
            </a:r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170CBBB-D1D1-4386-A5E9-07F3477B78F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9FA4CAD8-0EA7-4615-B69B-B2F199EF3A93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34BD7-6953-492C-921B-E68B2D7F14C8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dirty="0"/>
              <a:t>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17D9B-D4D3-4E23-88DF-2E354FA43196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F67C5-D04E-4576-B61C-12ABA14BBD6C}" type="datetime1">
              <a:rPr lang="en-US" smtClean="0"/>
              <a:t>8/21/2020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C20F09E4-6EA4-4BF3-9FC8-FF40373B88E6}" type="datetime1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66458"/>
            <a:ext cx="11277600" cy="1470025"/>
          </a:xfrm>
        </p:spPr>
        <p:txBody>
          <a:bodyPr>
            <a:normAutofit/>
          </a:bodyPr>
          <a:lstStyle/>
          <a:p>
            <a:r>
              <a:rPr lang="en-US" sz="6600" dirty="0"/>
              <a:t>Scanning Unit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</a:t>
            </a:r>
          </a:p>
          <a:p>
            <a:r>
              <a:rPr lang="en-US" dirty="0"/>
              <a:t>Howard County Board of Elections</a:t>
            </a:r>
          </a:p>
        </p:txBody>
      </p:sp>
    </p:spTree>
    <p:extLst>
      <p:ext uri="{BB962C8B-B14F-4D97-AF65-F5344CB8AC3E}">
        <p14:creationId xmlns:p14="http://schemas.microsoft.com/office/powerpoint/2010/main" val="70630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73201"/>
            <a:ext cx="10972800" cy="629735"/>
          </a:xfrm>
        </p:spPr>
        <p:txBody>
          <a:bodyPr>
            <a:normAutofit fontScale="90000"/>
          </a:bodyPr>
          <a:lstStyle/>
          <a:p>
            <a:r>
              <a:rPr lang="en-US" dirty="0"/>
              <a:t>Scanning Unit Closing Integrity Report</a:t>
            </a:r>
          </a:p>
        </p:txBody>
      </p:sp>
      <p:pic>
        <p:nvPicPr>
          <p:cNvPr id="2050" name="Picture 2" descr="C:\Users\jwhite\AppData\Local\Temp\SNAGHTML7e1a863b.PNG">
            <a:extLst>
              <a:ext uri="{FF2B5EF4-FFF2-40B4-BE49-F238E27FC236}">
                <a16:creationId xmlns:a16="http://schemas.microsoft.com/office/drawing/2014/main" id="{99F6C735-D240-4636-9645-3FC3C96DFDDE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57299"/>
            <a:ext cx="9753599" cy="5127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9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Scanning</a:t>
            </a:r>
            <a:r>
              <a:rPr lang="en-US" sz="4000" dirty="0"/>
              <a:t> Units </a:t>
            </a:r>
            <a:r>
              <a:rPr lang="en-US" dirty="0"/>
              <a:t>Lesson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49424"/>
            <a:ext cx="10972800" cy="3378378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information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Chief Judges responsibilities for Scanning Unit(s) prior to 7 AM Election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morning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Explaining what Voting Unit Judges will be doing while at the Scanning Unit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Election supplies necessary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Completion of required paperwork and packing up of unit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8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9367"/>
            <a:ext cx="10972800" cy="723507"/>
          </a:xfrm>
        </p:spPr>
        <p:txBody>
          <a:bodyPr/>
          <a:lstStyle/>
          <a:p>
            <a:r>
              <a:rPr lang="en-US" dirty="0"/>
              <a:t>Scanning</a:t>
            </a:r>
            <a:r>
              <a:rPr lang="en-US" sz="4000" dirty="0"/>
              <a:t> Units </a:t>
            </a:r>
            <a:r>
              <a:rPr lang="en-US" dirty="0"/>
              <a:t>– 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40264"/>
            <a:ext cx="10972800" cy="4905992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Scanning Unit or DS200 is where Ballots or BACs are cast by each voter.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Unit can run on battery but notify BOE of power outage immediately.</a:t>
            </a:r>
          </a:p>
          <a:p>
            <a:pPr marL="1024128" lvl="4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always an emergency ballot bin to hold ballots.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Count which will show how many ballots have been cast, and the Protected Count will show the number of ballots cast in the unit’s lifetime (Ex: Mileage).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VACs will be collected and deposited in the Orange VAC bag hanging on the side of the Unit.</a:t>
            </a:r>
          </a:p>
          <a:p>
            <a:pPr marL="1309878" lvl="4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VAC equals one ballot cast at the unit.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a jam occurs, notify your Chief Judge immediately, they have a key to open and fix the issue.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must always be a judge by each scanning unit no matter what.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Provisional Voters can cast their ballot here.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51896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6818"/>
            <a:ext cx="10972800" cy="789495"/>
          </a:xfrm>
        </p:spPr>
        <p:txBody>
          <a:bodyPr>
            <a:normAutofit/>
          </a:bodyPr>
          <a:lstStyle/>
          <a:p>
            <a:r>
              <a:rPr lang="en-US" dirty="0"/>
              <a:t>Scanning Units – Chief Judges Opening Processes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76633"/>
            <a:ext cx="11249320" cy="4694549"/>
          </a:xfrm>
        </p:spPr>
        <p:txBody>
          <a:bodyPr>
            <a:normAutofit fontScale="92500"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sz="2100" dirty="0"/>
              <a:t>Verify all seals</a:t>
            </a:r>
          </a:p>
          <a:p>
            <a:pPr lvl="3"/>
            <a:r>
              <a:rPr lang="en-US" sz="2100" dirty="0"/>
              <a:t>Right, Left, 3 Red locks and serial number on back of unit.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Open emergency slot to make sure it is empty.</a:t>
            </a:r>
          </a:p>
          <a:p>
            <a:pPr lvl="3"/>
            <a:r>
              <a:rPr lang="en-US" sz="2100" dirty="0"/>
              <a:t>Make sure it is locked back up after checking.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Open the blue ballot bin and put back in unit lifting flaps so ballot can fall into bin from scanning unit.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Unlock and open the scanning unit lid.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Verify the back tamper tape.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Unlock and open screen, verify tamper tape and wait for unit to load.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Enter election code</a:t>
            </a:r>
          </a:p>
          <a:p>
            <a:pPr lvl="3"/>
            <a:r>
              <a:rPr lang="en-US" sz="2100" dirty="0"/>
              <a:t>The configuration report will print</a:t>
            </a:r>
          </a:p>
          <a:p>
            <a:pPr lvl="3"/>
            <a:r>
              <a:rPr lang="en-US" sz="2100" dirty="0"/>
              <a:t>Open Polls</a:t>
            </a:r>
          </a:p>
          <a:p>
            <a:pPr lvl="3"/>
            <a:r>
              <a:rPr lang="en-US" sz="2100" dirty="0"/>
              <a:t>Zero report will print, this will take some time complete other tasks while waiting.</a:t>
            </a:r>
          </a:p>
          <a:p>
            <a:pPr lvl="3"/>
            <a:r>
              <a:rPr lang="en-US" sz="2100" dirty="0"/>
              <a:t>Tape one zero report to wall next to unit and staple second zero report to integrity report.</a:t>
            </a:r>
          </a:p>
          <a:p>
            <a:pPr marL="624078" indent="-514350">
              <a:buFont typeface="+mj-lt"/>
              <a:buAutoNum type="arabicPeriod"/>
            </a:pPr>
            <a:r>
              <a:rPr lang="en-US" sz="2100" dirty="0"/>
              <a:t>Verify election information.</a:t>
            </a:r>
          </a:p>
          <a:p>
            <a:pPr marL="1266444" lvl="3" indent="-342900"/>
            <a:r>
              <a:rPr lang="en-US" sz="2100" dirty="0"/>
              <a:t>Go to voting mode.</a:t>
            </a:r>
          </a:p>
          <a:p>
            <a:pPr marL="411480" lvl="1" indent="0">
              <a:buNone/>
            </a:pPr>
            <a:endParaRPr lang="en-US" dirty="0"/>
          </a:p>
          <a:p>
            <a:pPr lvl="1"/>
            <a:endParaRPr lang="en-US" dirty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86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09600" y="392163"/>
            <a:ext cx="10972800" cy="654212"/>
          </a:xfrm>
        </p:spPr>
        <p:txBody>
          <a:bodyPr>
            <a:normAutofit fontScale="90000"/>
          </a:bodyPr>
          <a:lstStyle/>
          <a:p>
            <a:r>
              <a:rPr lang="en-US" dirty="0"/>
              <a:t>Scanning Unit Opening Integrity Report</a:t>
            </a:r>
          </a:p>
        </p:txBody>
      </p:sp>
      <p:pic>
        <p:nvPicPr>
          <p:cNvPr id="1026" name="Picture 2" descr="C:\Users\jwhite\AppData\Local\Temp\SNAGHTML7e139c27.PNG">
            <a:extLst>
              <a:ext uri="{FF2B5EF4-FFF2-40B4-BE49-F238E27FC236}">
                <a16:creationId xmlns:a16="http://schemas.microsoft.com/office/drawing/2014/main" id="{834C9734-C15C-47AB-AA50-114D1B561056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46375"/>
            <a:ext cx="9906000" cy="5419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7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12741"/>
            <a:ext cx="10972800" cy="468984"/>
          </a:xfrm>
        </p:spPr>
        <p:txBody>
          <a:bodyPr>
            <a:normAutofit fontScale="90000"/>
          </a:bodyPr>
          <a:lstStyle/>
          <a:p>
            <a:r>
              <a:rPr lang="en-US" dirty="0"/>
              <a:t>Election Supplies Needed for Voting Unit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81725"/>
            <a:ext cx="11249320" cy="55641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400" dirty="0"/>
              <a:t>Ensure the following supplies are stationed with judges by scanning unit(s):</a:t>
            </a:r>
          </a:p>
          <a:p>
            <a:r>
              <a:rPr lang="en-US" sz="2400" dirty="0"/>
              <a:t>A bin to put used privacy sleeves into to be cleaned.</a:t>
            </a:r>
          </a:p>
          <a:p>
            <a:r>
              <a:rPr lang="en-US" sz="2400" dirty="0"/>
              <a:t>The orange Voter Authority Card (VAC) bag attached to the side of the unit.</a:t>
            </a:r>
          </a:p>
          <a:p>
            <a:r>
              <a:rPr lang="en-US" sz="2400" dirty="0"/>
              <a:t>Green apron</a:t>
            </a:r>
          </a:p>
          <a:p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Voters will already have I-Voted Stickers and a pen in their baggies handed to them at the beginning of the voting process</a:t>
            </a:r>
            <a:endParaRPr lang="en-US" sz="2400" dirty="0"/>
          </a:p>
          <a:p>
            <a:r>
              <a:rPr lang="en-US" sz="2400" dirty="0"/>
              <a:t>Paper clips.</a:t>
            </a:r>
          </a:p>
          <a:p>
            <a:pPr lvl="1"/>
            <a:r>
              <a:rPr lang="en-US" sz="2400" dirty="0"/>
              <a:t>Throughout the day make sure the VACs are being put into stacks of 25 and paperclip them together. (This makes the process of closing a lot easier)</a:t>
            </a:r>
          </a:p>
          <a:p>
            <a:pPr marL="411480" lvl="1" indent="0">
              <a:buNone/>
            </a:pPr>
            <a:endParaRPr lang="en-US" dirty="0"/>
          </a:p>
          <a:p>
            <a:pPr marL="41148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24526"/>
            <a:ext cx="10972800" cy="563251"/>
          </a:xfrm>
        </p:spPr>
        <p:txBody>
          <a:bodyPr>
            <a:normAutofit fontScale="90000"/>
          </a:bodyPr>
          <a:lstStyle/>
          <a:p>
            <a:r>
              <a:rPr lang="en-US" dirty="0"/>
              <a:t>Scanning Units During Voting Hours – The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87777"/>
            <a:ext cx="11249320" cy="5291414"/>
          </a:xfrm>
        </p:spPr>
        <p:txBody>
          <a:bodyPr>
            <a:normAutofit fontScale="92500"/>
          </a:bodyPr>
          <a:lstStyle/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Politely ask for the voters VAC located in the clear pouch on their privacy sleeve.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them to remove their ballot from the privacy sleeve and insert into the scanning unit.</a:t>
            </a:r>
          </a:p>
          <a:p>
            <a:pPr marL="813816" lvl="3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Forwards, backwards and upside down the ballot will be accepted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 voter of the “Thank You For Voting Screen” with the American flag in the background, make sure they look for it.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listen and hear the ballot drop into the bin as an indicator the ballot has been cast.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Once the ballot has been cast take the privacy sleeve and place into bin to be cleaned.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Place VAC in Orange VAC bag only after voter has cast their ballot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things are slow bundle VACs in 25s with one paper clip.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not look at the screen and stand back to the side of the unit to insure voter privacy.</a:t>
            </a: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2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8ED14-2E54-48CE-8F52-50845FB2A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9905"/>
            <a:ext cx="109728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Scanning Units During Voting Hours – The Process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1FE37-BC15-4970-AAE7-9B7877C8C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26705"/>
            <a:ext cx="10972800" cy="4325112"/>
          </a:xfrm>
        </p:spPr>
        <p:txBody>
          <a:bodyPr>
            <a:normAutofit fontScale="92500" lnSpcReduction="2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there seems to be an issue, kindly ask, “May I take a look at the screen to assist you.”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Inserting a Blank ballot, a message will appear.  The voter has two options “Return” or “Cast Ballot.”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 someone does not want to vote a particular contest which is an undervote, the ballot will be cast without a problem.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Overvoting a contest, a message will appear with that contest. The voter has two options “Return” or “Cast Ballot.” </a:t>
            </a:r>
          </a:p>
          <a:p>
            <a:pPr marL="900684" lvl="2" indent="-342900">
              <a:lnSpc>
                <a:spcPct val="107000"/>
              </a:lnSpc>
              <a:spcBef>
                <a:spcPts val="0"/>
              </a:spcBef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Returning the ballot, the voter will need to spoil their ballot and receive a new one.</a:t>
            </a:r>
          </a:p>
          <a:p>
            <a:pPr marL="900684" lvl="2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Casting the ballot only the overvoted contested will not be counted.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Blue Ballot Bins can hold up to 1600 ballots if the Public Count gets near that, notify Chief Judge who will notify the BOE and a new bin will be brought out.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750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62" y="624526"/>
            <a:ext cx="10972800" cy="563251"/>
          </a:xfrm>
        </p:spPr>
        <p:txBody>
          <a:bodyPr>
            <a:normAutofit fontScale="90000"/>
          </a:bodyPr>
          <a:lstStyle/>
          <a:p>
            <a:r>
              <a:rPr lang="en-US" dirty="0"/>
              <a:t>Scanning Units – Chief Judges Closing Processes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1626033-4F56-42B4-8C1B-E0216F5C0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662" y="1520554"/>
            <a:ext cx="10972800" cy="4325112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Remove tamper tape and open side compartment, press the “close polls” button, “close polls” on screen.</a:t>
            </a:r>
          </a:p>
          <a:p>
            <a:pPr lvl="2"/>
            <a:r>
              <a:rPr lang="en-US" dirty="0"/>
              <a:t>Wait for voting results to print out. Once complete tape one on wall and staple one in binder.</a:t>
            </a:r>
          </a:p>
          <a:p>
            <a:r>
              <a:rPr lang="en-US" dirty="0"/>
              <a:t>Once the results are finished printing press “Finished turn off.”</a:t>
            </a:r>
          </a:p>
          <a:p>
            <a:pPr lvl="2"/>
            <a:r>
              <a:rPr lang="en-US" dirty="0"/>
              <a:t>Wait for screen to COMPLETELY turn off. (No lights are on at all)</a:t>
            </a:r>
          </a:p>
          <a:p>
            <a:pPr lvl="2"/>
            <a:r>
              <a:rPr lang="en-US" dirty="0"/>
              <a:t>Pull stick</a:t>
            </a:r>
          </a:p>
          <a:p>
            <a:pPr lvl="2"/>
            <a:r>
              <a:rPr lang="en-US" dirty="0"/>
              <a:t>Close screen</a:t>
            </a:r>
          </a:p>
          <a:p>
            <a:pPr lvl="2"/>
            <a:r>
              <a:rPr lang="en-US" dirty="0"/>
              <a:t>Lock</a:t>
            </a:r>
          </a:p>
          <a:p>
            <a:pPr lvl="2"/>
            <a:r>
              <a:rPr lang="en-US" dirty="0"/>
              <a:t>Pull lid down</a:t>
            </a:r>
          </a:p>
          <a:p>
            <a:pPr lvl="2"/>
            <a:r>
              <a:rPr lang="en-US" dirty="0"/>
              <a:t>Lock lid</a:t>
            </a:r>
          </a:p>
          <a:p>
            <a:r>
              <a:rPr lang="en-US" dirty="0"/>
              <a:t>Pull blue ballot bin.</a:t>
            </a:r>
          </a:p>
          <a:p>
            <a:pPr lvl="2"/>
            <a:r>
              <a:rPr lang="en-US" dirty="0"/>
              <a:t>Take Spoiled ballot envelope from ballot issuance and place inside bin.</a:t>
            </a:r>
          </a:p>
          <a:p>
            <a:pPr lvl="2"/>
            <a:r>
              <a:rPr lang="en-US" dirty="0"/>
              <a:t>Seal the blue ballot bin with the red tags and lock it.</a:t>
            </a:r>
          </a:p>
          <a:p>
            <a:pPr lvl="2"/>
            <a:r>
              <a:rPr lang="en-US" dirty="0"/>
              <a:t>Close unit door lock it and re-seal it with red lock.</a:t>
            </a:r>
          </a:p>
          <a:p>
            <a:r>
              <a:rPr lang="en-US" dirty="0"/>
              <a:t>Orange VAC bag</a:t>
            </a:r>
          </a:p>
          <a:p>
            <a:pPr lvl="2"/>
            <a:r>
              <a:rPr lang="en-US" dirty="0"/>
              <a:t>Zip closed</a:t>
            </a:r>
          </a:p>
          <a:p>
            <a:pPr lvl="2"/>
            <a:r>
              <a:rPr lang="en-US" dirty="0"/>
              <a:t>Seal with the yellow seal provided</a:t>
            </a:r>
          </a:p>
        </p:txBody>
      </p:sp>
    </p:spTree>
    <p:extLst>
      <p:ext uri="{BB962C8B-B14F-4D97-AF65-F5344CB8AC3E}">
        <p14:creationId xmlns:p14="http://schemas.microsoft.com/office/powerpoint/2010/main" val="166551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ining presentation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aining presentation.potx" id="{7B9FCAFE-DDE5-4198-9987-54DFCAD80598}" vid="{6015A8B0-C387-4E39-945C-0F39E3EB10B6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Training presentation</Template>
  <TotalTime>1360</TotalTime>
  <Words>1069</Words>
  <Application>Microsoft Office PowerPoint</Application>
  <PresentationFormat>Widescreen</PresentationFormat>
  <Paragraphs>100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Wingdings 2</vt:lpstr>
      <vt:lpstr>Training presentation</vt:lpstr>
      <vt:lpstr>Scanning Unit Training</vt:lpstr>
      <vt:lpstr>Scanning Units Lesson Objectives</vt:lpstr>
      <vt:lpstr>Scanning Units – General Information</vt:lpstr>
      <vt:lpstr>Scanning Units – Chief Judges Opening Processes</vt:lpstr>
      <vt:lpstr>Scanning Unit Opening Integrity Report</vt:lpstr>
      <vt:lpstr>Election Supplies Needed for Voting Unit</vt:lpstr>
      <vt:lpstr>Scanning Units During Voting Hours – The Process</vt:lpstr>
      <vt:lpstr>Scanning Units During Voting Hours – The Process Continued</vt:lpstr>
      <vt:lpstr>Scanning Units – Chief Judges Closing Processes</vt:lpstr>
      <vt:lpstr>Scanning Unit Closing Integrity Report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Ballot Issuance Training</dc:title>
  <dc:creator>White, Jeff</dc:creator>
  <cp:lastModifiedBy>Mitchell White</cp:lastModifiedBy>
  <cp:revision>64</cp:revision>
  <dcterms:created xsi:type="dcterms:W3CDTF">2020-08-17T13:34:09Z</dcterms:created>
  <dcterms:modified xsi:type="dcterms:W3CDTF">2020-08-21T14:17:37Z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