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56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71" r:id="rId23"/>
    <p:sldId id="272" r:id="rId24"/>
    <p:sldId id="268" r:id="rId25"/>
    <p:sldId id="267" r:id="rId26"/>
    <p:sldId id="269" r:id="rId27"/>
    <p:sldId id="285" r:id="rId28"/>
    <p:sldId id="286" r:id="rId29"/>
    <p:sldId id="287" r:id="rId30"/>
    <p:sldId id="284" r:id="rId31"/>
    <p:sldId id="288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Howard County Growth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1900</c:v>
                </c:pt>
                <c:pt idx="1">
                  <c:v>1920</c:v>
                </c:pt>
                <c:pt idx="2">
                  <c:v>1940</c:v>
                </c:pt>
                <c:pt idx="3">
                  <c:v>1960</c:v>
                </c:pt>
                <c:pt idx="4">
                  <c:v>1980</c:v>
                </c:pt>
                <c:pt idx="5">
                  <c:v>2000</c:v>
                </c:pt>
                <c:pt idx="6">
                  <c:v>2010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16.715</c:v>
                </c:pt>
                <c:pt idx="1">
                  <c:v>15.8</c:v>
                </c:pt>
                <c:pt idx="2">
                  <c:v>17.2</c:v>
                </c:pt>
                <c:pt idx="3">
                  <c:v>36.1</c:v>
                </c:pt>
                <c:pt idx="4">
                  <c:v>118.6</c:v>
                </c:pt>
                <c:pt idx="5">
                  <c:v>247.9</c:v>
                </c:pt>
                <c:pt idx="6">
                  <c:v>287.89999999999969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1900</c:v>
                </c:pt>
                <c:pt idx="1">
                  <c:v>1920</c:v>
                </c:pt>
                <c:pt idx="2">
                  <c:v>1940</c:v>
                </c:pt>
                <c:pt idx="3">
                  <c:v>1960</c:v>
                </c:pt>
                <c:pt idx="4">
                  <c:v>1980</c:v>
                </c:pt>
                <c:pt idx="5">
                  <c:v>2000</c:v>
                </c:pt>
                <c:pt idx="6">
                  <c:v>2010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1900</c:v>
                </c:pt>
                <c:pt idx="1">
                  <c:v>1920</c:v>
                </c:pt>
                <c:pt idx="2">
                  <c:v>1940</c:v>
                </c:pt>
                <c:pt idx="3">
                  <c:v>1960</c:v>
                </c:pt>
                <c:pt idx="4">
                  <c:v>1980</c:v>
                </c:pt>
                <c:pt idx="5">
                  <c:v>2000</c:v>
                </c:pt>
                <c:pt idx="6">
                  <c:v>2010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46152704"/>
        <c:axId val="72287744"/>
        <c:axId val="0"/>
      </c:bar3DChart>
      <c:catAx>
        <c:axId val="46152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2287744"/>
        <c:crosses val="autoZero"/>
        <c:auto val="1"/>
        <c:lblAlgn val="ctr"/>
        <c:lblOffset val="100"/>
        <c:noMultiLvlLbl val="0"/>
      </c:catAx>
      <c:valAx>
        <c:axId val="722877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Population x 1,000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6152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Playing Catch-Up</c:v>
                </c:pt>
              </c:strCache>
            </c:strRef>
          </c:tx>
          <c:spPr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88900" h="69850"/>
            </a:sp3d>
          </c:spPr>
          <c:explosion val="11"/>
          <c:dLbls>
            <c:spPr>
              <a:ln cmpd="sng"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treated</c:v>
                </c:pt>
                <c:pt idx="1">
                  <c:v>untreated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7981</c:v>
                </c:pt>
                <c:pt idx="1">
                  <c:v>10222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329712258189971"/>
          <c:y val="0.44594352305318424"/>
          <c:w val="0.17330781568970544"/>
          <c:h val="0.1745868547606447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18BF-D31B-4711-BEE4-C0F5E4722FE8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17E6-4CA6-4AEA-9CB6-147B6AB9B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18BF-D31B-4711-BEE4-C0F5E4722FE8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17E6-4CA6-4AEA-9CB6-147B6AB9B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18BF-D31B-4711-BEE4-C0F5E4722FE8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17E6-4CA6-4AEA-9CB6-147B6AB9B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18BF-D31B-4711-BEE4-C0F5E4722FE8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17E6-4CA6-4AEA-9CB6-147B6AB9B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18BF-D31B-4711-BEE4-C0F5E4722FE8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17E6-4CA6-4AEA-9CB6-147B6AB9B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18BF-D31B-4711-BEE4-C0F5E4722FE8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17E6-4CA6-4AEA-9CB6-147B6AB9B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18BF-D31B-4711-BEE4-C0F5E4722FE8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17E6-4CA6-4AEA-9CB6-147B6AB9B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18BF-D31B-4711-BEE4-C0F5E4722FE8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17E6-4CA6-4AEA-9CB6-147B6AB9B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18BF-D31B-4711-BEE4-C0F5E4722FE8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17E6-4CA6-4AEA-9CB6-147B6AB9B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18BF-D31B-4711-BEE4-C0F5E4722FE8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17E6-4CA6-4AEA-9CB6-147B6AB9B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18BF-D31B-4711-BEE4-C0F5E4722FE8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7F17E6-4CA6-4AEA-9CB6-147B6AB9BC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2D18BF-D31B-4711-BEE4-C0F5E4722FE8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7F17E6-4CA6-4AEA-9CB6-147B6AB9BC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jcaldwell@howardcountymd.gov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leanwaterhoward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b="1" dirty="0" smtClean="0"/>
              <a:t>The </a:t>
            </a:r>
            <a:r>
              <a:rPr lang="en-US" sz="5400" b="1" dirty="0" err="1" smtClean="0"/>
              <a:t>Stormwater</a:t>
            </a:r>
            <a:r>
              <a:rPr lang="en-US" sz="5400" b="1" dirty="0" smtClean="0"/>
              <a:t> Challenge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2200" dirty="0" smtClean="0"/>
              <a:t>Presentation to the Howard County</a:t>
            </a:r>
            <a:br>
              <a:rPr lang="en-US" sz="2200" dirty="0" smtClean="0"/>
            </a:br>
            <a:r>
              <a:rPr lang="en-US" sz="2200" dirty="0" smtClean="0"/>
              <a:t> Spending Affordability Committee </a:t>
            </a:r>
            <a:br>
              <a:rPr lang="en-US" sz="2200" dirty="0" smtClean="0"/>
            </a:br>
            <a:r>
              <a:rPr lang="en-US" sz="2200" dirty="0" smtClean="0"/>
              <a:t>January 21, 2016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2200" dirty="0"/>
          </a:p>
        </p:txBody>
      </p:sp>
      <p:pic>
        <p:nvPicPr>
          <p:cNvPr id="1026" name="Picture 2" descr="C:\Users\Jim Caldwell\AppData\Local\Temp\CWH_rgb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4114800"/>
            <a:ext cx="6392117" cy="20894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Evolution of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Stormwater</a:t>
            </a:r>
            <a:r>
              <a:rPr lang="en-US" dirty="0" smtClean="0"/>
              <a:t>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Get the water off the road</a:t>
            </a:r>
          </a:p>
          <a:p>
            <a:pPr lvl="3"/>
            <a:r>
              <a:rPr lang="en-US" dirty="0" smtClean="0"/>
              <a:t>Inlets to Outfall, no flow control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Control the flow in large regional ponds</a:t>
            </a:r>
          </a:p>
          <a:p>
            <a:pPr lvl="3"/>
            <a:r>
              <a:rPr lang="en-US" dirty="0" smtClean="0"/>
              <a:t>First order streams piped losing biological diversity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Manage for better water quality</a:t>
            </a:r>
          </a:p>
          <a:p>
            <a:pPr lvl="3"/>
            <a:r>
              <a:rPr lang="en-US" dirty="0" smtClean="0"/>
              <a:t>Pond </a:t>
            </a:r>
            <a:r>
              <a:rPr lang="en-US" dirty="0" err="1" smtClean="0"/>
              <a:t>forebays</a:t>
            </a:r>
            <a:r>
              <a:rPr lang="en-US" dirty="0" smtClean="0"/>
              <a:t>, sand filters, riparian buffers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Control runoff flow and quality at the source</a:t>
            </a:r>
          </a:p>
          <a:p>
            <a:pPr lvl="3"/>
            <a:r>
              <a:rPr lang="en-US" dirty="0" smtClean="0"/>
              <a:t>On-site controls </a:t>
            </a:r>
            <a:r>
              <a:rPr lang="en-US" dirty="0" err="1" smtClean="0"/>
              <a:t>ie</a:t>
            </a:r>
            <a:r>
              <a:rPr lang="en-US" dirty="0" smtClean="0"/>
              <a:t>. Cisterns, </a:t>
            </a:r>
            <a:r>
              <a:rPr lang="en-US" dirty="0" err="1" smtClean="0"/>
              <a:t>raingardens</a:t>
            </a:r>
            <a:r>
              <a:rPr lang="en-US" dirty="0" smtClean="0"/>
              <a:t>, green roofs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Countywide</a:t>
            </a:r>
            <a:br>
              <a:rPr lang="en-US" dirty="0" smtClean="0"/>
            </a:br>
            <a:r>
              <a:rPr lang="en-US" dirty="0" smtClean="0"/>
              <a:t>Impervious </a:t>
            </a:r>
            <a:r>
              <a:rPr lang="en-US" smtClean="0"/>
              <a:t>Area Status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22098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Stream Erosion</a:t>
            </a:r>
            <a:endParaRPr lang="en-US" dirty="0"/>
          </a:p>
        </p:txBody>
      </p:sp>
      <p:pic>
        <p:nvPicPr>
          <p:cNvPr id="4" name="Content Placeholder 3" descr="F:\Photos for Jim Caldwell 2012\Brampton Hills Stream\Vaughn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09752"/>
            <a:ext cx="2894215" cy="2171648"/>
          </a:xfrm>
          <a:prstGeom prst="rect">
            <a:avLst/>
          </a:prstGeom>
          <a:noFill/>
        </p:spPr>
      </p:pic>
      <p:pic>
        <p:nvPicPr>
          <p:cNvPr id="5" name="Picture 4" descr="F:\Photos for Jim Caldwell 2012\Red Hill Way Stream\4841redhill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19400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Photos for Jim Caldwell 2012\Powell - Outfall Repairs\Great Drum Circle Outfall\IMG_52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191000"/>
            <a:ext cx="3225800" cy="241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088"/>
            <a:ext cx="7848600" cy="819912"/>
          </a:xfrm>
        </p:spPr>
        <p:txBody>
          <a:bodyPr/>
          <a:lstStyle/>
          <a:p>
            <a:r>
              <a:rPr lang="en-US" dirty="0" smtClean="0"/>
              <a:t>Infrastructure Impacts</a:t>
            </a:r>
            <a:endParaRPr lang="en-US" dirty="0"/>
          </a:p>
        </p:txBody>
      </p:sp>
      <p:pic>
        <p:nvPicPr>
          <p:cNvPr id="4" name="Content Placeholder 3" descr="F:\Photos for Jim Caldwell 2012\Promise Ct Exposed Pipe\100_2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62054"/>
            <a:ext cx="2920538" cy="2189526"/>
          </a:xfrm>
          <a:prstGeom prst="rect">
            <a:avLst/>
          </a:prstGeom>
          <a:noFill/>
        </p:spPr>
      </p:pic>
      <p:pic>
        <p:nvPicPr>
          <p:cNvPr id="5" name="Picture 2" descr="D:\Photos for Jim Caldwell 2012\Brampton Hills Stream\Vaughn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819400"/>
            <a:ext cx="3048000" cy="2286254"/>
          </a:xfrm>
          <a:prstGeom prst="rect">
            <a:avLst/>
          </a:prstGeom>
          <a:noFill/>
        </p:spPr>
      </p:pic>
      <p:pic>
        <p:nvPicPr>
          <p:cNvPr id="6" name="Picture 3" descr="F:\Photos for Jim Caldwell 2012\Willowbrook Pond Failure\100_1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267200"/>
            <a:ext cx="2971776" cy="2228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Solutions are Known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Simple 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To Complex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Rain Barrels</a:t>
            </a:r>
          </a:p>
          <a:p>
            <a:r>
              <a:rPr lang="en-US" dirty="0" smtClean="0"/>
              <a:t>Rain Gardens</a:t>
            </a:r>
          </a:p>
          <a:p>
            <a:r>
              <a:rPr lang="en-US" dirty="0" smtClean="0"/>
              <a:t>Porous Pavers</a:t>
            </a:r>
          </a:p>
          <a:p>
            <a:r>
              <a:rPr lang="en-US" dirty="0" smtClean="0"/>
              <a:t>Less Fertilizer</a:t>
            </a:r>
          </a:p>
          <a:p>
            <a:r>
              <a:rPr lang="en-US" dirty="0" smtClean="0"/>
              <a:t>No Litter</a:t>
            </a:r>
          </a:p>
          <a:p>
            <a:r>
              <a:rPr lang="en-US" dirty="0" smtClean="0"/>
              <a:t>No Vehicle leaks</a:t>
            </a:r>
          </a:p>
          <a:p>
            <a:r>
              <a:rPr lang="en-US" dirty="0" smtClean="0"/>
              <a:t>Less   Pet Waste</a:t>
            </a:r>
          </a:p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Stream Restoration</a:t>
            </a:r>
          </a:p>
          <a:p>
            <a:r>
              <a:rPr lang="en-US" dirty="0" smtClean="0"/>
              <a:t>Pond Retrofits</a:t>
            </a:r>
          </a:p>
          <a:p>
            <a:r>
              <a:rPr lang="en-US" dirty="0" smtClean="0"/>
              <a:t>Bio-Swales </a:t>
            </a:r>
          </a:p>
          <a:p>
            <a:r>
              <a:rPr lang="en-US" dirty="0" smtClean="0"/>
              <a:t>Sand Filters</a:t>
            </a:r>
          </a:p>
          <a:p>
            <a:r>
              <a:rPr lang="en-US" dirty="0" smtClean="0"/>
              <a:t>Curb bump-outs</a:t>
            </a:r>
          </a:p>
          <a:p>
            <a:r>
              <a:rPr lang="en-US" dirty="0" smtClean="0"/>
              <a:t>Asphalt Reductions</a:t>
            </a:r>
          </a:p>
          <a:p>
            <a:r>
              <a:rPr lang="en-US" dirty="0" smtClean="0"/>
              <a:t>Green Roofs</a:t>
            </a:r>
          </a:p>
          <a:p>
            <a:r>
              <a:rPr lang="en-US" dirty="0" smtClean="0"/>
              <a:t>Behavior Change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r>
              <a:rPr lang="en-US" dirty="0" smtClean="0"/>
              <a:t>Stream Restoration</a:t>
            </a:r>
            <a:endParaRPr lang="en-US" dirty="0"/>
          </a:p>
        </p:txBody>
      </p:sp>
      <p:pic>
        <p:nvPicPr>
          <p:cNvPr id="2050" name="Picture 2" descr="F:\Photos for Jim Caldwell 2012\Old Willow Way\Pre-construc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352800" cy="2514600"/>
          </a:xfrm>
          <a:prstGeom prst="rect">
            <a:avLst/>
          </a:prstGeom>
          <a:noFill/>
        </p:spPr>
      </p:pic>
      <p:pic>
        <p:nvPicPr>
          <p:cNvPr id="2051" name="Picture 3" descr="F:\Photos for Jim Caldwell 2012\Old Willow Way\Post-construct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819400"/>
            <a:ext cx="4770437" cy="357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Wet Ponds</a:t>
            </a:r>
            <a:endParaRPr lang="en-US" dirty="0"/>
          </a:p>
        </p:txBody>
      </p:sp>
      <p:pic>
        <p:nvPicPr>
          <p:cNvPr id="31746" name="Picture 2" descr="F:\Photos for Jim Caldwell 2012\HoCo Center for the Arts\Pre-constr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3124200" cy="2342961"/>
          </a:xfrm>
          <a:prstGeom prst="rect">
            <a:avLst/>
          </a:prstGeom>
          <a:noFill/>
        </p:spPr>
      </p:pic>
      <p:pic>
        <p:nvPicPr>
          <p:cNvPr id="31747" name="Picture 3" descr="F:\Photos for Jim Caldwell 2012\HoCo Center for the Arts\Post-constr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971800"/>
            <a:ext cx="4975225" cy="3727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r>
              <a:rPr lang="en-US" dirty="0" smtClean="0"/>
              <a:t>Culverts to Bio-swales</a:t>
            </a:r>
            <a:endParaRPr lang="en-US" dirty="0"/>
          </a:p>
        </p:txBody>
      </p:sp>
      <p:pic>
        <p:nvPicPr>
          <p:cNvPr id="32770" name="Picture 2" descr="F:\Photos for Jim Caldwell 2012\ARL Channel Replacement\Pre-constr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3505200" cy="2628688"/>
          </a:xfrm>
          <a:prstGeom prst="rect">
            <a:avLst/>
          </a:prstGeom>
          <a:noFill/>
        </p:spPr>
      </p:pic>
      <p:pic>
        <p:nvPicPr>
          <p:cNvPr id="32771" name="Picture 3" descr="F:\Photos for Jim Caldwell 2012\ARL Channel Replacement\Post-constructio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200400"/>
            <a:ext cx="4419600" cy="3314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/>
          <a:lstStyle/>
          <a:p>
            <a:r>
              <a:rPr lang="en-US" dirty="0" smtClean="0"/>
              <a:t>Bio-Retention</a:t>
            </a:r>
            <a:endParaRPr lang="en-US" dirty="0"/>
          </a:p>
        </p:txBody>
      </p:sp>
      <p:pic>
        <p:nvPicPr>
          <p:cNvPr id="33794" name="Picture 2" descr="F:\Photos for Jim Caldwell 2012\Cedar Lane Park\100_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48000"/>
            <a:ext cx="4267200" cy="3200755"/>
          </a:xfrm>
          <a:prstGeom prst="rect">
            <a:avLst/>
          </a:prstGeom>
          <a:noFill/>
        </p:spPr>
      </p:pic>
      <p:pic>
        <p:nvPicPr>
          <p:cNvPr id="33796" name="Picture 4" descr="F:\Photos for Jim Caldwell 2012\Cedar Lane Park\Pre-constr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2895600" cy="21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r>
              <a:rPr lang="en-US" dirty="0" smtClean="0"/>
              <a:t>Pond Retrofits</a:t>
            </a:r>
            <a:endParaRPr lang="en-US" dirty="0"/>
          </a:p>
        </p:txBody>
      </p:sp>
      <p:pic>
        <p:nvPicPr>
          <p:cNvPr id="1026" name="Picture 2" descr="D:\Photos for Jim Caldwell 2012\Powell - Outfall Repairs\BWIP SWM Retrofit\071907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2997200" cy="2247900"/>
          </a:xfrm>
          <a:prstGeom prst="rect">
            <a:avLst/>
          </a:prstGeom>
          <a:noFill/>
        </p:spPr>
      </p:pic>
      <p:pic>
        <p:nvPicPr>
          <p:cNvPr id="1027" name="Picture 3" descr="D:\Photos for Jim Caldwell 2012\Powell - Outfall Repairs\BWIP SWM Retrofit\IMG_6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514600"/>
            <a:ext cx="474980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Chesapeake Bay Watershed  </a:t>
            </a:r>
            <a:endParaRPr lang="en-US" dirty="0"/>
          </a:p>
        </p:txBody>
      </p:sp>
      <p:pic>
        <p:nvPicPr>
          <p:cNvPr id="2056" name="Picture 8" descr="https://encrypted-tbn3.gstatic.com/images?q=tbn:ANd9GcTg0sv6dX_A7p05Ijc_0_xvs5PF7rSZrbVDPIG8H4FEmWykDzPr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2950195" cy="2209800"/>
          </a:xfrm>
          <a:prstGeom prst="rect">
            <a:avLst/>
          </a:prstGeom>
          <a:noFill/>
        </p:spPr>
      </p:pic>
      <p:pic>
        <p:nvPicPr>
          <p:cNvPr id="2058" name="Picture 10" descr="https://encrypted-tbn1.gstatic.com/images?q=tbn:ANd9GcTpc8GVoMO-0mowpwv1b86W7hnco48ee2kOjBoI8QU2g9pTYgJ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124200"/>
            <a:ext cx="1866900" cy="2447926"/>
          </a:xfrm>
          <a:prstGeom prst="rect">
            <a:avLst/>
          </a:prstGeom>
          <a:noFill/>
        </p:spPr>
      </p:pic>
      <p:pic>
        <p:nvPicPr>
          <p:cNvPr id="2060" name="Picture 12" descr="https://encrypted-tbn3.gstatic.com/images?q=tbn:ANd9GcSLcprEmf6lX_QatHZj1ZvHyAdhrfo73u1o8vJ_DI4EFUM0k0CI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495800"/>
            <a:ext cx="2238375" cy="2038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1143000"/>
          </a:xfrm>
        </p:spPr>
        <p:txBody>
          <a:bodyPr/>
          <a:lstStyle/>
          <a:p>
            <a:r>
              <a:rPr lang="en-US" dirty="0" smtClean="0"/>
              <a:t>Rain Gardens</a:t>
            </a:r>
            <a:endParaRPr lang="en-US" dirty="0"/>
          </a:p>
        </p:txBody>
      </p:sp>
      <p:pic>
        <p:nvPicPr>
          <p:cNvPr id="13314" name="Picture 2" descr="http://www.lid-stormwater.net/images/lowr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124200" cy="2082800"/>
          </a:xfrm>
          <a:prstGeom prst="rect">
            <a:avLst/>
          </a:prstGeom>
          <a:noFill/>
        </p:spPr>
      </p:pic>
      <p:pic>
        <p:nvPicPr>
          <p:cNvPr id="13316" name="Picture 4" descr="https://encrypted-tbn2.gstatic.com/images?q=tbn:ANd9GcSihGiurIPG_sF7Y-gtN5Y1iDEpg5HYZd4n0GEzvBmSyX6zR_OHJ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86200"/>
            <a:ext cx="3255388" cy="2438400"/>
          </a:xfrm>
          <a:prstGeom prst="rect">
            <a:avLst/>
          </a:prstGeom>
          <a:noFill/>
        </p:spPr>
      </p:pic>
      <p:sp>
        <p:nvSpPr>
          <p:cNvPr id="13318" name="AutoShape 6" descr="data:image/jpeg;base64,/9j/4AAQSkZJRgABAQAAAQABAAD/2wCEAAkGBhQSERUUExQWFBUWGBwaGBUYGBYZGBgeGBcfGhocIBwYHCYfGB0jHBkgHzAgIygpLCwsGB8xNjEqNSgrLCsBCQoKDAwOFA8PFCkcFBgpKSkpKSkpKSkpKSkpKSkpKSkpKSkpKSkpKSkpKSkpKSkpKSkpKSkpKSkpLCksKSkpKf/AABEIAOoA1wMBIgACEQEDEQH/xAAcAAACAwEBAQEAAAAAAAAAAAAABAUGBwMCAQj/xABGEAACAgAEBAIEDAQEBQMFAAABAgMRAAQSIQUTIjEGQQcyUWEUFSM0QlRxgpOys9FSc4GRJDNikkOhorHBFlODCGNy0tT/xAAWAQEBAQAAAAAAAAAAAAAAAAAAAQL/xAAWEQEBAQAAAAAAAAAAAAAAAAAAARH/2gAMAwEAAhEDEQA/ANU4HwPLnLQEwQkmJLPLT+Ae7D3xBl/q8P4aftg4B81g/lR/kGH8Ah8QZf6vD+Gn7YPiDL/V4fw0/bD+DAIfEGX+rw/hp+2D4gy/1eH8NP2w/iAHjSAywxqbaaeaDy6Xy4Yvff8AhFe0OD7sBIfEGX+rw/hp+2D4gy/1eH8NP2w/gwCHxBl/q8P4aftg+IMv9Xh/DT9sP4W4hnOWhNWx2Re2pqJVb8rIq8Bx+Ict9Xh/DT9seW4JlQQDBACew5ce9ezbfFPh9IHMfLJYfMtHIzQRiREduUzgB2JA2UABwT8oD0kFRCcKzTqsbiRmvXmTNI2ocwtOqIDeoArCVe9iuwC+RWm/EOW+rw/hp+2D4hy/1eH8NP2xln/qmJs67fKyK8Qy8eVjLKoLy6ISqsVU2u5bcC3Hliy8J4u+W+CQNNqVFzAZdLu0ixu6w7kMVNJQ6t6I6tqGLd8Q5f6vD+Gn7YQzSZKONZeTC0TMF5iRxsi2SNTEDZAdi3le+1keuFeKUnjlLRSwtFfMhlQq9UTYH01YKaI70ex2xE+BuGCLLvlndZoZtcsNLpj5MtaowpvTpLbqT9Me+iHY5ck2ebJjLxGRIRMx5cdAF9IU7bN2P2HDpyWT5wg5UHNKGQJy0vQGClvV7WQMVSCSRUfLCVlkhy8/JnG5IhlUIGvvRjII81I9pxN8ARnzk2ZYinihQIe6MFZnUHsRZv22D7sFxM/EGX+rw/hp+2D4gy/1eH8NP2xy4lx5YcxloGUlsyzqpHZeXGZDf2gVhObxvlkmzMJLc3LKrNHQ1OHC6Sm/VbOqVt1Ee0EkSPxBl/q8P4aftg+IMv8AV4fw0/bD+DAIfEGX+rw/hp+2D4gy/wBXh/DT9sP4MAh8QZf6vD+Gn7YPiDL/AFeH8NP2w/gwFV8acFgXJSlYIgejcRpf+YvuwYd8cfMZvufqLgwHvh0Uxy2X5MkaDkpYeNnvoHYrIlf88I+ITneXy43jMkvSmiGcBWA1amkE1RqK7m77AMTRrviOTiXKyi5KCSaM5aPUUnjipgtfS39Vr70SF9m8ZBxTjoLaslmCNIHzjLiiNAJBCbk6T/vOCtU4dFIsUayuJJAih3AChmA6mCjsCd6wzjIoM7xdCnMyWaO2k6c0Gu/pGu3a/tOJfwTlnzGZzfwzLSwSBYjpeZmvW89sCjAUQAu38GAnX8QOjSLO5hljUuUWB5YxHZCyalFlTpPmp2OwxW+E8EQyEJlHWPLZs5gvFJSs7QoSIy7AsuqyyGgtBfaMUbiHpIzsEOYhmyraJtKDMsJLaFUCbM4IkZ0F6r7uT54u/Gs1lZGyaZFIZ4pxJK+SR1jScIvTa+rqViSVI6tDA2VAxBbOF+PMtmFR4i7RuyosmjbUx0gFR1p1dNsoF+db4+eJPGkWSiaWZtCANoGliZGC2F30hW6W6T3Gk2LrGTeOOILkI42hmSWbXI8anUnwMmcPNEIhQKMXC1IoYBTXlWXce4y080ztQ5kzyMqE8vUx7gdvbv3o4o/RMHptyImSN3bTLGkiy6VKKWUXG2liVYHvfaz5AEseI/EqDMSAvKYDEInCK0eg2JDMJ63pJBpCmiSB3ZQfy4shGNL9HHG0kf4O+X+FM7RlKkKyRHSVkZNWzMBRo0CFNmgMBo2R4Uc3PNpdVmjWGeCUVXMDuzHbvFJYYjsVmBHlUSeEtm8hn4EVo3TMxwIDYMZbMtId+xAGaK35gYeyuTkjeJ8oys+WazCdmeAuVlVFAsBSxuEi42FKSrIMW2Th8ZzErLJcXEIqtTaiSNCA61tqaPz/APsj+kFS4fweCTN5bOjTGkTTzSDTWowQRREHsAyvrf8Ao3nZxzy3D5pYlzcjnLhx/h4iDr21PzJK6lTUS4Ver1ACGIxLQZYzwLGAFkTPOmYW9iJgXzI9m6yMR7gMds5FBxFhNKJZISGTK5aN2QzBXtpyUZaRioCliFoAndlACPyoR87l5OkRxMQpLzVGKVVVT1IGbqWmbq1sFDD5RoXgvEDJvAp5cWiWN5WkFQvJypZEWGRACoBd2s6msAUNRbz3BZ81JHFyXyXKB5WWQxdK1p1qqzp1bm5bJ2pVG5b1xTg7w/CGllEQy0ckUJgQIZ3zEQZkCDUAhpJCoA0uzkELgHeH8WMUMzTyAqWkbWCSTC7rMSQbIIh97G5ohdtty4ZxCUzRK1RaHbMaJdSsXaEwxK50kQhpCxAY2VYGhsD5zOQUZYnRY5PMRLIH+XPNGPaAvwfLj/4lx8y3htI1VZEEErucu80MktZjVUcmrWTqkV21dd61R7A9UFTHF85NNlo8xWWbMRSRhFKsj5eaR1iZW1O2w1kEbWBfsxGcayrpnpMtFHEXzKRGaZAkZYLKWI0s4DSlQdg1kOprbfjkODZvNO8UscKyRIIZ8zmItepUNJyRakhlUyFyRvJsekYU4R6VMrpnybRZnOhpJBHMqqWzAY3Z3Uqw7AqOyqentgi/cJnzD5plLOkcQAeOYRs8utbWRTFSxgMCvnelthQxM8YM3Ik+D6edoPL13p1Vtdb4xnwFwjONxKBs9HMy8lo2+ETCUhijOvQ1NHYBNG+533xPcdh4nFnMwnDsuWy9aSEmjiVXeDchW3Vgzq+pasrii9cKmzPKj1RKDoUnXK2sEqLDdDWwPcgkYl4iaGoAHzAJI/uQL/tjKs94g48tIcg5JslopYSN9ZUatJrTqUe8J77x5+POMq4I4bmNtRr4UjA6ndq3BGwcKNvoD3DAa1gxjr8R42woZHMh9JAY5uMC202aoLtRAvtqPnjTPCsmYbKxnNIY5jq1oWV9PUaGpNj017/bZvBHDxx8xm+5+ouDB44+Yzfc/UXBgHuAfNYP5Uf5Bh/CHAPmsH8qP8gw/gDEZmvD0TytLciSMqqXjlkSwhJS1DaWose4Pfe8SeDAVvhXCRlwckGZ4+WrRmb5WwG0yqbqx6pry5hrYAYr3if0KZTMNzcsTk5x2aP1LHYlPoke1SCMXXix08uT+CRQfsk+TP8AbUD93DBUXpUlDYc6QN997JBBuqPnXs2OAwPxR6KeKvPzcyfh6kUxicK/+WEDaWAtgFXyN6QDiocQ8GxwpJzJHy8ilbhzUJjcoWALxsrESFbsrQNdrOP1VltPeMAqxYsbPrDbtW+4o7jt54W4hwSOZEWZY5lTuZo0csKo9wApJo2B5dsFflJPC7zSRplKzTNzQqKACVhNazRB6r1AHeqG+PUvhPOZbM8mSCSJzoHYkATEIGDIa0knTYJ3sd8foPinor4a8pbkcogA3Dzka3artDpr2irHckDC2X9FGUkGqLOZ3Rt6mZYqQVDDetwQwN354B+L0e/JxmPMT5aVY0HSYmCuiKobePqOldB36l2O2IzjzNGJdbWqspzMI1KwBZQmcytE8tgepkFjUG7NZcb0W5YD5LNcRD0GKrmGDkMdIJVwpFb+zsdr2x5l9E8TIWfPcTlC6kAMptRqCkAFLI6Rv2IAPasQVjI+JnYZmBiDmpJGUsKCtI2Why3N22AILPttZ8hi8eEoBnIXkhkeGA/JRvGFWR0ipFIZ1JVKUkBa3dziHl9B2TjUyNnM0hUdUrSoKG/clRQ39uHsn6K4wsax5/iBh0nSUzelFArSFVVog79u1e/AMcS9G0jIyRZ2ZVc23M1lz96KSO/tcMT2vEdFwqT/ABeb9ctLNBpNALHHMdLe4a10t/or+Dd5vRhp0mDiPEUa/X+ECRBXfUrAavZ9tY4H0YIVkWTiXEJBba0SWt3Gt7RF6i2q6rfVgIl/EsDpy9Wh44WhZW6SGiSWGjdDV/iI/wCur2GvMvpJysuV5EKS5vMtM0qxRRlirfCjIhLdh5erdXibyfoh4XE2mSDmMzdJeSZ2IAFswBAHUSCa07r5msWvh3CI8sJEy0aoAo0x6RHHq3N61QsdRoMbaqG3tCjP4Z4rxCSRsxInD8vMqrJBE2uVgt1qbsCQdJKlbCgEHtiyeGvA+XySAQ5cU2nUWpptQe9RfVp0igdK1288T6waWZuWCQTpIa2Iei46609Q7A1Sj7McvghVzoFBUXlgqojSywbSVGqyKsdhS13OKiMg4WuYmDMZUGWCogErXraLr1srEyMFZVsk76t9ziZ4fwxIdeksTI+ti7s5J0qndiSBSDbthbhAPwdnjq5GkkQm6Ot2ZCa3qiuFYOHZkwtG01kcsCUWCdMnWdjYJQBav1g3kcBPYMV2HJ54f8aMqCtHuWX6Vnl7E1tV+sfdjplYM5b65oi3LOgDtqJBBZdINWCLvswAFgswT2DEAmRz2tS06EAgkAaQaBBFaCSDYPrbV9lT+AgvHHzGb7n6i4MHjj5jN9z9RcGAe4B81g/lR/kGH8IcA+awfyo/yDD+AMGDBgFuI5YyRso2JFrfawbW/dYF445PNAoCiEbtzEvqRt2II+kS3s73Y2w/hPOZEswkjbRIBV1auP4WHmL3BBBB86JBBjm+rser3dtr39mEON8QjyuXZ3GpbChCR1s7BVW3Nbs3njy/E2Q/KQyAqDRj+Ujb/buO301Fe3HcPDIrVUiyEBh643FbrvpFDewMAlnp5cx8lDriS15k7IRa31JGGpixArXVKGsEnbEhFAYoyqaTQqJD0KoCgKlgE1Y70Tv2NY5ZTJrEqxEuwU2jyMGNksQoN6iUXa23qtybw1VsQxBrSwXT29hvz3F+7AfZyoGpjpC7k6qA2I38iN/PbtgYBQ1sQCe5IFXtQPlj4ykaiesHstKNqojcgG++/tx9Lq2pTR0mmBG3YN57HYg4BfOxSLEeSSXVCFViCGNUNRbcnz7iz3OFvDLDkCtRFnrbSC7EkyMVXZTzCwobbbbVjtxDKNJCeVJUughJSFN2B3oAU1C9Ne6sI8BjzEeXBflP8mgSGKtKlVAapSQHBO/qit9ztgJXlFNOm2rYqNAB1MLc7Dcbmh7TsTWPU8alkOgMynpJ02oOzEE9tu9Y+FVW0XoZ9TChe+1t7Ltgd++PkTBirjS4AYax6wIIBAodiVN791Gx8gjOOcK5rKVDGRXGksoaNdrIYNVxtpF6bIYIRRWwrxTxM+XYNPGUiOzBRrKj6UisjamUEiwUVgDYvtibLKVtyGV2UqCtVZGgV3vVvv8A+MJcShXXDLO9CMt0BqQsfUbSRbstUo9rk9wMA1E4ZIiC5AoFQdWzJtr19XYg+Rur88K5mMhmgjoCUWasGNa0s3ehYAVAANwTvRx1nzDyArHF3rrmWkvyOn13IoGqXt6wwxw/h4iBJJd2NvIatjVeWwAGwA2H9zgPeZCpC19KKhursKF8q32HsxV4cnkylDNML3vWoKl9NnZdKk8o/wBC/kcW6SMMCCLBFEHsQe+FU4RCBQiQC7rSPf8A/s3+44CEjyeWiDr8IIXML6rFa0uG3XpGn1rJ91nuThWPh+XSJ2XMlTMjoryAUAj0xCgLtqBodjfYg1iyHgsGx5SdK6B0jZaqvso1jy/AoDpuJSFDACthrNtt2sne+/fAV5OG5SxWbIJ6aV1pizFb3snc6QbNV3sXjvk58tBJzBmmbWOzEMpBbuNgBuK6aoCiNhU6eEQ2DyksdjpHkxYf9RJ+0n245t4ey535EfbT6o7b7f8AU3+4+3AI+Nz/AIGX7n6i4MHjcVkJQP8AR+ouDAP8A+awfyo/yDD+EOAfNYP5Uf5Bh/AGDBgwBgxB+JPGeVyGj4RJpLmlUKzMfaaUEgD2+4458G8SqyTtJIpSKUhZRWko5uPt7L0350D7cBYMKzcLicktGhJ7tpGr+/fFT4n6VctBIkTq/NedoQtELSymNpNbAKQKsi73/ri7A4BFuCREVpI+x3U/3VgcfRwoDs8o/wDkc/mJw7gwEXLwqUajDmCrMb6443W6AshQjHYAesOwx6GXzX/vQke+B7/uJ6/5YksGAjY4c0BXMh+0o5P5xj42UzBIPMiFAjZJK3r6PN0nt3N1vXc4k8GAjfgU9g82MkXRMTbXt9GQf87x6bISt62YYe0Rqij/AKgzD++JDBgEU4QPOSVvtkcflIx2y3D44zaIoJ7mtz9p7nDGDAGDBhfPZ1YUMjmlWtR9gJAs+wC7J8gCcAxgxDeHOItJzkc6uXKwR/4oyx0E+8UV9+kHzxM4AwYMGAMGDBgILxx8xm+5+ouDB44+Yzfc/UXBgHuAfNYP5Uf5Bh/CHAPmsH8qP8gw/gDBgBwYCjcc8JZTivNbmuZB6mwQxmO021Jq0k+fb2VeIrMZOKNkiiBWLTC0kIGwAjLLqNd0+DyG/N3W++LL40yhARogeYxIoHTrIU6eoboSQE1AjpZgfKsyznwiKPMzI2qJHliddKo0TKqyAlRtWlWQgdiT3vEai4cEiSSUvMmXlRGYBWIMgbUomlUMK08yLYXZVCfOjooFYzbMcWjTJTZdIX5hdwmnQQCknKDEhtiCoJX1yCSAd6t3BuPGSTlyDSxTWo0ujAAgMGV9xWoEG6NnsQcEpvjPHIssI+axXmyCNSASAW828lUebHYbe3Fcz3ieX5SPUFCPDF8JjVWDc1CHkKl6iVJFYHdvV099xIeI+IBn5AgjkITWGzCH4OWLCJI+ZRqQs42CttY2JBFIDNllOtSUkBZ4FOvkyRs8jR+0ozwvoJ7iWQewkRLZXN5qN4hzKOXgl5hOt+csTlNJ1kkNrUHXZYB/O8WnhviyKTlI55c0hZeXTEa471qG0gbAXRokEYrvhzmTjON0kRrJFE4NmTUARIT/AKlRD/8AkWxE8A4lKixGVaRGYzyIW6i6Ag7EMzhU202QpUUxYDAxqmDEfwLihzECSmNomYdUb+sjDuD/AODtYrEhioMGDBgDBgwYAxVeNcbVDnBNZgSHYA0dSjrArcE82MA33BxasZZxlY5sw5kQDmzCAS29kF110NWhdIWMer1WTdjBYlvDfFky8joHVow6ZVIgymXXFaF9Oxp5NXc+QOw1Yu2VziyXVhl2ZWFMv2j3+RGxxjWX4fB8LfU0kbmRcxIBGpt3lJWm1ArpbWhJO1sNrvGjcFkdsxaUUAKyDcEWNUbBWJKUQ6FL2O/mcQqzYMeeYLqxZF1e9Dua/qP749YqDBgwYCC8cfMZvufqLgweOPmM33P1FwYBng+YVcrlwzhS0SVZAJ6F7X37j++OjJXfMt7P+Df2epiFzfhw5zJZVBKYtMaNqCKxvlgfS2rf2d67ViCn9GGaDaos+u4AKyZWMggEt9Fh5m+2CrT4bhMfNLTao3f5KMtEQgA7qYwNn9cL5Aj34nsZ5F4H4gpDNmMrJpqhyGX1VoCwxI2Ff1xC5JpfhWTysg0hpTq0yTxtSK0lU6qzDpI9wPld4hi3+kLiohSFxLCjRuZNEjUzqin1V7t1lL9xPnWKRxnhTmHNtIoRmXmbL1uZV0SMTqoPomjsVVqwqqpL0lxleIyQkTPG2XjAQZgamVmctSzPqLa0VhoNAxCwbwlmPGWVkR4TNPE0loVzGsunMaJBqdyb0R6tye8YJ95Ys3o+RwuXzcmgmaQqzAMCXdjXfuAr0LFjln+I40+ThqNMkxHyiKyg+5yCQfbuBjI/DvjrLSZMIWlDxZpJmk5ZMaqcwLNpelNOoDXp2Hftej8J8awT6iNUYRWZ2k0qqGOjIrEMaKhlYn1aYUTvRKrmY+DuzTZWaNBOzqY31iOdy4VtZauVIzqVS9+glTucKJN8IfMZSWNoMzNGAOYSA0kNtG4KimDdiU2Og/xECxp4XXMTSTuYGgkKtHykUs66BRaVrPrWwEenvdmzj3x7wZlmyx0QqkkK6oZEAEsbJ1IVc2b1AXd353gIPgnGFU5hoFKPI7qIZKWpmaIBfsEkr3V7A12wt4nynJjhjWQlcupUrHq5s+YlCqoQKdXyasXNG1VlogixXc7xRxmvh25KrEyQAVG880EqczfsNUR7/wAN+Yxp3BfCiIiNP8tPR1SNtu51MoA7Lq3rzNk2TgqO8Go+VqLMOwbMOxiR0GtmVdTsWUncpp2IXdHIABAFxxVuMTR5PMxSgJGhVldUjLzSGwFACqSqqTZawNwPMYl8t4gicqOpC9aNaMge+wViNLE+wG/dioksGIWLOyTI0yyrFBuVOgFiq3bksaCmrAA9WiTZoK8D8UM22ZXlK76IJW0hZvYtX0SXY0/S0nTeCLJgwp8axc7k8xOaADy7Gqjdbe/ST/Q4rGd9JEYaZIEE0ikpEBItSOrKrg6AxjClxu3rb0NtwuWMx8SwrFlJk5iGeKSabSrWdB1FCRtv0oCN6LD2i4/xL4zzD5ZDmJBkXcPJGY3Bd4yRylADlhLY3oEbAGgzAQj+GM7Nl0Z2jy8KWY8xnGfmjUxd9EWpgOZdENqJC1e+IqU41OxYyKwKtm3DL1WF1RyIOlWNdb3QP+ZeLT4X8bxSSZiSWN4ZtEfOiSPMS6dIc9VQhlkFlSCKpFIJvFW4T6LoyArzcQzK+vSRjKx3pWmPNKljSruLPTfvxYPCcOX4fmM6jPMgKxFlncS0SJGYqy2SCGBN+djANZHM5Y5iSZc5I65galA5/MXQLKrtXLCmwukGydze0vlfEeWiv5eR9Uircmo9RVmpdQF9KE0t9vfikeF/RtFNFCRmOKIGhDhuaqRjUo2Xa9wdhXYb4nH9D8Zq8/xDY6h8uNmHZh0dxZ/ucUXvLzq6hlNqwsH2j246YV4VkORDHFreTlqF1yEF2oVbEAWcNYIgvHHzGb7n6i4MHjj5jN9z9RcGAe4B81g/lR/kGH8IcA+awfyo/wAgw/gDCue4ak2jWD0NrQhmUq2krdqQfVYj+uGsGAjYfD8SvIxDSc1VRxIzSKQhYqKewPXP24jc34DyxUiFFhB7x6FeBvc0LdFe9NLf6sWTBgMl4h6PxliXh15FmWpGgSTM5SUAg08Z64123G60TZIvCUHCJ2XohyeZj0aXk4fLy2ZrBWSQKwZmTq6exL79gBs+IDxHw7LGN5Ghikm9VDpGsyHZF1LTg2R2IoWcFZTxSaSKB1LZ2Lmq0cvOhdlCvSkNIV1yDd3UKVIZyNwxx9PpAYQ/BxxONRrYlhEwZY9ZARSzqVoKCENnS1azVY1uLw6Yx8lmMxH7jIZl/tPrIH2EYQfwzmt/8VCQe4bJxm7vvTi++IayDPcZEM0MYkjkC8ggh1dSIObpsoRermBqA33rF8X0pyrOiuuV0SIAjGcINZlcB2Jt0jaJNVFCVJVSbbEivo3BrXDwtj9I/ACCT5m+ftZ37Y8Zv0T5d6Jy+RBHsy0qD/ozAv7DgILi/jpJ51khZOwjMXSZBWmZH1M6oGEoUBNw6hizKN1lOH+kDISRvkczKITpZQDagLR6Q4sBkqlJokBCLOGB6Isr5wZP+mXm/wD6ceV9GOQmDqIctammX4O8ZG+3/EV6NbENR94wFb4X4zTMZKKKbPZaJEOh1cmJnWM0rKnLB0kKCKIre9xQ7+LPHHD3y5jgzSvKWQLIqS6YFRlPQALG6fRJbcm9hixw+iTJqdoMr/WB2/POcTOX8J8sjlukAH/sZeBCf6srVgMm4VxLN5wxMmSzWc5ZHMdp5Iop2QOsbam06SoYb1bfSo95dfDXE+Qi5rMZfh8RIFoWfMbKFEa6TpfVXYEnpFknGnDw+D/mTZiT7ZWT/lDoGFpcjFk3SVIlCHUJZNLPItjpcubbQKIPs1A7AHAV3wz4Eig68vlyZTZbOZ23lYk2WEV2CTv1FD9uLhkeDKjcxyZZqoyvWr3hQNo19yge+zvjrluJxu5RTZChgfosrdmU9mF7Gu23tF/eKZfmQyJq0alI1ez34qGsGKzNw7TGsbzx2rahrJquUsfYMpFO4YUaGoVVimIMhLuFzRYaWUE0Tr1nehuCqqV2O5s0KwE9gxXJeFzFjpzpAB6l6TVsSF9w00Pb0nyJGOs/DJTDHGM4UYAqZAFuSzQ7npYdtj3IwE9gxEcKyLRtbZjmAqAQfM9IVt2NE6W7d9XuGJfAQXjj5jN9z9RcGDxx8xm+5+ouDAPcA+awfyo/yDD+EOAfNYP5Uf5Bh/AGDBgwBgwYMB4nUlSFOliDTVdGtjXnR8sV3wrwp4fk5w7yxgsJybjk5hJdgAAEcm7UgkA0GYYsuDAGDBgwBgwYMB8Y7bbn2Yh+DTXIWl1Cd1FqUZVVUPqqTs9FzbAm7vYUBMHFe4TwTNRza5p45VUlVJSTmcvyFhwgawLbQSdJ33AULFgwYMAYMGDAQg8LxDOJmBHGnLRgugFWLSHqLVQI0gV72J8hhzjun4PLr1adJvQAWr3A9z7sP48ugIIIBB2IO4OApk8HDQpbqPTYA177qoot36gBua73tj3kp8gr6o+YjqSRSyMelX9x2KAmj5VteLacqn8K977DvVf9tsfBlE/gX2eqPO7/AO5/ucBWM4nDg2lxTBQ1gPsGpgxrb2d/4v8AVv5nnyIihUq6qiaY1AIIXWBuRtdxXRN9J88Wr4Ml3pW/bQvbt/2x4GQju9C3pC+qPVBsD7LN1gKwsWQZl06tWuw4D+sTGLNiu7pW1bnFuAxz+CJt0LtuNht27ezsP7DHXAQXjj5jN9z9RcGDxx8xm+5+ouDAPcA+awfyo/yDD+EOAfNYP5Uf5Bh/AGDBgwBgwYrHj3ieYjy/LydfCX3jugKV0DVexPWNj5E+zAWfBiu8U4lmxn8rFDGDAQzZlzXSKIQX5HVvsN9NYsEkgUEkgAdyewwHrBiFl8VRcxI0t2kUsh7K4CgjSx6X1FgBR339hwvlPGKcvmT6IVuj8prK6nEaE6VoAyalLXQ0d9zQWLBj4Dj7gDBgwYAwY45TOJKgeN1dDdMpBU0aNEd9xX9MdsAYMGDAGDBgwBgwYMAYMGDAGDBgwEF44+Yzfc/UXBg8cfMZvufqLgwD3APmsH8qP8gx1zudMemopJAbsoFOmvaCwY3/AKQe2OXAfmsH8qP8gxB5f0lZRwCOZRqyU01cZk3s+wVte5H24CYk8S5dQdUqqQLKMdL7f6Gpr91Xh7K5tJUV42V0YWrKQVYHzBGxxB57xBBLEV1yR6nC2E6iA0YYjUpAWpAC3cAkjcXjrw3jWTjRY4mVEVbA0sqgF9N2R5ue53JOAa4+SsLOshjMfVYNBq+ibB79h7679jSfFnGZHSFzDLrjdeopoCh3jOpgTcY0go17WSQSADiw8czkebSNIsyiBZUeQ3pOhGJIFjY6l2PkRfkMUbxTwnLwTzKAqoymZWBqtOWlX1gbp2ZlJvyX2CosTXhLxe2Zzqx8zUFEqMSQA4jakNebdQPt6j7GqX8ZcWTmCIuRoRnZCvybkqeUGJG9EFuhgVbRYpsUrw9LIkMkNJFyoieWJKLuQGWRbj0Ow3slrY9qAFMcKzMfJJzJLtKo5sj03Njd1JcN6p84S6E18jRAoArtJBmYQ8BlkZo2jWMhiaEksAFAilbc17NZAw5wbiLRD5ECVIdMDhiArMJmeQk0TaRs70PdtibmjKzTJKvyhyuqOYXT8hyb/wBLguhI9wqx2iV4W2kxBSRPmZiFQUSnwgyzOWGyazohsnZRtuawEtwXjJGYYyyaA8Zk5FAovSrMwZfVUHWdRHVqBNdOqycJ4kuYgjmT1ZFDDuKvy3AOx2xnHiyaGLMAkBhEDLmXWljjYoIoUD10usZbSoBfcMFLEYnPD3i9VDxctFii5jiRCVjEdCSMaWt9ZVwGUDY3Q2KgiO8Z+knkZ7KwxU0YmCzSB1qz0GLuBagljZ7qB3GJ3xbmZZyuVyzsCxK5howC0SNG1GzsDddPc7dgcVDicKPw6WclVOYktnbUQy7khdKmQDe9EpUAixpvD3AOJW0kmXQtPmHILSJHekIQimRBqU1Gr/KrR1g1uCSrB6OBpyrRlGjdJX1o3lqNgjc0CK2JNbi9sWvGR5fxPmMrL8HyZXMhjzGCQMVQdA0R6D1dnYKTVD1xRAs7+IpszEhy8sKyQ5zlzqHPUqzGNVGxI5ilXF7D34IuuDFK8SZ7ORZwyRKzRjJuETWBG07SLpsX1aR5+w7bnFmXiYESsxAcxl9L3ETpW2tW3QC99jV4qH8eUkBuiDRo0ex9nuOM48ZelXK5TLkwZgSzuWKmPluLR9NOPJPKxRIWwb3NZ8L/AP1Ai0TOJo62LTIBpIayLQAkUD5E3Q9+A2/BiL8O+Ios7FzobMZNKxBGrYEmj23Nf0xKYAwYMGAMGDBgILxx8xm+5+ouDB44+Yzfc/UXBgHOCxhspCCLBhQEe0GMXiuH0N8JsH4Iu3lzJq/trrFl4B81g/lR/kGOfFuLmFlAQNYJ3YrqIIGhaU6nN7Lt2+2gqzehrJD/ACnzUP8ALzD15eTX5gf7R7MeT6JloKM9mwi9lLg+dkXXbE6vjFSwXkzWa2qO6b1T6+13/Tzo7Y75TxSkmohHCho0sgA3IxXtfYbHve/bbBVPz/onnCMMvxCTqA6J0WVSQbG53G+/bFA49w/O8NklfNxxESxyBJkswu5KuEquglUYBSADq9gONlh8bxlVJilBKBitKSNgSN2B2uiSBp21abGPnHuKLKGywyMub1KNStGEhGrfeSWlNA30aiD78DVH8L5yVoZjPHl2gTJwGRudIpWN4dWvSYWtqjvy3GxOPnHhliZYHWPkL/xXzgimCzKH1xlkqUEPWli3suqGGofRrnoBNJlZ44ecFVsqrO6lEBpRPMpYHqaugd++GuFplsqzHMcLzImAFzMr53VQ7rIS2nv2AHfEHzhvj1s5oVMpmHeMtDJIREiHWpArXIKdiEbR5e3sS7wDxHpy4kKsrbxohUu2uSV5G6YtRYKgViFs17MRPGvGeRy7GaJJYXcprRoZYlflvzEamXTqBBXbuJDfYVAeCPF2WZVjnmWIsJBZbQy86UvK191cqFjFVQF9sFSGXzsUuYky0cufkEisebFGFeInd2poQUEjG6WtmFk2dNXzfE8vCj5No/hYL2Z1ezPKQFZS6BWiTYMUUM7svffe2eN/GuUTkZaB4zkQhaflPtILOmJWjOoOSpbuLsajRN1RPTBIjAZeFEGuMsJNDGSugLK4Ua6FOsihWWgCGq8BYODcVjzPDWhGellkMsgZJZShWPTJoUrqDMrqipo1Gmfyw7nIc/lMs7ZaPKwI0fzoTIJA6Ku24Mel2WlXcWx9S6FJ8NcRjz2azS5xMrEuYDTc11S43AXTp6bY2Da2NWpj3x14bnXggEed5c2VMjIE1DmROV1l4kU1EoBNaaF+w1gL54L4noMd5uIySxEyEqXZm5jaaFhnKqpBZrCiqJDCuvFOF/Ccy0hfLz5eWNYzLFG4YSawiHWNSFkWRiCHFEDYEb0/w/xfhWVEzPIOYkcgCrJKwlMjAqo6ypUaVNE92OrdTXjwz4yyGaQDOTPko4QgSBJsywdwP80dxHpIsKoG7EkttgNF4xw9zJEVLS5dMw66ZC0jGR/dqXXGkg0hWb1j30qAa94x8RRQ5HMsJ3Jlswskc0BikjZYXRQpUd9RJvuGDahQxSn9MUrSxxCUxQxzyt8I0LK7qzlkZoyACwvyr1vdjhmeI5ziUUkKZSTMmSV3WcRMikWNL6QSkb+uDRFh6JOkYIz/ACuQaQOykdAtgWUMR5kKxBevMCzvjomQUmwzMoj1EhGsNovT2qg1DV7N8a54b9Ak7jVm2jQKBog3YE1vrKEf1o2aqxtWteHOFTQJynjyqxKoCCBXTf2FWvavOycUYN6JfFmcyzLCsZkyckul7AWNXZK3kKnQPVJH+n7cforg/FVzEQkX2kMLDaWU0wtdjR8xsRRHfGd+IvAk88xkhyqZeZ6Ekkc4bKzKN9M0RVGdTQU0t3/EMQB8a5/JJJBJlZ8qVZ2BghSSBdbBtmKm13f210jyOA3DBjH5PTpErBVlUjrsywzBvpGO9G3bSpod7OwxIZf0yoSpMmVYFdRRXYOSSg0Lq21AFzZqyANh1YI1DBio5L0jQyMwpLF1pmia+qNR5iv8y/Ogje67PkM4JY0kWwrqGF1dHcdicBE+OPmM33P1FwYPHHzGb7n6i4MA9wD5rB/Kj/IMP4Q4B81g/lR/kGH8B45K6tVDVVaqF1d1fer8se8GDAfNIu/P24+4MGAMGDETxyaZTGYx8mDcjAMzivV6F3Zb9aje3aiSAe+EgymOrpQxO1CyQB9p0k/0x9bIxm7RDe56V3+3bfHzKZTRe5ZmNsx7k1XlsAPIDDGAjx4fywOr4PDft5Ud/wB6x2bhUJ7xRn7i/thrBgEZ+B5d1KvDEynupRCP+2Iw+BOG6x/g8tqG4HKS/tqsWHEMsgmzIsqvJY0u3Mc6SpJ81TqNDz77DYhzn8CcPc6myWWJ9vJj/bDcPhnKoKTLQKPYIox/2XElgwEdNwfKjSXhg70pKR9z5Cx3NeXsxICu3/LHLN5RZF0sLGx2JBBBsEEbggiwRiA4rwXMNNFyMzIhFlnaONwE2tLpbLGqDXVE+QsJnN8TEbadLMQpdtOnpUeZ1ML7HYWdscZ+Pxo1Nq06gusC11MocLQtiSpB2Wt6u9sK+IMwVZB8GM43ttJJWwR0kKdJurNjbtfkm3GS3ygyLPtWqgSQCxABKdgU9tBiNyKYhOHi8XV1eoqsaDHaS9B2G90e14UXxVlyAS9bXRVtq+wEd+nvuwIFkEYR+Mr1f4FiGVQeg9QANKbjF0NwDsBY2NKfWZZRy3GR1MybjSOjWFVlbpPkoBsXVAAjVQOZyfKEgyKjllUgmIuSHNLZCmr3q+9N7DVcn4PwVwwOXgpl1MVhZdidN6kUVZNbHviYzOfKSdOTLAXTBDqHSjg3o2GpmBAs2nt2xzzM0aFB8BHUqH/LXuwJKbKQWUL2uu1kDfAQ6+iTg0jOi5YakI1VJOCNW47tRGx7WNji3cB4HFk4Ey8IKxpekEkkamLHc+8nEdwbjDSSDTlGjEg1NKRSmgCDegFr1bXR6W7bX8bxJNtWUlrzFPfYe1ABRJBv2CrFlQ6+OPmM33P1FwY+eOPmM33P1Fx9wD3APmsH8qP8gw/hDgHzWD+VH+QYfwBgwYMAYMGIPiHicRStHy2bSL1bhSRGzsoOmrAC+f0/dgJzBiEzXi2KOQxlXLAkdkA6as9TDYXd+Q6jSkE+G8YxC+iTpBJ2Xaq9re0j+4PYg4CewYic14jjR9BWRjQPSuruAfI3W/eqJsAkggeI/FEZTmaXClgtnQNzHzP4u1efmSKsb4CZwYrcnjmIKG5cpBryXtuCQAxLEEHpFk6SQCBeJD4/TmiIq4awN9Pmqt2DWfWrYfRY9lJASmIzPZWd5k0uixDqJq3DDYAAiiCCdz29h8kh4zi6AUk1NQCjSdz2G7Dz23A7g9iDju/imMIrlXAfVQIUHprvbULDA99hZNUaCZwYhf8A1QmjWY5dJfQKQsb0K24G67E9/wCE+dDHnJeKkkL/ACcihULEnST0k2KUkg0LHtB+ywnMGK/N41hUWVkrq3+T+ioZq6+odSgEWDqFXhrL+JI3kEYV7JYWdIHSWB7tv6tgCyQbrZqD1xOLNGQclo1TSb1bnVuRtp7dgd+xPYgX5ycGaBj1sjDW5k3+iR0Begdmrz2H8R3wqPGkWpVKSgvpoERjZmKgnr2Fq3+33i+2R8VRykBUcHTq30gDpVqJ1HfrAoWb92+AWy2T4gKDTRUFIurYnTtZKgev3NerXmCS5yc3oA1xltXcg1Wkd6X+LV2rbTv3uPfxwoAbkyVS3ut9YJ237BVJskeXbyYl8ZRK+gpJdkA/JkGiVsU9kEjYVZsUDgOs+VzZEREkYZV+U/hZgpHbTZUkjzFV9mBstnCsfykYfSwfvVlukgad6Hfte/a9u/DuPJM+lVcbE2Quk0QCAVY36w92/ewQJPAQeXy2e1jmSw6fPQhvvZA1f2v/AM485vLZ0s2iSMLqOkH2AtV9HsIBF9xd1amewYCu+Lw3xdJrILaY9RGwJ1pde68GOvjj5jN9z9RcGAe4D81g/lR/kGH8Yjw/juYEUYE8wGhf+I/8I9+GPj7M/WJvxH/fAbNgxjPx9mfrE34j/vg+Psz9Ym/Ef98Bs2IPO5rOLK4jiR47GkllUjpWx629tq3IFUBuGtM1+Psz9Ym/Ef8AfB8fZn6xN+I/74DSpJ80FjIhR35Q1MSoIcsutdm2BFnYkWo3O188rms8ZGDxRqhYUxINLS6tlezR1VdE7Hb1cZz8fZn6xN+I/wC+D4+zP1ib8R/3wGktms6JGqJGTVQ3C0oc016yTaVewogmvI9ZMzmtRCxIBZAckUBzVANB7PyZLeW6kbbXmPx9mfrE34j/AL4Pj7M/WJvxH/fAaDFms8UCvBGxFWSUptgSaDnTTbefe9tOlnXzma1yAQroAflta9RAGgEczYE3vt3Hat8x+Psz9Ym/Ef8AfB8fZn6xN+I/74DSGzedGqokbqOnUwFr3ANMdJHbsb86q29jNZzQ5MUeulKqGsX06gSWF7Fhe3qX5jGafH2Z+sTfiP8Avg+Psz9Ym/Ef98BpmczuaVV0xKx7Gt9y+m61ihVNV+Ztl0780zmd84Yx1VdigL7/AOZZob+WrfZPPN/j7M/WJvxH/fB8fZn6xN+I/wC+A0lxmGkEjQxkLD0i0Z1lK2aJI6N9HrA2PYbwqOJ59hQgVW6u9V0sBVl6o717QdqoFqB8fZn6xN+I/wC+D4+zP1ib8R/3wGmRZvNkPqiRSBa0Q1nXVeuN9G47A+ZHYcs3m87yxohUOSQepOkUKO716xPtsLdKTQzj4+zP1ib8R/3wfH2Z+sTfiP8AvgNKzedzalAkKtekE2O+mzdMNIux222I1k6RzTO57zhj8vMC/k1J7SGiZNS+4AGz2xnPx9mfrE34j/vg+Psz9Ym/Ef8AfAa7w+V2QGRdL+Y2r+lMdv64ZxjPx9mfrE34j/vg+Psz9Ym/Ef8AfAbNgxjPx9mfrE34j/vg+Psz9Ym/Ef8AfAaR44+Yzfc/UXH3GTce43mDl3BnlI22MjkesPfj7gP/2Q=="/>
          <p:cNvSpPr>
            <a:spLocks noChangeAspect="1" noChangeArrowheads="1"/>
          </p:cNvSpPr>
          <p:nvPr/>
        </p:nvSpPr>
        <p:spPr bwMode="auto">
          <a:xfrm>
            <a:off x="155575" y="-10668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data:image/jpeg;base64,/9j/4AAQSkZJRgABAQAAAQABAAD/2wCEAAkGBhQSERUUExQWFBUWGBwaGBUYGBYZGBgeGBcfGhocIBwYHCYfGB0jHBkgHzAgIygpLCwsGB8xNjEqNSgrLCsBCQoKDAwOFA8PFCkcFBgpKSkpKSkpKSkpKSkpKSkpKSkpKSkpKSkpKSkpKSkpKSkpKSkpKSkpKSkpLCksKSkpKf/AABEIAOoA1wMBIgACEQEDEQH/xAAcAAACAwEBAQEAAAAAAAAAAAAABAUGBwMCAQj/xABGEAACAgAEBAIEDAQEBQMFAAABAgMRAAQSIQUTIjEGQQcyUWEUFSM0QlRxgpOys9FSc4GRJDNikkOhorHBFlODCGNy0tT/xAAWAQEBAQAAAAAAAAAAAAAAAAAAAQL/xAAWEQEBAQAAAAAAAAAAAAAAAAAAARH/2gAMAwEAAhEDEQA/ANU4HwPLnLQEwQkmJLPLT+Ae7D3xBl/q8P4aftg4B81g/lR/kGH8Ah8QZf6vD+Gn7YPiDL/V4fw0/bD+DAIfEGX+rw/hp+2D4gy/1eH8NP2w/iAHjSAywxqbaaeaDy6Xy4Yvff8AhFe0OD7sBIfEGX+rw/hp+2D4gy/1eH8NP2w/gwCHxBl/q8P4aftg+IMv9Xh/DT9sP4W4hnOWhNWx2Re2pqJVb8rIq8Bx+Ict9Xh/DT9seW4JlQQDBACew5ce9ezbfFPh9IHMfLJYfMtHIzQRiREduUzgB2JA2UABwT8oD0kFRCcKzTqsbiRmvXmTNI2ocwtOqIDeoArCVe9iuwC+RWm/EOW+rw/hp+2D4hy/1eH8NP2xln/qmJs67fKyK8Qy8eVjLKoLy6ISqsVU2u5bcC3Hliy8J4u+W+CQNNqVFzAZdLu0ixu6w7kMVNJQ6t6I6tqGLd8Q5f6vD+Gn7YQzSZKONZeTC0TMF5iRxsi2SNTEDZAdi3le+1keuFeKUnjlLRSwtFfMhlQq9UTYH01YKaI70ex2xE+BuGCLLvlndZoZtcsNLpj5MtaowpvTpLbqT9Me+iHY5ck2ebJjLxGRIRMx5cdAF9IU7bN2P2HDpyWT5wg5UHNKGQJy0vQGClvV7WQMVSCSRUfLCVlkhy8/JnG5IhlUIGvvRjII81I9pxN8ARnzk2ZYinihQIe6MFZnUHsRZv22D7sFxM/EGX+rw/hp+2D4gy/1eH8NP2xy4lx5YcxloGUlsyzqpHZeXGZDf2gVhObxvlkmzMJLc3LKrNHQ1OHC6Sm/VbOqVt1Ee0EkSPxBl/q8P4aftg+IMv8AV4fw0/bD+DAIfEGX+rw/hp+2D4gy/wBXh/DT9sP4MAh8QZf6vD+Gn7YPiDL/AFeH8NP2w/gwFV8acFgXJSlYIgejcRpf+YvuwYd8cfMZvufqLgwHvh0Uxy2X5MkaDkpYeNnvoHYrIlf88I+ITneXy43jMkvSmiGcBWA1amkE1RqK7m77AMTRrviOTiXKyi5KCSaM5aPUUnjipgtfS39Vr70SF9m8ZBxTjoLaslmCNIHzjLiiNAJBCbk6T/vOCtU4dFIsUayuJJAih3AChmA6mCjsCd6wzjIoM7xdCnMyWaO2k6c0Gu/pGu3a/tOJfwTlnzGZzfwzLSwSBYjpeZmvW89sCjAUQAu38GAnX8QOjSLO5hljUuUWB5YxHZCyalFlTpPmp2OwxW+E8EQyEJlHWPLZs5gvFJSs7QoSIy7AsuqyyGgtBfaMUbiHpIzsEOYhmyraJtKDMsJLaFUCbM4IkZ0F6r7uT54u/Gs1lZGyaZFIZ4pxJK+SR1jScIvTa+rqViSVI6tDA2VAxBbOF+PMtmFR4i7RuyosmjbUx0gFR1p1dNsoF+db4+eJPGkWSiaWZtCANoGliZGC2F30hW6W6T3Gk2LrGTeOOILkI42hmSWbXI8anUnwMmcPNEIhQKMXC1IoYBTXlWXce4y080ztQ5kzyMqE8vUx7gdvbv3o4o/RMHptyImSN3bTLGkiy6VKKWUXG2liVYHvfaz5AEseI/EqDMSAvKYDEInCK0eg2JDMJ63pJBpCmiSB3ZQfy4shGNL9HHG0kf4O+X+FM7RlKkKyRHSVkZNWzMBRo0CFNmgMBo2R4Uc3PNpdVmjWGeCUVXMDuzHbvFJYYjsVmBHlUSeEtm8hn4EVo3TMxwIDYMZbMtId+xAGaK35gYeyuTkjeJ8oys+WazCdmeAuVlVFAsBSxuEi42FKSrIMW2Th8ZzErLJcXEIqtTaiSNCA61tqaPz/APsj+kFS4fweCTN5bOjTGkTTzSDTWowQRREHsAyvrf8Ao3nZxzy3D5pYlzcjnLhx/h4iDr21PzJK6lTUS4Ver1ACGIxLQZYzwLGAFkTPOmYW9iJgXzI9m6yMR7gMds5FBxFhNKJZISGTK5aN2QzBXtpyUZaRioCliFoAndlACPyoR87l5OkRxMQpLzVGKVVVT1IGbqWmbq1sFDD5RoXgvEDJvAp5cWiWN5WkFQvJypZEWGRACoBd2s6msAUNRbz3BZ81JHFyXyXKB5WWQxdK1p1qqzp1bm5bJ2pVG5b1xTg7w/CGllEQy0ckUJgQIZ3zEQZkCDUAhpJCoA0uzkELgHeH8WMUMzTyAqWkbWCSTC7rMSQbIIh97G5ohdtty4ZxCUzRK1RaHbMaJdSsXaEwxK50kQhpCxAY2VYGhsD5zOQUZYnRY5PMRLIH+XPNGPaAvwfLj/4lx8y3htI1VZEEErucu80MktZjVUcmrWTqkV21dd61R7A9UFTHF85NNlo8xWWbMRSRhFKsj5eaR1iZW1O2w1kEbWBfsxGcayrpnpMtFHEXzKRGaZAkZYLKWI0s4DSlQdg1kOprbfjkODZvNO8UscKyRIIZ8zmItepUNJyRakhlUyFyRvJsekYU4R6VMrpnybRZnOhpJBHMqqWzAY3Z3Uqw7AqOyqentgi/cJnzD5plLOkcQAeOYRs8utbWRTFSxgMCvnelthQxM8YM3Ik+D6edoPL13p1Vtdb4xnwFwjONxKBs9HMy8lo2+ETCUhijOvQ1NHYBNG+533xPcdh4nFnMwnDsuWy9aSEmjiVXeDchW3Vgzq+pasrii9cKmzPKj1RKDoUnXK2sEqLDdDWwPcgkYl4iaGoAHzAJI/uQL/tjKs94g48tIcg5JslopYSN9ZUatJrTqUe8J77x5+POMq4I4bmNtRr4UjA6ndq3BGwcKNvoD3DAa1gxjr8R42woZHMh9JAY5uMC202aoLtRAvtqPnjTPCsmYbKxnNIY5jq1oWV9PUaGpNj017/bZvBHDxx8xm+5+ouDB44+Yzfc/UXBgHuAfNYP5Uf5Bh/CHAPmsH8qP8gw/gDEZmvD0TytLciSMqqXjlkSwhJS1DaWose4Pfe8SeDAVvhXCRlwckGZ4+WrRmb5WwG0yqbqx6pry5hrYAYr3if0KZTMNzcsTk5x2aP1LHYlPoke1SCMXXix08uT+CRQfsk+TP8AbUD93DBUXpUlDYc6QN997JBBuqPnXs2OAwPxR6KeKvPzcyfh6kUxicK/+WEDaWAtgFXyN6QDiocQ8GxwpJzJHy8ilbhzUJjcoWALxsrESFbsrQNdrOP1VltPeMAqxYsbPrDbtW+4o7jt54W4hwSOZEWZY5lTuZo0csKo9wApJo2B5dsFflJPC7zSRplKzTNzQqKACVhNazRB6r1AHeqG+PUvhPOZbM8mSCSJzoHYkATEIGDIa0knTYJ3sd8foPinor4a8pbkcogA3Dzka3artDpr2irHckDC2X9FGUkGqLOZ3Rt6mZYqQVDDetwQwN354B+L0e/JxmPMT5aVY0HSYmCuiKobePqOldB36l2O2IzjzNGJdbWqspzMI1KwBZQmcytE8tgepkFjUG7NZcb0W5YD5LNcRD0GKrmGDkMdIJVwpFb+zsdr2x5l9E8TIWfPcTlC6kAMptRqCkAFLI6Rv2IAPasQVjI+JnYZmBiDmpJGUsKCtI2Why3N22AILPttZ8hi8eEoBnIXkhkeGA/JRvGFWR0ipFIZ1JVKUkBa3dziHl9B2TjUyNnM0hUdUrSoKG/clRQ39uHsn6K4wsax5/iBh0nSUzelFArSFVVog79u1e/AMcS9G0jIyRZ2ZVc23M1lz96KSO/tcMT2vEdFwqT/ABeb9ctLNBpNALHHMdLe4a10t/or+Dd5vRhp0mDiPEUa/X+ECRBXfUrAavZ9tY4H0YIVkWTiXEJBba0SWt3Gt7RF6i2q6rfVgIl/EsDpy9Wh44WhZW6SGiSWGjdDV/iI/wCur2GvMvpJysuV5EKS5vMtM0qxRRlirfCjIhLdh5erdXibyfoh4XE2mSDmMzdJeSZ2IAFswBAHUSCa07r5msWvh3CI8sJEy0aoAo0x6RHHq3N61QsdRoMbaqG3tCjP4Z4rxCSRsxInD8vMqrJBE2uVgt1qbsCQdJKlbCgEHtiyeGvA+XySAQ5cU2nUWpptQe9RfVp0igdK1288T6waWZuWCQTpIa2Iei46609Q7A1Sj7McvghVzoFBUXlgqojSywbSVGqyKsdhS13OKiMg4WuYmDMZUGWCogErXraLr1srEyMFZVsk76t9ziZ4fwxIdeksTI+ti7s5J0qndiSBSDbthbhAPwdnjq5GkkQm6Ot2ZCa3qiuFYOHZkwtG01kcsCUWCdMnWdjYJQBav1g3kcBPYMV2HJ54f8aMqCtHuWX6Vnl7E1tV+sfdjplYM5b65oi3LOgDtqJBBZdINWCLvswAFgswT2DEAmRz2tS06EAgkAaQaBBFaCSDYPrbV9lT+AgvHHzGb7n6i4MHjj5jN9z9RcGAe4B81g/lR/kGH8IcA+awfyo/yDD+AMGDBgFuI5YyRso2JFrfawbW/dYF445PNAoCiEbtzEvqRt2II+kS3s73Y2w/hPOZEswkjbRIBV1auP4WHmL3BBBB86JBBjm+rser3dtr39mEON8QjyuXZ3GpbChCR1s7BVW3Nbs3njy/E2Q/KQyAqDRj+Ujb/buO301Fe3HcPDIrVUiyEBh643FbrvpFDewMAlnp5cx8lDriS15k7IRa31JGGpixArXVKGsEnbEhFAYoyqaTQqJD0KoCgKlgE1Y70Tv2NY5ZTJrEqxEuwU2jyMGNksQoN6iUXa23qtybw1VsQxBrSwXT29hvz3F+7AfZyoGpjpC7k6qA2I38iN/PbtgYBQ1sQCe5IFXtQPlj4ykaiesHstKNqojcgG++/tx9Lq2pTR0mmBG3YN57HYg4BfOxSLEeSSXVCFViCGNUNRbcnz7iz3OFvDLDkCtRFnrbSC7EkyMVXZTzCwobbbbVjtxDKNJCeVJUughJSFN2B3oAU1C9Ne6sI8BjzEeXBflP8mgSGKtKlVAapSQHBO/qit9ztgJXlFNOm2rYqNAB1MLc7Dcbmh7TsTWPU8alkOgMynpJ02oOzEE9tu9Y+FVW0XoZ9TChe+1t7Ltgd++PkTBirjS4AYax6wIIBAodiVN791Gx8gjOOcK5rKVDGRXGksoaNdrIYNVxtpF6bIYIRRWwrxTxM+XYNPGUiOzBRrKj6UisjamUEiwUVgDYvtibLKVtyGV2UqCtVZGgV3vVvv8A+MJcShXXDLO9CMt0BqQsfUbSRbstUo9rk9wMA1E4ZIiC5AoFQdWzJtr19XYg+Rur88K5mMhmgjoCUWasGNa0s3ehYAVAANwTvRx1nzDyArHF3rrmWkvyOn13IoGqXt6wwxw/h4iBJJd2NvIatjVeWwAGwA2H9zgPeZCpC19KKhursKF8q32HsxV4cnkylDNML3vWoKl9NnZdKk8o/wBC/kcW6SMMCCLBFEHsQe+FU4RCBQiQC7rSPf8A/s3+44CEjyeWiDr8IIXML6rFa0uG3XpGn1rJ91nuThWPh+XSJ2XMlTMjoryAUAj0xCgLtqBodjfYg1iyHgsGx5SdK6B0jZaqvso1jy/AoDpuJSFDACthrNtt2sne+/fAV5OG5SxWbIJ6aV1pizFb3snc6QbNV3sXjvk58tBJzBmmbWOzEMpBbuNgBuK6aoCiNhU6eEQ2DyksdjpHkxYf9RJ+0n245t4ey535EfbT6o7b7f8AU3+4+3AI+Nz/AIGX7n6i4MHjcVkJQP8AR+ouDAP8A+awfyo/yDD+EOAfNYP5Uf5Bh/AGDBgwBgxB+JPGeVyGj4RJpLmlUKzMfaaUEgD2+4458G8SqyTtJIpSKUhZRWko5uPt7L0350D7cBYMKzcLicktGhJ7tpGr+/fFT4n6VctBIkTq/NedoQtELSymNpNbAKQKsi73/ri7A4BFuCREVpI+x3U/3VgcfRwoDs8o/wDkc/mJw7gwEXLwqUajDmCrMb6443W6AshQjHYAesOwx6GXzX/vQke+B7/uJ6/5YksGAjY4c0BXMh+0o5P5xj42UzBIPMiFAjZJK3r6PN0nt3N1vXc4k8GAjfgU9g82MkXRMTbXt9GQf87x6bISt62YYe0Rqij/AKgzD++JDBgEU4QPOSVvtkcflIx2y3D44zaIoJ7mtz9p7nDGDAGDBhfPZ1YUMjmlWtR9gJAs+wC7J8gCcAxgxDeHOItJzkc6uXKwR/4oyx0E+8UV9+kHzxM4AwYMGAMGDBgILxx8xm+5+ouDB44+Yzfc/UXBgHuAfNYP5Uf5Bh/CHAPmsH8qP8gw/gDBgBwYCjcc8JZTivNbmuZB6mwQxmO021Jq0k+fb2VeIrMZOKNkiiBWLTC0kIGwAjLLqNd0+DyG/N3W++LL40yhARogeYxIoHTrIU6eoboSQE1AjpZgfKsyznwiKPMzI2qJHliddKo0TKqyAlRtWlWQgdiT3vEai4cEiSSUvMmXlRGYBWIMgbUomlUMK08yLYXZVCfOjooFYzbMcWjTJTZdIX5hdwmnQQCknKDEhtiCoJX1yCSAd6t3BuPGSTlyDSxTWo0ujAAgMGV9xWoEG6NnsQcEpvjPHIssI+axXmyCNSASAW828lUebHYbe3Fcz3ieX5SPUFCPDF8JjVWDc1CHkKl6iVJFYHdvV099xIeI+IBn5AgjkITWGzCH4OWLCJI+ZRqQs42CttY2JBFIDNllOtSUkBZ4FOvkyRs8jR+0ozwvoJ7iWQewkRLZXN5qN4hzKOXgl5hOt+csTlNJ1kkNrUHXZYB/O8WnhviyKTlI55c0hZeXTEa471qG0gbAXRokEYrvhzmTjON0kRrJFE4NmTUARIT/AKlRD/8AkWxE8A4lKixGVaRGYzyIW6i6Ag7EMzhU202QpUUxYDAxqmDEfwLihzECSmNomYdUb+sjDuD/AODtYrEhioMGDBgDBgwYAxVeNcbVDnBNZgSHYA0dSjrArcE82MA33BxasZZxlY5sw5kQDmzCAS29kF110NWhdIWMer1WTdjBYlvDfFky8joHVow6ZVIgymXXFaF9Oxp5NXc+QOw1Yu2VziyXVhl2ZWFMv2j3+RGxxjWX4fB8LfU0kbmRcxIBGpt3lJWm1ArpbWhJO1sNrvGjcFkdsxaUUAKyDcEWNUbBWJKUQ6FL2O/mcQqzYMeeYLqxZF1e9Dua/qP749YqDBgwYCC8cfMZvufqLgweOPmM33P1FwYBng+YVcrlwzhS0SVZAJ6F7X37j++OjJXfMt7P+Df2epiFzfhw5zJZVBKYtMaNqCKxvlgfS2rf2d67ViCn9GGaDaos+u4AKyZWMggEt9Fh5m+2CrT4bhMfNLTao3f5KMtEQgA7qYwNn9cL5Aj34nsZ5F4H4gpDNmMrJpqhyGX1VoCwxI2Ff1xC5JpfhWTysg0hpTq0yTxtSK0lU6qzDpI9wPld4hi3+kLiohSFxLCjRuZNEjUzqin1V7t1lL9xPnWKRxnhTmHNtIoRmXmbL1uZV0SMTqoPomjsVVqwqqpL0lxleIyQkTPG2XjAQZgamVmctSzPqLa0VhoNAxCwbwlmPGWVkR4TNPE0loVzGsunMaJBqdyb0R6tye8YJ95Ys3o+RwuXzcmgmaQqzAMCXdjXfuAr0LFjln+I40+ThqNMkxHyiKyg+5yCQfbuBjI/DvjrLSZMIWlDxZpJmk5ZMaqcwLNpelNOoDXp2Hftej8J8awT6iNUYRWZ2k0qqGOjIrEMaKhlYn1aYUTvRKrmY+DuzTZWaNBOzqY31iOdy4VtZauVIzqVS9+glTucKJN8IfMZSWNoMzNGAOYSA0kNtG4KimDdiU2Og/xECxp4XXMTSTuYGgkKtHykUs66BRaVrPrWwEenvdmzj3x7wZlmyx0QqkkK6oZEAEsbJ1IVc2b1AXd353gIPgnGFU5hoFKPI7qIZKWpmaIBfsEkr3V7A12wt4nynJjhjWQlcupUrHq5s+YlCqoQKdXyasXNG1VlogixXc7xRxmvh25KrEyQAVG880EqczfsNUR7/wAN+Yxp3BfCiIiNP8tPR1SNtu51MoA7Lq3rzNk2TgqO8Go+VqLMOwbMOxiR0GtmVdTsWUncpp2IXdHIABAFxxVuMTR5PMxSgJGhVldUjLzSGwFACqSqqTZawNwPMYl8t4gicqOpC9aNaMge+wViNLE+wG/dioksGIWLOyTI0yyrFBuVOgFiq3bksaCmrAA9WiTZoK8D8UM22ZXlK76IJW0hZvYtX0SXY0/S0nTeCLJgwp8axc7k8xOaADy7Gqjdbe/ST/Q4rGd9JEYaZIEE0ikpEBItSOrKrg6AxjClxu3rb0NtwuWMx8SwrFlJk5iGeKSabSrWdB1FCRtv0oCN6LD2i4/xL4zzD5ZDmJBkXcPJGY3Bd4yRylADlhLY3oEbAGgzAQj+GM7Nl0Z2jy8KWY8xnGfmjUxd9EWpgOZdENqJC1e+IqU41OxYyKwKtm3DL1WF1RyIOlWNdb3QP+ZeLT4X8bxSSZiSWN4ZtEfOiSPMS6dIc9VQhlkFlSCKpFIJvFW4T6LoyArzcQzK+vSRjKx3pWmPNKljSruLPTfvxYPCcOX4fmM6jPMgKxFlncS0SJGYqy2SCGBN+djANZHM5Y5iSZc5I65galA5/MXQLKrtXLCmwukGydze0vlfEeWiv5eR9Uircmo9RVmpdQF9KE0t9vfikeF/RtFNFCRmOKIGhDhuaqRjUo2Xa9wdhXYb4nH9D8Zq8/xDY6h8uNmHZh0dxZ/ucUXvLzq6hlNqwsH2j246YV4VkORDHFreTlqF1yEF2oVbEAWcNYIgvHHzGb7n6i4MHjj5jN9z9RcGAe4B81g/lR/kGH8IcA+awfyo/wAgw/gDCue4ak2jWD0NrQhmUq2krdqQfVYj+uGsGAjYfD8SvIxDSc1VRxIzSKQhYqKewPXP24jc34DyxUiFFhB7x6FeBvc0LdFe9NLf6sWTBgMl4h6PxliXh15FmWpGgSTM5SUAg08Z64123G60TZIvCUHCJ2XohyeZj0aXk4fLy2ZrBWSQKwZmTq6exL79gBs+IDxHw7LGN5Ghikm9VDpGsyHZF1LTg2R2IoWcFZTxSaSKB1LZ2Lmq0cvOhdlCvSkNIV1yDd3UKVIZyNwxx9PpAYQ/BxxONRrYlhEwZY9ZARSzqVoKCENnS1azVY1uLw6Yx8lmMxH7jIZl/tPrIH2EYQfwzmt/8VCQe4bJxm7vvTi++IayDPcZEM0MYkjkC8ggh1dSIObpsoRermBqA33rF8X0pyrOiuuV0SIAjGcINZlcB2Jt0jaJNVFCVJVSbbEivo3BrXDwtj9I/ACCT5m+ftZ37Y8Zv0T5d6Jy+RBHsy0qD/ozAv7DgILi/jpJ51khZOwjMXSZBWmZH1M6oGEoUBNw6hizKN1lOH+kDISRvkczKITpZQDagLR6Q4sBkqlJokBCLOGB6Isr5wZP+mXm/wD6ceV9GOQmDqIctammX4O8ZG+3/EV6NbENR94wFb4X4zTMZKKKbPZaJEOh1cmJnWM0rKnLB0kKCKIre9xQ7+LPHHD3y5jgzSvKWQLIqS6YFRlPQALG6fRJbcm9hixw+iTJqdoMr/WB2/POcTOX8J8sjlukAH/sZeBCf6srVgMm4VxLN5wxMmSzWc5ZHMdp5Iop2QOsbam06SoYb1bfSo95dfDXE+Qi5rMZfh8RIFoWfMbKFEa6TpfVXYEnpFknGnDw+D/mTZiT7ZWT/lDoGFpcjFk3SVIlCHUJZNLPItjpcubbQKIPs1A7AHAV3wz4Eig68vlyZTZbOZ23lYk2WEV2CTv1FD9uLhkeDKjcxyZZqoyvWr3hQNo19yge+zvjrluJxu5RTZChgfosrdmU9mF7Gu23tF/eKZfmQyJq0alI1ez34qGsGKzNw7TGsbzx2rahrJquUsfYMpFO4YUaGoVVimIMhLuFzRYaWUE0Tr1nehuCqqV2O5s0KwE9gxXJeFzFjpzpAB6l6TVsSF9w00Pb0nyJGOs/DJTDHGM4UYAqZAFuSzQ7npYdtj3IwE9gxEcKyLRtbZjmAqAQfM9IVt2NE6W7d9XuGJfAQXjj5jN9z9RcGDxx8xm+5+ouDAPcA+awfyo/yDD+EOAfNYP5Uf5Bh/AGDBgwBgwYMB4nUlSFOliDTVdGtjXnR8sV3wrwp4fk5w7yxgsJybjk5hJdgAAEcm7UgkA0GYYsuDAGDBgwBgwYMB8Y7bbn2Yh+DTXIWl1Cd1FqUZVVUPqqTs9FzbAm7vYUBMHFe4TwTNRza5p45VUlVJSTmcvyFhwgawLbQSdJ33AULFgwYMAYMGDAQg8LxDOJmBHGnLRgugFWLSHqLVQI0gV72J8hhzjun4PLr1adJvQAWr3A9z7sP48ugIIIBB2IO4OApk8HDQpbqPTYA177qoot36gBua73tj3kp8gr6o+YjqSRSyMelX9x2KAmj5VteLacqn8K977DvVf9tsfBlE/gX2eqPO7/AO5/ucBWM4nDg2lxTBQ1gPsGpgxrb2d/4v8AVv5nnyIihUq6qiaY1AIIXWBuRtdxXRN9J88Wr4Ml3pW/bQvbt/2x4GQju9C3pC+qPVBsD7LN1gKwsWQZl06tWuw4D+sTGLNiu7pW1bnFuAxz+CJt0LtuNht27ezsP7DHXAQXjj5jN9z9RcGDxx8xm+5+ouDAPcA+awfyo/yDD+EOAfNYP5Uf5Bh/AGDBgwBgwYrHj3ieYjy/LydfCX3jugKV0DVexPWNj5E+zAWfBiu8U4lmxn8rFDGDAQzZlzXSKIQX5HVvsN9NYsEkgUEkgAdyewwHrBiFl8VRcxI0t2kUsh7K4CgjSx6X1FgBR339hwvlPGKcvmT6IVuj8prK6nEaE6VoAyalLXQ0d9zQWLBj4Dj7gDBgwYAwY45TOJKgeN1dDdMpBU0aNEd9xX9MdsAYMGDAGDBgwBgwYMAYMGDAGDBgwEF44+Yzfc/UXBg8cfMZvufqLgwD3APmsH8qP8gx1zudMemopJAbsoFOmvaCwY3/AKQe2OXAfmsH8qP8gxB5f0lZRwCOZRqyU01cZk3s+wVte5H24CYk8S5dQdUqqQLKMdL7f6Gpr91Xh7K5tJUV42V0YWrKQVYHzBGxxB57xBBLEV1yR6nC2E6iA0YYjUpAWpAC3cAkjcXjrw3jWTjRY4mVEVbA0sqgF9N2R5ue53JOAa4+SsLOshjMfVYNBq+ibB79h7679jSfFnGZHSFzDLrjdeopoCh3jOpgTcY0go17WSQSADiw8czkebSNIsyiBZUeQ3pOhGJIFjY6l2PkRfkMUbxTwnLwTzKAqoymZWBqtOWlX1gbp2ZlJvyX2CosTXhLxe2Zzqx8zUFEqMSQA4jakNebdQPt6j7GqX8ZcWTmCIuRoRnZCvybkqeUGJG9EFuhgVbRYpsUrw9LIkMkNJFyoieWJKLuQGWRbj0Ow3slrY9qAFMcKzMfJJzJLtKo5sj03Njd1JcN6p84S6E18jRAoArtJBmYQ8BlkZo2jWMhiaEksAFAilbc17NZAw5wbiLRD5ECVIdMDhiArMJmeQk0TaRs70PdtibmjKzTJKvyhyuqOYXT8hyb/wBLguhI9wqx2iV4W2kxBSRPmZiFQUSnwgyzOWGyazohsnZRtuawEtwXjJGYYyyaA8Zk5FAovSrMwZfVUHWdRHVqBNdOqycJ4kuYgjmT1ZFDDuKvy3AOx2xnHiyaGLMAkBhEDLmXWljjYoIoUD10usZbSoBfcMFLEYnPD3i9VDxctFii5jiRCVjEdCSMaWt9ZVwGUDY3Q2KgiO8Z+knkZ7KwxU0YmCzSB1qz0GLuBagljZ7qB3GJ3xbmZZyuVyzsCxK5howC0SNG1GzsDddPc7dgcVDicKPw6WclVOYktnbUQy7khdKmQDe9EpUAixpvD3AOJW0kmXQtPmHILSJHekIQimRBqU1Gr/KrR1g1uCSrB6OBpyrRlGjdJX1o3lqNgjc0CK2JNbi9sWvGR5fxPmMrL8HyZXMhjzGCQMVQdA0R6D1dnYKTVD1xRAs7+IpszEhy8sKyQ5zlzqHPUqzGNVGxI5ilXF7D34IuuDFK8SZ7ORZwyRKzRjJuETWBG07SLpsX1aR5+w7bnFmXiYESsxAcxl9L3ETpW2tW3QC99jV4qH8eUkBuiDRo0ex9nuOM48ZelXK5TLkwZgSzuWKmPluLR9NOPJPKxRIWwb3NZ8L/AP1Ai0TOJo62LTIBpIayLQAkUD5E3Q9+A2/BiL8O+Ios7FzobMZNKxBGrYEmj23Nf0xKYAwYMGAMGDBgILxx8xm+5+ouDB44+Yzfc/UXBgHOCxhspCCLBhQEe0GMXiuH0N8JsH4Iu3lzJq/trrFl4B81g/lR/kGOfFuLmFlAQNYJ3YrqIIGhaU6nN7Lt2+2gqzehrJD/ACnzUP8ALzD15eTX5gf7R7MeT6JloKM9mwi9lLg+dkXXbE6vjFSwXkzWa2qO6b1T6+13/Tzo7Y75TxSkmohHCho0sgA3IxXtfYbHve/bbBVPz/onnCMMvxCTqA6J0WVSQbG53G+/bFA49w/O8NklfNxxESxyBJkswu5KuEquglUYBSADq9gONlh8bxlVJilBKBitKSNgSN2B2uiSBp21abGPnHuKLKGywyMub1KNStGEhGrfeSWlNA30aiD78DVH8L5yVoZjPHl2gTJwGRudIpWN4dWvSYWtqjvy3GxOPnHhliZYHWPkL/xXzgimCzKH1xlkqUEPWli3suqGGofRrnoBNJlZ44ecFVsqrO6lEBpRPMpYHqaugd++GuFplsqzHMcLzImAFzMr53VQ7rIS2nv2AHfEHzhvj1s5oVMpmHeMtDJIREiHWpArXIKdiEbR5e3sS7wDxHpy4kKsrbxohUu2uSV5G6YtRYKgViFs17MRPGvGeRy7GaJJYXcprRoZYlflvzEamXTqBBXbuJDfYVAeCPF2WZVjnmWIsJBZbQy86UvK191cqFjFVQF9sFSGXzsUuYky0cufkEisebFGFeInd2poQUEjG6WtmFk2dNXzfE8vCj5No/hYL2Z1ezPKQFZS6BWiTYMUUM7svffe2eN/GuUTkZaB4zkQhaflPtILOmJWjOoOSpbuLsajRN1RPTBIjAZeFEGuMsJNDGSugLK4Ua6FOsihWWgCGq8BYODcVjzPDWhGellkMsgZJZShWPTJoUrqDMrqipo1Gmfyw7nIc/lMs7ZaPKwI0fzoTIJA6Ku24Mel2WlXcWx9S6FJ8NcRjz2azS5xMrEuYDTc11S43AXTp6bY2Da2NWpj3x14bnXggEed5c2VMjIE1DmROV1l4kU1EoBNaaF+w1gL54L4noMd5uIySxEyEqXZm5jaaFhnKqpBZrCiqJDCuvFOF/Ccy0hfLz5eWNYzLFG4YSawiHWNSFkWRiCHFEDYEb0/w/xfhWVEzPIOYkcgCrJKwlMjAqo6ypUaVNE92OrdTXjwz4yyGaQDOTPko4QgSBJsywdwP80dxHpIsKoG7EkttgNF4xw9zJEVLS5dMw66ZC0jGR/dqXXGkg0hWb1j30qAa94x8RRQ5HMsJ3Jlswskc0BikjZYXRQpUd9RJvuGDahQxSn9MUrSxxCUxQxzyt8I0LK7qzlkZoyACwvyr1vdjhmeI5ziUUkKZSTMmSV3WcRMikWNL6QSkb+uDRFh6JOkYIz/ACuQaQOykdAtgWUMR5kKxBevMCzvjomQUmwzMoj1EhGsNovT2qg1DV7N8a54b9Ak7jVm2jQKBog3YE1vrKEf1o2aqxtWteHOFTQJynjyqxKoCCBXTf2FWvavOycUYN6JfFmcyzLCsZkyckul7AWNXZK3kKnQPVJH+n7cforg/FVzEQkX2kMLDaWU0wtdjR8xsRRHfGd+IvAk88xkhyqZeZ6Ekkc4bKzKN9M0RVGdTQU0t3/EMQB8a5/JJJBJlZ8qVZ2BghSSBdbBtmKm13f210jyOA3DBjH5PTpErBVlUjrsywzBvpGO9G3bSpod7OwxIZf0yoSpMmVYFdRRXYOSSg0Lq21AFzZqyANh1YI1DBio5L0jQyMwpLF1pmia+qNR5iv8y/Ogje67PkM4JY0kWwrqGF1dHcdicBE+OPmM33P1FwYPHHzGb7n6i4MA9wD5rB/Kj/IMP4Q4B81g/lR/kGH8B45K6tVDVVaqF1d1fer8se8GDAfNIu/P24+4MGAMGDETxyaZTGYx8mDcjAMzivV6F3Zb9aje3aiSAe+EgymOrpQxO1CyQB9p0k/0x9bIxm7RDe56V3+3bfHzKZTRe5ZmNsx7k1XlsAPIDDGAjx4fywOr4PDft5Ud/wB6x2bhUJ7xRn7i/thrBgEZ+B5d1KvDEynupRCP+2Iw+BOG6x/g8tqG4HKS/tqsWHEMsgmzIsqvJY0u3Mc6SpJ81TqNDz77DYhzn8CcPc6myWWJ9vJj/bDcPhnKoKTLQKPYIox/2XElgwEdNwfKjSXhg70pKR9z5Cx3NeXsxICu3/LHLN5RZF0sLGx2JBBBsEEbggiwRiA4rwXMNNFyMzIhFlnaONwE2tLpbLGqDXVE+QsJnN8TEbadLMQpdtOnpUeZ1ML7HYWdscZ+Pxo1Nq06gusC11MocLQtiSpB2Wt6u9sK+IMwVZB8GM43ttJJWwR0kKdJurNjbtfkm3GS3ygyLPtWqgSQCxABKdgU9tBiNyKYhOHi8XV1eoqsaDHaS9B2G90e14UXxVlyAS9bXRVtq+wEd+nvuwIFkEYR+Mr1f4FiGVQeg9QANKbjF0NwDsBY2NKfWZZRy3GR1MybjSOjWFVlbpPkoBsXVAAjVQOZyfKEgyKjllUgmIuSHNLZCmr3q+9N7DVcn4PwVwwOXgpl1MVhZdidN6kUVZNbHviYzOfKSdOTLAXTBDqHSjg3o2GpmBAs2nt2xzzM0aFB8BHUqH/LXuwJKbKQWUL2uu1kDfAQ6+iTg0jOi5YakI1VJOCNW47tRGx7WNji3cB4HFk4Ey8IKxpekEkkamLHc+8nEdwbjDSSDTlGjEg1NKRSmgCDegFr1bXR6W7bX8bxJNtWUlrzFPfYe1ABRJBv2CrFlQ6+OPmM33P1FwY+eOPmM33P1Fx9wD3APmsH8qP8gw/hDgHzWD+VH+QYfwBgwYMAYMGIPiHicRStHy2bSL1bhSRGzsoOmrAC+f0/dgJzBiEzXi2KOQxlXLAkdkA6as9TDYXd+Q6jSkE+G8YxC+iTpBJ2Xaq9re0j+4PYg4CewYic14jjR9BWRjQPSuruAfI3W/eqJsAkggeI/FEZTmaXClgtnQNzHzP4u1efmSKsb4CZwYrcnjmIKG5cpBryXtuCQAxLEEHpFk6SQCBeJD4/TmiIq4awN9Pmqt2DWfWrYfRY9lJASmIzPZWd5k0uixDqJq3DDYAAiiCCdz29h8kh4zi6AUk1NQCjSdz2G7Dz23A7g9iDju/imMIrlXAfVQIUHprvbULDA99hZNUaCZwYhf8A1QmjWY5dJfQKQsb0K24G67E9/wCE+dDHnJeKkkL/ACcihULEnST0k2KUkg0LHtB+ywnMGK/N41hUWVkrq3+T+ioZq6+odSgEWDqFXhrL+JI3kEYV7JYWdIHSWB7tv6tgCyQbrZqD1xOLNGQclo1TSb1bnVuRtp7dgd+xPYgX5ycGaBj1sjDW5k3+iR0Begdmrz2H8R3wqPGkWpVKSgvpoERjZmKgnr2Fq3+33i+2R8VRykBUcHTq30gDpVqJ1HfrAoWb92+AWy2T4gKDTRUFIurYnTtZKgev3NerXmCS5yc3oA1xltXcg1Wkd6X+LV2rbTv3uPfxwoAbkyVS3ut9YJ237BVJskeXbyYl8ZRK+gpJdkA/JkGiVsU9kEjYVZsUDgOs+VzZEREkYZV+U/hZgpHbTZUkjzFV9mBstnCsfykYfSwfvVlukgad6Hfte/a9u/DuPJM+lVcbE2Quk0QCAVY36w92/ewQJPAQeXy2e1jmSw6fPQhvvZA1f2v/AM485vLZ0s2iSMLqOkH2AtV9HsIBF9xd1amewYCu+Lw3xdJrILaY9RGwJ1pde68GOvjj5jN9z9RcGAe4D81g/lR/kGH8Yjw/juYEUYE8wGhf+I/8I9+GPj7M/WJvxH/fAbNgxjPx9mfrE34j/vg+Psz9Ym/Ef98Bs2IPO5rOLK4jiR47GkllUjpWx629tq3IFUBuGtM1+Psz9Ym/Ef8AfB8fZn6xN+I/74DSpJ80FjIhR35Q1MSoIcsutdm2BFnYkWo3O188rms8ZGDxRqhYUxINLS6tlezR1VdE7Hb1cZz8fZn6xN+I/wC+D4+zP1ib8R/3wGktms6JGqJGTVQ3C0oc016yTaVewogmvI9ZMzmtRCxIBZAckUBzVANB7PyZLeW6kbbXmPx9mfrE34j/AL4Pj7M/WJvxH/fAaDFms8UCvBGxFWSUptgSaDnTTbefe9tOlnXzma1yAQroAflta9RAGgEczYE3vt3Hat8x+Psz9Ym/Ef8AfB8fZn6xN+I/74DSGzedGqokbqOnUwFr3ANMdJHbsb86q29jNZzQ5MUeulKqGsX06gSWF7Fhe3qX5jGafH2Z+sTfiP8Avg+Psz9Ym/Ef98BpmczuaVV0xKx7Gt9y+m61ihVNV+Ztl0780zmd84Yx1VdigL7/AOZZob+WrfZPPN/j7M/WJvxH/fB8fZn6xN+I/wC+A0lxmGkEjQxkLD0i0Z1lK2aJI6N9HrA2PYbwqOJ59hQgVW6u9V0sBVl6o717QdqoFqB8fZn6xN+I/wC+D4+zP1ib8R/3wGmRZvNkPqiRSBa0Q1nXVeuN9G47A+ZHYcs3m87yxohUOSQepOkUKO716xPtsLdKTQzj4+zP1ib8R/3wfH2Z+sTfiP8AvgNKzedzalAkKtekE2O+mzdMNIux222I1k6RzTO57zhj8vMC/k1J7SGiZNS+4AGz2xnPx9mfrE34j/vg+Psz9Ym/Ef8AfAa7w+V2QGRdL+Y2r+lMdv64ZxjPx9mfrE34j/vg+Psz9Ym/Ef8AfAbNgxjPx9mfrE34j/vg+Psz9Ym/Ef8AfAaR44+Yzfc/UXH3GTce43mDl3BnlI22MjkesPfj7gP/2Q=="/>
          <p:cNvSpPr>
            <a:spLocks noChangeAspect="1" noChangeArrowheads="1"/>
          </p:cNvSpPr>
          <p:nvPr/>
        </p:nvSpPr>
        <p:spPr bwMode="auto">
          <a:xfrm>
            <a:off x="155575" y="-10668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" name="AutoShape 10" descr="data:image/jpeg;base64,/9j/4AAQSkZJRgABAQAAAQABAAD/2wCEAAkGBhQSERUUExQWFBUWGBwaGBUYGBYZGBgeGBcfGhocIBwYHCYfGB0jHBkgHzAgIygpLCwsGB8xNjEqNSgrLCsBCQoKDAwOFA8PFCkcFBgpKSkpKSkpKSkpKSkpKSkpKSkpKSkpKSkpKSkpKSkpKSkpKSkpKSkpKSkpLCksKSkpKf/AABEIAOoA1wMBIgACEQEDEQH/xAAcAAACAwEBAQEAAAAAAAAAAAAABAUGBwMCAQj/xABGEAACAgAEBAIEDAQEBQMFAAABAgMRAAQSIQUTIjEGQQcyUWEUFSM0QlRxgpOys9FSc4GRJDNikkOhorHBFlODCGNy0tT/xAAWAQEBAQAAAAAAAAAAAAAAAAAAAQL/xAAWEQEBAQAAAAAAAAAAAAAAAAAAARH/2gAMAwEAAhEDEQA/ANU4HwPLnLQEwQkmJLPLT+Ae7D3xBl/q8P4aftg4B81g/lR/kGH8Ah8QZf6vD+Gn7YPiDL/V4fw0/bD+DAIfEGX+rw/hp+2D4gy/1eH8NP2w/iAHjSAywxqbaaeaDy6Xy4Yvff8AhFe0OD7sBIfEGX+rw/hp+2D4gy/1eH8NP2w/gwCHxBl/q8P4aftg+IMv9Xh/DT9sP4W4hnOWhNWx2Re2pqJVb8rIq8Bx+Ict9Xh/DT9seW4JlQQDBACew5ce9ezbfFPh9IHMfLJYfMtHIzQRiREduUzgB2JA2UABwT8oD0kFRCcKzTqsbiRmvXmTNI2ocwtOqIDeoArCVe9iuwC+RWm/EOW+rw/hp+2D4hy/1eH8NP2xln/qmJs67fKyK8Qy8eVjLKoLy6ISqsVU2u5bcC3Hliy8J4u+W+CQNNqVFzAZdLu0ixu6w7kMVNJQ6t6I6tqGLd8Q5f6vD+Gn7YQzSZKONZeTC0TMF5iRxsi2SNTEDZAdi3le+1keuFeKUnjlLRSwtFfMhlQq9UTYH01YKaI70ex2xE+BuGCLLvlndZoZtcsNLpj5MtaowpvTpLbqT9Me+iHY5ck2ebJjLxGRIRMx5cdAF9IU7bN2P2HDpyWT5wg5UHNKGQJy0vQGClvV7WQMVSCSRUfLCVlkhy8/JnG5IhlUIGvvRjII81I9pxN8ARnzk2ZYinihQIe6MFZnUHsRZv22D7sFxM/EGX+rw/hp+2D4gy/1eH8NP2xy4lx5YcxloGUlsyzqpHZeXGZDf2gVhObxvlkmzMJLc3LKrNHQ1OHC6Sm/VbOqVt1Ee0EkSPxBl/q8P4aftg+IMv8AV4fw0/bD+DAIfEGX+rw/hp+2D4gy/wBXh/DT9sP4MAh8QZf6vD+Gn7YPiDL/AFeH8NP2w/gwFV8acFgXJSlYIgejcRpf+YvuwYd8cfMZvufqLgwHvh0Uxy2X5MkaDkpYeNnvoHYrIlf88I+ITneXy43jMkvSmiGcBWA1amkE1RqK7m77AMTRrviOTiXKyi5KCSaM5aPUUnjipgtfS39Vr70SF9m8ZBxTjoLaslmCNIHzjLiiNAJBCbk6T/vOCtU4dFIsUayuJJAih3AChmA6mCjsCd6wzjIoM7xdCnMyWaO2k6c0Gu/pGu3a/tOJfwTlnzGZzfwzLSwSBYjpeZmvW89sCjAUQAu38GAnX8QOjSLO5hljUuUWB5YxHZCyalFlTpPmp2OwxW+E8EQyEJlHWPLZs5gvFJSs7QoSIy7AsuqyyGgtBfaMUbiHpIzsEOYhmyraJtKDMsJLaFUCbM4IkZ0F6r7uT54u/Gs1lZGyaZFIZ4pxJK+SR1jScIvTa+rqViSVI6tDA2VAxBbOF+PMtmFR4i7RuyosmjbUx0gFR1p1dNsoF+db4+eJPGkWSiaWZtCANoGliZGC2F30hW6W6T3Gk2LrGTeOOILkI42hmSWbXI8anUnwMmcPNEIhQKMXC1IoYBTXlWXce4y080ztQ5kzyMqE8vUx7gdvbv3o4o/RMHptyImSN3bTLGkiy6VKKWUXG2liVYHvfaz5AEseI/EqDMSAvKYDEInCK0eg2JDMJ63pJBpCmiSB3ZQfy4shGNL9HHG0kf4O+X+FM7RlKkKyRHSVkZNWzMBRo0CFNmgMBo2R4Uc3PNpdVmjWGeCUVXMDuzHbvFJYYjsVmBHlUSeEtm8hn4EVo3TMxwIDYMZbMtId+xAGaK35gYeyuTkjeJ8oys+WazCdmeAuVlVFAsBSxuEi42FKSrIMW2Th8ZzErLJcXEIqtTaiSNCA61tqaPz/APsj+kFS4fweCTN5bOjTGkTTzSDTWowQRREHsAyvrf8Ao3nZxzy3D5pYlzcjnLhx/h4iDr21PzJK6lTUS4Ver1ACGIxLQZYzwLGAFkTPOmYW9iJgXzI9m6yMR7gMds5FBxFhNKJZISGTK5aN2QzBXtpyUZaRioCliFoAndlACPyoR87l5OkRxMQpLzVGKVVVT1IGbqWmbq1sFDD5RoXgvEDJvAp5cWiWN5WkFQvJypZEWGRACoBd2s6msAUNRbz3BZ81JHFyXyXKB5WWQxdK1p1qqzp1bm5bJ2pVG5b1xTg7w/CGllEQy0ckUJgQIZ3zEQZkCDUAhpJCoA0uzkELgHeH8WMUMzTyAqWkbWCSTC7rMSQbIIh97G5ohdtty4ZxCUzRK1RaHbMaJdSsXaEwxK50kQhpCxAY2VYGhsD5zOQUZYnRY5PMRLIH+XPNGPaAvwfLj/4lx8y3htI1VZEEErucu80MktZjVUcmrWTqkV21dd61R7A9UFTHF85NNlo8xWWbMRSRhFKsj5eaR1iZW1O2w1kEbWBfsxGcayrpnpMtFHEXzKRGaZAkZYLKWI0s4DSlQdg1kOprbfjkODZvNO8UscKyRIIZ8zmItepUNJyRakhlUyFyRvJsekYU4R6VMrpnybRZnOhpJBHMqqWzAY3Z3Uqw7AqOyqentgi/cJnzD5plLOkcQAeOYRs8utbWRTFSxgMCvnelthQxM8YM3Ik+D6edoPL13p1Vtdb4xnwFwjONxKBs9HMy8lo2+ETCUhijOvQ1NHYBNG+533xPcdh4nFnMwnDsuWy9aSEmjiVXeDchW3Vgzq+pasrii9cKmzPKj1RKDoUnXK2sEqLDdDWwPcgkYl4iaGoAHzAJI/uQL/tjKs94g48tIcg5JslopYSN9ZUatJrTqUe8J77x5+POMq4I4bmNtRr4UjA6ndq3BGwcKNvoD3DAa1gxjr8R42woZHMh9JAY5uMC202aoLtRAvtqPnjTPCsmYbKxnNIY5jq1oWV9PUaGpNj017/bZvBHDxx8xm+5+ouDB44+Yzfc/UXBgHuAfNYP5Uf5Bh/CHAPmsH8qP8gw/gDEZmvD0TytLciSMqqXjlkSwhJS1DaWose4Pfe8SeDAVvhXCRlwckGZ4+WrRmb5WwG0yqbqx6pry5hrYAYr3if0KZTMNzcsTk5x2aP1LHYlPoke1SCMXXix08uT+CRQfsk+TP8AbUD93DBUXpUlDYc6QN997JBBuqPnXs2OAwPxR6KeKvPzcyfh6kUxicK/+WEDaWAtgFXyN6QDiocQ8GxwpJzJHy8ilbhzUJjcoWALxsrESFbsrQNdrOP1VltPeMAqxYsbPrDbtW+4o7jt54W4hwSOZEWZY5lTuZo0csKo9wApJo2B5dsFflJPC7zSRplKzTNzQqKACVhNazRB6r1AHeqG+PUvhPOZbM8mSCSJzoHYkATEIGDIa0knTYJ3sd8foPinor4a8pbkcogA3Dzka3artDpr2irHckDC2X9FGUkGqLOZ3Rt6mZYqQVDDetwQwN354B+L0e/JxmPMT5aVY0HSYmCuiKobePqOldB36l2O2IzjzNGJdbWqspzMI1KwBZQmcytE8tgepkFjUG7NZcb0W5YD5LNcRD0GKrmGDkMdIJVwpFb+zsdr2x5l9E8TIWfPcTlC6kAMptRqCkAFLI6Rv2IAPasQVjI+JnYZmBiDmpJGUsKCtI2Why3N22AILPttZ8hi8eEoBnIXkhkeGA/JRvGFWR0ipFIZ1JVKUkBa3dziHl9B2TjUyNnM0hUdUrSoKG/clRQ39uHsn6K4wsax5/iBh0nSUzelFArSFVVog79u1e/AMcS9G0jIyRZ2ZVc23M1lz96KSO/tcMT2vEdFwqT/ABeb9ctLNBpNALHHMdLe4a10t/or+Dd5vRhp0mDiPEUa/X+ECRBXfUrAavZ9tY4H0YIVkWTiXEJBba0SWt3Gt7RF6i2q6rfVgIl/EsDpy9Wh44WhZW6SGiSWGjdDV/iI/wCur2GvMvpJysuV5EKS5vMtM0qxRRlirfCjIhLdh5erdXibyfoh4XE2mSDmMzdJeSZ2IAFswBAHUSCa07r5msWvh3CI8sJEy0aoAo0x6RHHq3N61QsdRoMbaqG3tCjP4Z4rxCSRsxInD8vMqrJBE2uVgt1qbsCQdJKlbCgEHtiyeGvA+XySAQ5cU2nUWpptQe9RfVp0igdK1288T6waWZuWCQTpIa2Iei46609Q7A1Sj7McvghVzoFBUXlgqojSywbSVGqyKsdhS13OKiMg4WuYmDMZUGWCogErXraLr1srEyMFZVsk76t9ziZ4fwxIdeksTI+ti7s5J0qndiSBSDbthbhAPwdnjq5GkkQm6Ot2ZCa3qiuFYOHZkwtG01kcsCUWCdMnWdjYJQBav1g3kcBPYMV2HJ54f8aMqCtHuWX6Vnl7E1tV+sfdjplYM5b65oi3LOgDtqJBBZdINWCLvswAFgswT2DEAmRz2tS06EAgkAaQaBBFaCSDYPrbV9lT+AgvHHzGb7n6i4MHjj5jN9z9RcGAe4B81g/lR/kGH8IcA+awfyo/yDD+AMGDBgFuI5YyRso2JFrfawbW/dYF445PNAoCiEbtzEvqRt2II+kS3s73Y2w/hPOZEswkjbRIBV1auP4WHmL3BBBB86JBBjm+rser3dtr39mEON8QjyuXZ3GpbChCR1s7BVW3Nbs3njy/E2Q/KQyAqDRj+Ujb/buO301Fe3HcPDIrVUiyEBh643FbrvpFDewMAlnp5cx8lDriS15k7IRa31JGGpixArXVKGsEnbEhFAYoyqaTQqJD0KoCgKlgE1Y70Tv2NY5ZTJrEqxEuwU2jyMGNksQoN6iUXa23qtybw1VsQxBrSwXT29hvz3F+7AfZyoGpjpC7k6qA2I38iN/PbtgYBQ1sQCe5IFXtQPlj4ykaiesHstKNqojcgG++/tx9Lq2pTR0mmBG3YN57HYg4BfOxSLEeSSXVCFViCGNUNRbcnz7iz3OFvDLDkCtRFnrbSC7EkyMVXZTzCwobbbbVjtxDKNJCeVJUughJSFN2B3oAU1C9Ne6sI8BjzEeXBflP8mgSGKtKlVAapSQHBO/qit9ztgJXlFNOm2rYqNAB1MLc7Dcbmh7TsTWPU8alkOgMynpJ02oOzEE9tu9Y+FVW0XoZ9TChe+1t7Ltgd++PkTBirjS4AYax6wIIBAodiVN791Gx8gjOOcK5rKVDGRXGksoaNdrIYNVxtpF6bIYIRRWwrxTxM+XYNPGUiOzBRrKj6UisjamUEiwUVgDYvtibLKVtyGV2UqCtVZGgV3vVvv8A+MJcShXXDLO9CMt0BqQsfUbSRbstUo9rk9wMA1E4ZIiC5AoFQdWzJtr19XYg+Rur88K5mMhmgjoCUWasGNa0s3ehYAVAANwTvRx1nzDyArHF3rrmWkvyOn13IoGqXt6wwxw/h4iBJJd2NvIatjVeWwAGwA2H9zgPeZCpC19KKhursKF8q32HsxV4cnkylDNML3vWoKl9NnZdKk8o/wBC/kcW6SMMCCLBFEHsQe+FU4RCBQiQC7rSPf8A/s3+44CEjyeWiDr8IIXML6rFa0uG3XpGn1rJ91nuThWPh+XSJ2XMlTMjoryAUAj0xCgLtqBodjfYg1iyHgsGx5SdK6B0jZaqvso1jy/AoDpuJSFDACthrNtt2sne+/fAV5OG5SxWbIJ6aV1pizFb3snc6QbNV3sXjvk58tBJzBmmbWOzEMpBbuNgBuK6aoCiNhU6eEQ2DyksdjpHkxYf9RJ+0n245t4ey535EfbT6o7b7f8AU3+4+3AI+Nz/AIGX7n6i4MHjcVkJQP8AR+ouDAP8A+awfyo/yDD+EOAfNYP5Uf5Bh/AGDBgwBgxB+JPGeVyGj4RJpLmlUKzMfaaUEgD2+4458G8SqyTtJIpSKUhZRWko5uPt7L0350D7cBYMKzcLicktGhJ7tpGr+/fFT4n6VctBIkTq/NedoQtELSymNpNbAKQKsi73/ri7A4BFuCREVpI+x3U/3VgcfRwoDs8o/wDkc/mJw7gwEXLwqUajDmCrMb6443W6AshQjHYAesOwx6GXzX/vQke+B7/uJ6/5YksGAjY4c0BXMh+0o5P5xj42UzBIPMiFAjZJK3r6PN0nt3N1vXc4k8GAjfgU9g82MkXRMTbXt9GQf87x6bISt62YYe0Rqij/AKgzD++JDBgEU4QPOSVvtkcflIx2y3D44zaIoJ7mtz9p7nDGDAGDBhfPZ1YUMjmlWtR9gJAs+wC7J8gCcAxgxDeHOItJzkc6uXKwR/4oyx0E+8UV9+kHzxM4AwYMGAMGDBgILxx8xm+5+ouDB44+Yzfc/UXBgHuAfNYP5Uf5Bh/CHAPmsH8qP8gw/gDBgBwYCjcc8JZTivNbmuZB6mwQxmO021Jq0k+fb2VeIrMZOKNkiiBWLTC0kIGwAjLLqNd0+DyG/N3W++LL40yhARogeYxIoHTrIU6eoboSQE1AjpZgfKsyznwiKPMzI2qJHliddKo0TKqyAlRtWlWQgdiT3vEai4cEiSSUvMmXlRGYBWIMgbUomlUMK08yLYXZVCfOjooFYzbMcWjTJTZdIX5hdwmnQQCknKDEhtiCoJX1yCSAd6t3BuPGSTlyDSxTWo0ujAAgMGV9xWoEG6NnsQcEpvjPHIssI+axXmyCNSASAW828lUebHYbe3Fcz3ieX5SPUFCPDF8JjVWDc1CHkKl6iVJFYHdvV099xIeI+IBn5AgjkITWGzCH4OWLCJI+ZRqQs42CttY2JBFIDNllOtSUkBZ4FOvkyRs8jR+0ozwvoJ7iWQewkRLZXN5qN4hzKOXgl5hOt+csTlNJ1kkNrUHXZYB/O8WnhviyKTlI55c0hZeXTEa471qG0gbAXRokEYrvhzmTjON0kRrJFE4NmTUARIT/AKlRD/8AkWxE8A4lKixGVaRGYzyIW6i6Ag7EMzhU202QpUUxYDAxqmDEfwLihzECSmNomYdUb+sjDuD/AODtYrEhioMGDBgDBgwYAxVeNcbVDnBNZgSHYA0dSjrArcE82MA33BxasZZxlY5sw5kQDmzCAS29kF110NWhdIWMer1WTdjBYlvDfFky8joHVow6ZVIgymXXFaF9Oxp5NXc+QOw1Yu2VziyXVhl2ZWFMv2j3+RGxxjWX4fB8LfU0kbmRcxIBGpt3lJWm1ArpbWhJO1sNrvGjcFkdsxaUUAKyDcEWNUbBWJKUQ6FL2O/mcQqzYMeeYLqxZF1e9Dua/qP749YqDBgwYCC8cfMZvufqLgweOPmM33P1FwYBng+YVcrlwzhS0SVZAJ6F7X37j++OjJXfMt7P+Df2epiFzfhw5zJZVBKYtMaNqCKxvlgfS2rf2d67ViCn9GGaDaos+u4AKyZWMggEt9Fh5m+2CrT4bhMfNLTao3f5KMtEQgA7qYwNn9cL5Aj34nsZ5F4H4gpDNmMrJpqhyGX1VoCwxI2Ff1xC5JpfhWTysg0hpTq0yTxtSK0lU6qzDpI9wPld4hi3+kLiohSFxLCjRuZNEjUzqin1V7t1lL9xPnWKRxnhTmHNtIoRmXmbL1uZV0SMTqoPomjsVVqwqqpL0lxleIyQkTPG2XjAQZgamVmctSzPqLa0VhoNAxCwbwlmPGWVkR4TNPE0loVzGsunMaJBqdyb0R6tye8YJ95Ys3o+RwuXzcmgmaQqzAMCXdjXfuAr0LFjln+I40+ThqNMkxHyiKyg+5yCQfbuBjI/DvjrLSZMIWlDxZpJmk5ZMaqcwLNpelNOoDXp2Hftej8J8awT6iNUYRWZ2k0qqGOjIrEMaKhlYn1aYUTvRKrmY+DuzTZWaNBOzqY31iOdy4VtZauVIzqVS9+glTucKJN8IfMZSWNoMzNGAOYSA0kNtG4KimDdiU2Og/xECxp4XXMTSTuYGgkKtHykUs66BRaVrPrWwEenvdmzj3x7wZlmyx0QqkkK6oZEAEsbJ1IVc2b1AXd353gIPgnGFU5hoFKPI7qIZKWpmaIBfsEkr3V7A12wt4nynJjhjWQlcupUrHq5s+YlCqoQKdXyasXNG1VlogixXc7xRxmvh25KrEyQAVG880EqczfsNUR7/wAN+Yxp3BfCiIiNP8tPR1SNtu51MoA7Lq3rzNk2TgqO8Go+VqLMOwbMOxiR0GtmVdTsWUncpp2IXdHIABAFxxVuMTR5PMxSgJGhVldUjLzSGwFACqSqqTZawNwPMYl8t4gicqOpC9aNaMge+wViNLE+wG/dioksGIWLOyTI0yyrFBuVOgFiq3bksaCmrAA9WiTZoK8D8UM22ZXlK76IJW0hZvYtX0SXY0/S0nTeCLJgwp8axc7k8xOaADy7Gqjdbe/ST/Q4rGd9JEYaZIEE0ikpEBItSOrKrg6AxjClxu3rb0NtwuWMx8SwrFlJk5iGeKSabSrWdB1FCRtv0oCN6LD2i4/xL4zzD5ZDmJBkXcPJGY3Bd4yRylADlhLY3oEbAGgzAQj+GM7Nl0Z2jy8KWY8xnGfmjUxd9EWpgOZdENqJC1e+IqU41OxYyKwKtm3DL1WF1RyIOlWNdb3QP+ZeLT4X8bxSSZiSWN4ZtEfOiSPMS6dIc9VQhlkFlSCKpFIJvFW4T6LoyArzcQzK+vSRjKx3pWmPNKljSruLPTfvxYPCcOX4fmM6jPMgKxFlncS0SJGYqy2SCGBN+djANZHM5Y5iSZc5I65galA5/MXQLKrtXLCmwukGydze0vlfEeWiv5eR9Uircmo9RVmpdQF9KE0t9vfikeF/RtFNFCRmOKIGhDhuaqRjUo2Xa9wdhXYb4nH9D8Zq8/xDY6h8uNmHZh0dxZ/ucUXvLzq6hlNqwsH2j246YV4VkORDHFreTlqF1yEF2oVbEAWcNYIgvHHzGb7n6i4MHjj5jN9z9RcGAe4B81g/lR/kGH8IcA+awfyo/wAgw/gDCue4ak2jWD0NrQhmUq2krdqQfVYj+uGsGAjYfD8SvIxDSc1VRxIzSKQhYqKewPXP24jc34DyxUiFFhB7x6FeBvc0LdFe9NLf6sWTBgMl4h6PxliXh15FmWpGgSTM5SUAg08Z64123G60TZIvCUHCJ2XohyeZj0aXk4fLy2ZrBWSQKwZmTq6exL79gBs+IDxHw7LGN5Ghikm9VDpGsyHZF1LTg2R2IoWcFZTxSaSKB1LZ2Lmq0cvOhdlCvSkNIV1yDd3UKVIZyNwxx9PpAYQ/BxxONRrYlhEwZY9ZARSzqVoKCENnS1azVY1uLw6Yx8lmMxH7jIZl/tPrIH2EYQfwzmt/8VCQe4bJxm7vvTi++IayDPcZEM0MYkjkC8ggh1dSIObpsoRermBqA33rF8X0pyrOiuuV0SIAjGcINZlcB2Jt0jaJNVFCVJVSbbEivo3BrXDwtj9I/ACCT5m+ftZ37Y8Zv0T5d6Jy+RBHsy0qD/ozAv7DgILi/jpJ51khZOwjMXSZBWmZH1M6oGEoUBNw6hizKN1lOH+kDISRvkczKITpZQDagLR6Q4sBkqlJokBCLOGB6Isr5wZP+mXm/wD6ceV9GOQmDqIctammX4O8ZG+3/EV6NbENR94wFb4X4zTMZKKKbPZaJEOh1cmJnWM0rKnLB0kKCKIre9xQ7+LPHHD3y5jgzSvKWQLIqS6YFRlPQALG6fRJbcm9hixw+iTJqdoMr/WB2/POcTOX8J8sjlukAH/sZeBCf6srVgMm4VxLN5wxMmSzWc5ZHMdp5Iop2QOsbam06SoYb1bfSo95dfDXE+Qi5rMZfh8RIFoWfMbKFEa6TpfVXYEnpFknGnDw+D/mTZiT7ZWT/lDoGFpcjFk3SVIlCHUJZNLPItjpcubbQKIPs1A7AHAV3wz4Eig68vlyZTZbOZ23lYk2WEV2CTv1FD9uLhkeDKjcxyZZqoyvWr3hQNo19yge+zvjrluJxu5RTZChgfosrdmU9mF7Gu23tF/eKZfmQyJq0alI1ez34qGsGKzNw7TGsbzx2rahrJquUsfYMpFO4YUaGoVVimIMhLuFzRYaWUE0Tr1nehuCqqV2O5s0KwE9gxXJeFzFjpzpAB6l6TVsSF9w00Pb0nyJGOs/DJTDHGM4UYAqZAFuSzQ7npYdtj3IwE9gxEcKyLRtbZjmAqAQfM9IVt2NE6W7d9XuGJfAQXjj5jN9z9RcGDxx8xm+5+ouDAPcA+awfyo/yDD+EOAfNYP5Uf5Bh/AGDBgwBgwYMB4nUlSFOliDTVdGtjXnR8sV3wrwp4fk5w7yxgsJybjk5hJdgAAEcm7UgkA0GYYsuDAGDBgwBgwYMB8Y7bbn2Yh+DTXIWl1Cd1FqUZVVUPqqTs9FzbAm7vYUBMHFe4TwTNRza5p45VUlVJSTmcvyFhwgawLbQSdJ33AULFgwYMAYMGDAQg8LxDOJmBHGnLRgugFWLSHqLVQI0gV72J8hhzjun4PLr1adJvQAWr3A9z7sP48ugIIIBB2IO4OApk8HDQpbqPTYA177qoot36gBua73tj3kp8gr6o+YjqSRSyMelX9x2KAmj5VteLacqn8K977DvVf9tsfBlE/gX2eqPO7/AO5/ucBWM4nDg2lxTBQ1gPsGpgxrb2d/4v8AVv5nnyIihUq6qiaY1AIIXWBuRtdxXRN9J88Wr4Ml3pW/bQvbt/2x4GQju9C3pC+qPVBsD7LN1gKwsWQZl06tWuw4D+sTGLNiu7pW1bnFuAxz+CJt0LtuNht27ezsP7DHXAQXjj5jN9z9RcGDxx8xm+5+ouDAPcA+awfyo/yDD+EOAfNYP5Uf5Bh/AGDBgwBgwYrHj3ieYjy/LydfCX3jugKV0DVexPWNj5E+zAWfBiu8U4lmxn8rFDGDAQzZlzXSKIQX5HVvsN9NYsEkgUEkgAdyewwHrBiFl8VRcxI0t2kUsh7K4CgjSx6X1FgBR339hwvlPGKcvmT6IVuj8prK6nEaE6VoAyalLXQ0d9zQWLBj4Dj7gDBgwYAwY45TOJKgeN1dDdMpBU0aNEd9xX9MdsAYMGDAGDBgwBgwYMAYMGDAGDBgwEF44+Yzfc/UXBg8cfMZvufqLgwD3APmsH8qP8gx1zudMemopJAbsoFOmvaCwY3/AKQe2OXAfmsH8qP8gxB5f0lZRwCOZRqyU01cZk3s+wVte5H24CYk8S5dQdUqqQLKMdL7f6Gpr91Xh7K5tJUV42V0YWrKQVYHzBGxxB57xBBLEV1yR6nC2E6iA0YYjUpAWpAC3cAkjcXjrw3jWTjRY4mVEVbA0sqgF9N2R5ue53JOAa4+SsLOshjMfVYNBq+ibB79h7679jSfFnGZHSFzDLrjdeopoCh3jOpgTcY0go17WSQSADiw8czkebSNIsyiBZUeQ3pOhGJIFjY6l2PkRfkMUbxTwnLwTzKAqoymZWBqtOWlX1gbp2ZlJvyX2CosTXhLxe2Zzqx8zUFEqMSQA4jakNebdQPt6j7GqX8ZcWTmCIuRoRnZCvybkqeUGJG9EFuhgVbRYpsUrw9LIkMkNJFyoieWJKLuQGWRbj0Ow3slrY9qAFMcKzMfJJzJLtKo5sj03Njd1JcN6p84S6E18jRAoArtJBmYQ8BlkZo2jWMhiaEksAFAilbc17NZAw5wbiLRD5ECVIdMDhiArMJmeQk0TaRs70PdtibmjKzTJKvyhyuqOYXT8hyb/wBLguhI9wqx2iV4W2kxBSRPmZiFQUSnwgyzOWGyazohsnZRtuawEtwXjJGYYyyaA8Zk5FAovSrMwZfVUHWdRHVqBNdOqycJ4kuYgjmT1ZFDDuKvy3AOx2xnHiyaGLMAkBhEDLmXWljjYoIoUD10usZbSoBfcMFLEYnPD3i9VDxctFii5jiRCVjEdCSMaWt9ZVwGUDY3Q2KgiO8Z+knkZ7KwxU0YmCzSB1qz0GLuBagljZ7qB3GJ3xbmZZyuVyzsCxK5howC0SNG1GzsDddPc7dgcVDicKPw6WclVOYktnbUQy7khdKmQDe9EpUAixpvD3AOJW0kmXQtPmHILSJHekIQimRBqU1Gr/KrR1g1uCSrB6OBpyrRlGjdJX1o3lqNgjc0CK2JNbi9sWvGR5fxPmMrL8HyZXMhjzGCQMVQdA0R6D1dnYKTVD1xRAs7+IpszEhy8sKyQ5zlzqHPUqzGNVGxI5ilXF7D34IuuDFK8SZ7ORZwyRKzRjJuETWBG07SLpsX1aR5+w7bnFmXiYESsxAcxl9L3ETpW2tW3QC99jV4qH8eUkBuiDRo0ex9nuOM48ZelXK5TLkwZgSzuWKmPluLR9NOPJPKxRIWwb3NZ8L/AP1Ai0TOJo62LTIBpIayLQAkUD5E3Q9+A2/BiL8O+Ios7FzobMZNKxBGrYEmj23Nf0xKYAwYMGAMGDBgILxx8xm+5+ouDB44+Yzfc/UXBgHOCxhspCCLBhQEe0GMXiuH0N8JsH4Iu3lzJq/trrFl4B81g/lR/kGOfFuLmFlAQNYJ3YrqIIGhaU6nN7Lt2+2gqzehrJD/ACnzUP8ALzD15eTX5gf7R7MeT6JloKM9mwi9lLg+dkXXbE6vjFSwXkzWa2qO6b1T6+13/Tzo7Y75TxSkmohHCho0sgA3IxXtfYbHve/bbBVPz/onnCMMvxCTqA6J0WVSQbG53G+/bFA49w/O8NklfNxxESxyBJkswu5KuEquglUYBSADq9gONlh8bxlVJilBKBitKSNgSN2B2uiSBp21abGPnHuKLKGywyMub1KNStGEhGrfeSWlNA30aiD78DVH8L5yVoZjPHl2gTJwGRudIpWN4dWvSYWtqjvy3GxOPnHhliZYHWPkL/xXzgimCzKH1xlkqUEPWli3suqGGofRrnoBNJlZ44ecFVsqrO6lEBpRPMpYHqaugd++GuFplsqzHMcLzImAFzMr53VQ7rIS2nv2AHfEHzhvj1s5oVMpmHeMtDJIREiHWpArXIKdiEbR5e3sS7wDxHpy4kKsrbxohUu2uSV5G6YtRYKgViFs17MRPGvGeRy7GaJJYXcprRoZYlflvzEamXTqBBXbuJDfYVAeCPF2WZVjnmWIsJBZbQy86UvK191cqFjFVQF9sFSGXzsUuYky0cufkEisebFGFeInd2poQUEjG6WtmFk2dNXzfE8vCj5No/hYL2Z1ezPKQFZS6BWiTYMUUM7svffe2eN/GuUTkZaB4zkQhaflPtILOmJWjOoOSpbuLsajRN1RPTBIjAZeFEGuMsJNDGSugLK4Ua6FOsihWWgCGq8BYODcVjzPDWhGellkMsgZJZShWPTJoUrqDMrqipo1Gmfyw7nIc/lMs7ZaPKwI0fzoTIJA6Ku24Mel2WlXcWx9S6FJ8NcRjz2azS5xMrEuYDTc11S43AXTp6bY2Da2NWpj3x14bnXggEed5c2VMjIE1DmROV1l4kU1EoBNaaF+w1gL54L4noMd5uIySxEyEqXZm5jaaFhnKqpBZrCiqJDCuvFOF/Ccy0hfLz5eWNYzLFG4YSawiHWNSFkWRiCHFEDYEb0/w/xfhWVEzPIOYkcgCrJKwlMjAqo6ypUaVNE92OrdTXjwz4yyGaQDOTPko4QgSBJsywdwP80dxHpIsKoG7EkttgNF4xw9zJEVLS5dMw66ZC0jGR/dqXXGkg0hWb1j30qAa94x8RRQ5HMsJ3Jlswskc0BikjZYXRQpUd9RJvuGDahQxSn9MUrSxxCUxQxzyt8I0LK7qzlkZoyACwvyr1vdjhmeI5ziUUkKZSTMmSV3WcRMikWNL6QSkb+uDRFh6JOkYIz/ACuQaQOykdAtgWUMR5kKxBevMCzvjomQUmwzMoj1EhGsNovT2qg1DV7N8a54b9Ak7jVm2jQKBog3YE1vrKEf1o2aqxtWteHOFTQJynjyqxKoCCBXTf2FWvavOycUYN6JfFmcyzLCsZkyckul7AWNXZK3kKnQPVJH+n7cforg/FVzEQkX2kMLDaWU0wtdjR8xsRRHfGd+IvAk88xkhyqZeZ6Ekkc4bKzKN9M0RVGdTQU0t3/EMQB8a5/JJJBJlZ8qVZ2BghSSBdbBtmKm13f210jyOA3DBjH5PTpErBVlUjrsywzBvpGO9G3bSpod7OwxIZf0yoSpMmVYFdRRXYOSSg0Lq21AFzZqyANh1YI1DBio5L0jQyMwpLF1pmia+qNR5iv8y/Ogje67PkM4JY0kWwrqGF1dHcdicBE+OPmM33P1FwYPHHzGb7n6i4MA9wD5rB/Kj/IMP4Q4B81g/lR/kGH8B45K6tVDVVaqF1d1fer8se8GDAfNIu/P24+4MGAMGDETxyaZTGYx8mDcjAMzivV6F3Zb9aje3aiSAe+EgymOrpQxO1CyQB9p0k/0x9bIxm7RDe56V3+3bfHzKZTRe5ZmNsx7k1XlsAPIDDGAjx4fywOr4PDft5Ud/wB6x2bhUJ7xRn7i/thrBgEZ+B5d1KvDEynupRCP+2Iw+BOG6x/g8tqG4HKS/tqsWHEMsgmzIsqvJY0u3Mc6SpJ81TqNDz77DYhzn8CcPc6myWWJ9vJj/bDcPhnKoKTLQKPYIox/2XElgwEdNwfKjSXhg70pKR9z5Cx3NeXsxICu3/LHLN5RZF0sLGx2JBBBsEEbggiwRiA4rwXMNNFyMzIhFlnaONwE2tLpbLGqDXVE+QsJnN8TEbadLMQpdtOnpUeZ1ML7HYWdscZ+Pxo1Nq06gusC11MocLQtiSpB2Wt6u9sK+IMwVZB8GM43ttJJWwR0kKdJurNjbtfkm3GS3ygyLPtWqgSQCxABKdgU9tBiNyKYhOHi8XV1eoqsaDHaS9B2G90e14UXxVlyAS9bXRVtq+wEd+nvuwIFkEYR+Mr1f4FiGVQeg9QANKbjF0NwDsBY2NKfWZZRy3GR1MybjSOjWFVlbpPkoBsXVAAjVQOZyfKEgyKjllUgmIuSHNLZCmr3q+9N7DVcn4PwVwwOXgpl1MVhZdidN6kUVZNbHviYzOfKSdOTLAXTBDqHSjg3o2GpmBAs2nt2xzzM0aFB8BHUqH/LXuwJKbKQWUL2uu1kDfAQ6+iTg0jOi5YakI1VJOCNW47tRGx7WNji3cB4HFk4Ey8IKxpekEkkamLHc+8nEdwbjDSSDTlGjEg1NKRSmgCDegFr1bXR6W7bX8bxJNtWUlrzFPfYe1ABRJBv2CrFlQ6+OPmM33P1FwY+eOPmM33P1Fx9wD3APmsH8qP8gw/hDgHzWD+VH+QYfwBgwYMAYMGIPiHicRStHy2bSL1bhSRGzsoOmrAC+f0/dgJzBiEzXi2KOQxlXLAkdkA6as9TDYXd+Q6jSkE+G8YxC+iTpBJ2Xaq9re0j+4PYg4CewYic14jjR9BWRjQPSuruAfI3W/eqJsAkggeI/FEZTmaXClgtnQNzHzP4u1efmSKsb4CZwYrcnjmIKG5cpBryXtuCQAxLEEHpFk6SQCBeJD4/TmiIq4awN9Pmqt2DWfWrYfRY9lJASmIzPZWd5k0uixDqJq3DDYAAiiCCdz29h8kh4zi6AUk1NQCjSdz2G7Dz23A7g9iDju/imMIrlXAfVQIUHprvbULDA99hZNUaCZwYhf8A1QmjWY5dJfQKQsb0K24G67E9/wCE+dDHnJeKkkL/ACcihULEnST0k2KUkg0LHtB+ywnMGK/N41hUWVkrq3+T+ioZq6+odSgEWDqFXhrL+JI3kEYV7JYWdIHSWB7tv6tgCyQbrZqD1xOLNGQclo1TSb1bnVuRtp7dgd+xPYgX5ycGaBj1sjDW5k3+iR0Begdmrz2H8R3wqPGkWpVKSgvpoERjZmKgnr2Fq3+33i+2R8VRykBUcHTq30gDpVqJ1HfrAoWb92+AWy2T4gKDTRUFIurYnTtZKgev3NerXmCS5yc3oA1xltXcg1Wkd6X+LV2rbTv3uPfxwoAbkyVS3ut9YJ237BVJskeXbyYl8ZRK+gpJdkA/JkGiVsU9kEjYVZsUDgOs+VzZEREkYZV+U/hZgpHbTZUkjzFV9mBstnCsfykYfSwfvVlukgad6Hfte/a9u/DuPJM+lVcbE2Quk0QCAVY36w92/ewQJPAQeXy2e1jmSw6fPQhvvZA1f2v/AM485vLZ0s2iSMLqOkH2AtV9HsIBF9xd1amewYCu+Lw3xdJrILaY9RGwJ1pde68GOvjj5jN9z9RcGAe4D81g/lR/kGH8Yjw/juYEUYE8wGhf+I/8I9+GPj7M/WJvxH/fAbNgxjPx9mfrE34j/vg+Psz9Ym/Ef98Bs2IPO5rOLK4jiR47GkllUjpWx629tq3IFUBuGtM1+Psz9Ym/Ef8AfB8fZn6xN+I/74DSpJ80FjIhR35Q1MSoIcsutdm2BFnYkWo3O188rms8ZGDxRqhYUxINLS6tlezR1VdE7Hb1cZz8fZn6xN+I/wC+D4+zP1ib8R/3wGktms6JGqJGTVQ3C0oc016yTaVewogmvI9ZMzmtRCxIBZAckUBzVANB7PyZLeW6kbbXmPx9mfrE34j/AL4Pj7M/WJvxH/fAaDFms8UCvBGxFWSUptgSaDnTTbefe9tOlnXzma1yAQroAflta9RAGgEczYE3vt3Hat8x+Psz9Ym/Ef8AfB8fZn6xN+I/74DSGzedGqokbqOnUwFr3ANMdJHbsb86q29jNZzQ5MUeulKqGsX06gSWF7Fhe3qX5jGafH2Z+sTfiP8Avg+Psz9Ym/Ef98BpmczuaVV0xKx7Gt9y+m61ihVNV+Ztl0780zmd84Yx1VdigL7/AOZZob+WrfZPPN/j7M/WJvxH/fB8fZn6xN+I/wC+A0lxmGkEjQxkLD0i0Z1lK2aJI6N9HrA2PYbwqOJ59hQgVW6u9V0sBVl6o717QdqoFqB8fZn6xN+I/wC+D4+zP1ib8R/3wGmRZvNkPqiRSBa0Q1nXVeuN9G47A+ZHYcs3m87yxohUOSQepOkUKO716xPtsLdKTQzj4+zP1ib8R/3wfH2Z+sTfiP8AvgNKzedzalAkKtekE2O+mzdMNIux222I1k6RzTO57zhj8vMC/k1J7SGiZNS+4AGz2xnPx9mfrE34j/vg+Psz9Ym/Ef8AfAa7w+V2QGRdL+Y2r+lMdv64ZxjPx9mfrE34j/vg+Psz9Ym/Ef8AfAbNgxjPx9mfrE34j/vg+Psz9Ym/Ef8AfAaR44+Yzfc/UXH3GTce43mDl3BnlI22MjkesPfj7gP/2Q=="/>
          <p:cNvSpPr>
            <a:spLocks noChangeAspect="1" noChangeArrowheads="1"/>
          </p:cNvSpPr>
          <p:nvPr/>
        </p:nvSpPr>
        <p:spPr bwMode="auto">
          <a:xfrm>
            <a:off x="155575" y="-10668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4" name="Picture 12" descr="https://encrypted-tbn1.gstatic.com/images?q=tbn:ANd9GcSJmlHF-CFoQBFUktb53dq2CJLHCfyoGELiqsoKrWC7B_HpRiX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00200"/>
            <a:ext cx="3301998" cy="1981200"/>
          </a:xfrm>
          <a:prstGeom prst="rect">
            <a:avLst/>
          </a:prstGeom>
          <a:noFill/>
        </p:spPr>
      </p:pic>
      <p:pic>
        <p:nvPicPr>
          <p:cNvPr id="13326" name="Picture 14" descr="http://4.bp.blogspot.com/_Vq2-v0gKUpk/TJxKpiF3UlI/AAAAAAAAAFE/vU2vIjizjmU/s1600/rain_garden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1" y="3961720"/>
            <a:ext cx="3505200" cy="2331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and Education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748" y="4191000"/>
            <a:ext cx="3144252" cy="235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4" y="1905000"/>
            <a:ext cx="2086275" cy="27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 descr="T:\Shared\Stormwater\Pictures\Rain barrels_LD\rain barrel_child painting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52494"/>
            <a:ext cx="33528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37084"/>
            <a:ext cx="25400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874" y="2317214"/>
            <a:ext cx="25400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7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Stormwater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5,000 </a:t>
            </a:r>
            <a:r>
              <a:rPr lang="en-US" dirty="0" err="1" smtClean="0"/>
              <a:t>stormwater</a:t>
            </a:r>
            <a:r>
              <a:rPr lang="en-US" dirty="0" smtClean="0"/>
              <a:t> management structures</a:t>
            </a:r>
          </a:p>
          <a:p>
            <a:endParaRPr lang="en-US" dirty="0" smtClean="0"/>
          </a:p>
          <a:p>
            <a:r>
              <a:rPr lang="en-US" dirty="0" smtClean="0"/>
              <a:t>Over 23,000 </a:t>
            </a:r>
            <a:r>
              <a:rPr lang="en-US" dirty="0" err="1" smtClean="0"/>
              <a:t>stormdrain</a:t>
            </a:r>
            <a:r>
              <a:rPr lang="en-US" dirty="0" smtClean="0"/>
              <a:t> inlets and a lesser number of outfalls</a:t>
            </a:r>
          </a:p>
          <a:p>
            <a:endParaRPr lang="en-US" dirty="0" smtClean="0"/>
          </a:p>
          <a:p>
            <a:r>
              <a:rPr lang="en-US" dirty="0" smtClean="0"/>
              <a:t>700 miles of </a:t>
            </a:r>
            <a:r>
              <a:rPr lang="en-US" dirty="0" err="1" smtClean="0"/>
              <a:t>stormwater</a:t>
            </a:r>
            <a:r>
              <a:rPr lang="en-US" dirty="0" smtClean="0"/>
              <a:t> pipes and drainage ditches</a:t>
            </a:r>
          </a:p>
          <a:p>
            <a:endParaRPr lang="en-US" dirty="0" smtClean="0"/>
          </a:p>
          <a:p>
            <a:r>
              <a:rPr lang="en-US" dirty="0" smtClean="0"/>
              <a:t>Total Infrastructure assets over   $675 M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Stormwater</a:t>
            </a:r>
            <a:r>
              <a:rPr lang="en-US" dirty="0" smtClean="0"/>
              <a:t>  Management Regulations came much later than the imperviousness of the built community</a:t>
            </a:r>
          </a:p>
          <a:p>
            <a:endParaRPr lang="en-US" dirty="0" smtClean="0"/>
          </a:p>
          <a:p>
            <a:r>
              <a:rPr lang="en-US" dirty="0" smtClean="0"/>
              <a:t>We are on the right track but we are challenged to get there faster </a:t>
            </a:r>
          </a:p>
          <a:p>
            <a:endParaRPr lang="en-US" dirty="0" smtClean="0"/>
          </a:p>
          <a:p>
            <a:r>
              <a:rPr lang="en-US" dirty="0" smtClean="0"/>
              <a:t>The  cost of repairs, retrofits and new controls far exceeds the historic funding levels  </a:t>
            </a:r>
          </a:p>
          <a:p>
            <a:endParaRPr lang="en-US" dirty="0" smtClean="0"/>
          </a:p>
          <a:p>
            <a:r>
              <a:rPr lang="en-US" dirty="0" smtClean="0"/>
              <a:t>Unlike water/sewer, trash, or electricity;  funding  for maintenance  and  new controls remains a challenge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096000" cy="540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1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Regulatory Mandates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6482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MS4</a:t>
            </a:r>
          </a:p>
          <a:p>
            <a:pPr>
              <a:buNone/>
            </a:pPr>
            <a:r>
              <a:rPr lang="en-US" sz="2900" dirty="0" smtClean="0"/>
              <a:t>            Municipal Separate Storm Sewer System</a:t>
            </a:r>
          </a:p>
          <a:p>
            <a:pPr>
              <a:buNone/>
            </a:pPr>
            <a:endParaRPr lang="en-US" sz="2900" dirty="0" smtClean="0"/>
          </a:p>
          <a:p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		</a:t>
            </a:r>
            <a:r>
              <a:rPr lang="en-US" sz="6000" dirty="0" smtClean="0">
                <a:solidFill>
                  <a:srgbClr val="FF0000"/>
                </a:solidFill>
              </a:rPr>
              <a:t>TMDL</a:t>
            </a:r>
          </a:p>
          <a:p>
            <a:pPr>
              <a:buNone/>
            </a:pPr>
            <a:r>
              <a:rPr lang="en-US" sz="2300" dirty="0" smtClean="0"/>
              <a:t>		            </a:t>
            </a:r>
            <a:r>
              <a:rPr lang="en-US" sz="2900" dirty="0" smtClean="0"/>
              <a:t>Total Maximum Daily Load</a:t>
            </a:r>
            <a:r>
              <a:rPr lang="en-US" sz="2300" dirty="0" smtClean="0"/>
              <a:t>	</a:t>
            </a:r>
          </a:p>
          <a:p>
            <a:pPr>
              <a:buNone/>
            </a:pPr>
            <a:endParaRPr lang="en-US" sz="2300" dirty="0" smtClean="0"/>
          </a:p>
          <a:p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</a:rPr>
              <a:t>WIP</a:t>
            </a:r>
          </a:p>
          <a:p>
            <a:pPr>
              <a:buNone/>
            </a:pPr>
            <a:r>
              <a:rPr lang="en-US" sz="2300" dirty="0" smtClean="0"/>
              <a:t>			            </a:t>
            </a:r>
            <a:r>
              <a:rPr lang="en-US" sz="2900" dirty="0" smtClean="0"/>
              <a:t>Watershed Implementation Plan</a:t>
            </a:r>
          </a:p>
          <a:p>
            <a:pPr>
              <a:buNone/>
            </a:pPr>
            <a:endParaRPr lang="en-US" sz="2900" dirty="0" smtClean="0"/>
          </a:p>
          <a:p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				</a:t>
            </a:r>
            <a:r>
              <a:rPr lang="en-US" sz="6000" dirty="0" smtClean="0">
                <a:solidFill>
                  <a:srgbClr val="FF0000"/>
                </a:solidFill>
              </a:rPr>
              <a:t>HB 987</a:t>
            </a:r>
          </a:p>
          <a:p>
            <a:pPr>
              <a:buNone/>
            </a:pPr>
            <a:r>
              <a:rPr lang="en-US" sz="2300" dirty="0" smtClean="0"/>
              <a:t>				            </a:t>
            </a:r>
            <a:r>
              <a:rPr lang="en-US" sz="2900" dirty="0" smtClean="0"/>
              <a:t>Watershed Protection and Restoration Fund</a:t>
            </a:r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r>
              <a:rPr lang="en-US" sz="2300" dirty="0"/>
              <a:t>	</a:t>
            </a:r>
            <a:r>
              <a:rPr lang="en-US" sz="2300" dirty="0" smtClean="0"/>
              <a:t>				</a:t>
            </a:r>
          </a:p>
          <a:p>
            <a:pPr>
              <a:buNone/>
            </a:pPr>
            <a:r>
              <a:rPr lang="en-US" sz="2300" dirty="0"/>
              <a:t>	</a:t>
            </a:r>
            <a:r>
              <a:rPr lang="en-US" sz="2300" dirty="0" smtClean="0"/>
              <a:t>				</a:t>
            </a:r>
            <a:r>
              <a:rPr lang="en-US" sz="6000" dirty="0" smtClean="0">
                <a:solidFill>
                  <a:srgbClr val="FF0000"/>
                </a:solidFill>
              </a:rPr>
              <a:t>SB  863</a:t>
            </a:r>
          </a:p>
          <a:p>
            <a:pPr>
              <a:buNone/>
            </a:pPr>
            <a:r>
              <a:rPr lang="en-US" sz="2300" dirty="0"/>
              <a:t>	</a:t>
            </a:r>
            <a:r>
              <a:rPr lang="en-US" sz="2300" dirty="0" smtClean="0"/>
              <a:t>				            </a:t>
            </a:r>
            <a:r>
              <a:rPr lang="en-US" sz="2900" dirty="0" smtClean="0"/>
              <a:t>Repeal Watershed  Restoration Fee Mandate</a:t>
            </a:r>
          </a:p>
          <a:p>
            <a:pPr>
              <a:buNone/>
            </a:pPr>
            <a:endParaRPr lang="en-US" sz="1900" dirty="0"/>
          </a:p>
          <a:p>
            <a:pPr>
              <a:buNone/>
            </a:pPr>
            <a:r>
              <a:rPr lang="en-US" sz="1900" dirty="0" smtClean="0"/>
              <a:t>						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0701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138988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 lvl="1" algn="ctr"/>
            <a:r>
              <a:rPr lang="en-US" sz="3400" dirty="0" err="1" smtClean="0"/>
              <a:t>Stormwater</a:t>
            </a:r>
            <a:r>
              <a:rPr lang="en-US" sz="3400" dirty="0" smtClean="0"/>
              <a:t> mandates are analogous to maintaining an airplane in flight!</a:t>
            </a:r>
            <a:br>
              <a:rPr lang="en-US" sz="3400" dirty="0" smtClean="0"/>
            </a:br>
            <a:endParaRPr lang="en-US" sz="34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257800" cy="326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6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llSizeRen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143000"/>
            <a:ext cx="4035028" cy="5380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	Planned MS4 compliance Strategies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" y="2640171"/>
            <a:ext cx="7932420" cy="2979420"/>
          </a:xfrm>
        </p:spPr>
      </p:pic>
    </p:spTree>
    <p:extLst>
      <p:ext uri="{BB962C8B-B14F-4D97-AF65-F5344CB8AC3E}">
        <p14:creationId xmlns:p14="http://schemas.microsoft.com/office/powerpoint/2010/main" val="18345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Fiscal year schedule of project implementation and cost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6" y="1935163"/>
            <a:ext cx="6829428" cy="4389437"/>
          </a:xfrm>
        </p:spPr>
      </p:pic>
    </p:spTree>
    <p:extLst>
      <p:ext uri="{BB962C8B-B14F-4D97-AF65-F5344CB8AC3E}">
        <p14:creationId xmlns:p14="http://schemas.microsoft.com/office/powerpoint/2010/main" val="10284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Captain John Smith’s Journal 1607 </a:t>
            </a:r>
            <a:endParaRPr lang="en-US" dirty="0"/>
          </a:p>
        </p:txBody>
      </p:sp>
      <p:pic>
        <p:nvPicPr>
          <p:cNvPr id="4" name="Content Placeholder 3" descr="http://www.sultanaprojects.org/images/bowS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10000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g_hi" descr="https://encrypted-tbn0.gstatic.com/images?q=tbn:ANd9GcSw7pdpaJ-qtfL5dYytgfOi4_HfJ3Ggc2blCsfzUgxSld_K2Fq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0" y="1828800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“An </a:t>
            </a:r>
            <a:r>
              <a:rPr lang="en-US" dirty="0" err="1"/>
              <a:t>aboundance</a:t>
            </a:r>
            <a:r>
              <a:rPr lang="en-US" dirty="0"/>
              <a:t> of fish, lying so </a:t>
            </a:r>
            <a:r>
              <a:rPr lang="en-US" dirty="0" err="1"/>
              <a:t>thicke</a:t>
            </a:r>
            <a:r>
              <a:rPr lang="en-US" dirty="0"/>
              <a:t> with their heads above the water, as for want of nets (our barge driving amongst them) we attempted to catch them with a frying pan: </a:t>
            </a:r>
            <a:r>
              <a:rPr lang="en-US" dirty="0">
                <a:latin typeface="Arial" pitchFamily="34" charset="0"/>
              </a:rPr>
              <a:t>but</a:t>
            </a:r>
            <a:r>
              <a:rPr lang="en-US" dirty="0"/>
              <a:t> we found it a bad instrument to catch fish with: neither better fish, more plenty, nor more variety for </a:t>
            </a:r>
            <a:r>
              <a:rPr lang="en-US" dirty="0" err="1"/>
              <a:t>smal</a:t>
            </a:r>
            <a:r>
              <a:rPr lang="en-US" dirty="0"/>
              <a:t> fish, had any of us ever </a:t>
            </a:r>
            <a:r>
              <a:rPr lang="en-US" dirty="0" err="1"/>
              <a:t>seene</a:t>
            </a:r>
            <a:r>
              <a:rPr lang="en-US" dirty="0"/>
              <a:t> in any place so swimming in the water, but they are not to be caught with frying </a:t>
            </a:r>
            <a:r>
              <a:rPr lang="en-US" dirty="0" smtClean="0"/>
              <a:t>pans”</a:t>
            </a:r>
            <a:endParaRPr lang="en-US" dirty="0"/>
          </a:p>
        </p:txBody>
      </p:sp>
      <p:pic>
        <p:nvPicPr>
          <p:cNvPr id="8" name="rg_hi" descr="https://encrypted-tbn0.gstatic.com/images?q=tbn:ANd9GcQd1bYhvWzHsI2xgi3IJEmNVMO4koXUh_Bg3-YVhan_3d0tliI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0"/>
            <a:ext cx="19621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Cost of Compliance?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20% of untreated impervious  = 2,044  acres</a:t>
            </a:r>
          </a:p>
          <a:p>
            <a:r>
              <a:rPr lang="en-US" dirty="0" smtClean="0"/>
              <a:t>Cost varies by practice :  $20 - $100,000 per acre </a:t>
            </a:r>
          </a:p>
          <a:p>
            <a:r>
              <a:rPr lang="en-US" dirty="0" smtClean="0"/>
              <a:t>Average per acre cost = $65,000</a:t>
            </a:r>
          </a:p>
          <a:p>
            <a:r>
              <a:rPr lang="en-US" dirty="0" smtClean="0"/>
              <a:t>Capital cost for new practices = $133,000,000</a:t>
            </a:r>
          </a:p>
          <a:p>
            <a:r>
              <a:rPr lang="en-US" dirty="0" smtClean="0"/>
              <a:t>Avg. annual  capital cost 5 permit years =  $26,000,000</a:t>
            </a:r>
          </a:p>
          <a:p>
            <a:r>
              <a:rPr lang="en-US" dirty="0" smtClean="0"/>
              <a:t>Estimated annual operating cost = $4,000,000</a:t>
            </a:r>
          </a:p>
          <a:p>
            <a:r>
              <a:rPr lang="en-US" dirty="0" smtClean="0"/>
              <a:t>Additional cost to meet TMDL by 2025 = $89,700,000</a:t>
            </a:r>
          </a:p>
          <a:p>
            <a:r>
              <a:rPr lang="en-US" dirty="0" smtClean="0"/>
              <a:t>Total to comply by 2025 =  </a:t>
            </a:r>
            <a:r>
              <a:rPr lang="en-US" sz="3200" dirty="0" smtClean="0"/>
              <a:t>$226,700,000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Important Program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89120"/>
          </a:xfrm>
        </p:spPr>
        <p:txBody>
          <a:bodyPr/>
          <a:lstStyle/>
          <a:p>
            <a:r>
              <a:rPr lang="en-US" dirty="0" smtClean="0"/>
              <a:t>December 18, 2014  - MS4 permit issued to County</a:t>
            </a:r>
          </a:p>
          <a:p>
            <a:r>
              <a:rPr lang="en-US" dirty="0" smtClean="0"/>
              <a:t>December 18, 2015 – Implementation Strategy to MDE</a:t>
            </a:r>
          </a:p>
          <a:p>
            <a:r>
              <a:rPr lang="en-US" dirty="0" smtClean="0"/>
              <a:t>July 1, 2016 – Financial Assurance Plan due to MDE</a:t>
            </a:r>
          </a:p>
          <a:p>
            <a:r>
              <a:rPr lang="en-US" dirty="0" smtClean="0"/>
              <a:t>December 18, 2016-2019 – MS4 annual reports and FAP due to MDE</a:t>
            </a:r>
          </a:p>
          <a:p>
            <a:r>
              <a:rPr lang="en-US" dirty="0" smtClean="0"/>
              <a:t>December 18, 2019 – MS4 permit compliance deadline</a:t>
            </a:r>
          </a:p>
          <a:p>
            <a:r>
              <a:rPr lang="en-US" dirty="0" smtClean="0"/>
              <a:t>2025 – TMDL mandates to be completed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672557" cy="1930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3712143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Jim Caldwell, Director</a:t>
            </a:r>
          </a:p>
          <a:p>
            <a:pPr algn="ctr"/>
            <a:r>
              <a:rPr lang="en-US" dirty="0" smtClean="0"/>
              <a:t>Office of Community Sustainability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hlinkClick r:id="rId3"/>
              </a:rPr>
              <a:t>jcaldwell@howardcountymd.gov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>
                <a:hlinkClick r:id="rId4"/>
              </a:rPr>
              <a:t>www.cleanwaterhoward.com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cbf.typepad.com/.a/6a00d8341bfb5353ef0168eb460755970c-800w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0"/>
            <a:ext cx="28956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s://encrypted-tbn3.gstatic.com/images?q=tbn:ANd9GcQbUj9ngYUAvgHeJ9ejPrVt9s88e5Tm0vSsU3QinIq82VECbgy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1771650" cy="2581276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hMSERUTEhQVFRUWGBkaGRgXGRkeIBwfGxwbHBscHR0ZHCYgHRwkGhgZHy8gJCgpLCwtFx4xNTAqNSYrLCoBCQoKDgwOGg8PGiwkHCQsKSwpLCwsLCwsKSwpKSwsLCwsLCksLCwsKSwsLCksLCwsLCwsLCwsLCwsLCwsLCwsKf/AABEIALcBEwMBIgACEQEDEQH/xAAcAAACAgMBAQAAAAAAAAAAAAAEBQMGAAECBwj/xAA/EAABAgQEBAQEBAUDBAIDAAABAhEAAyExBBJBUQUiYXEGE4GRMqGx8ELB0eEHFCNSYnKi8RUWgpKywhczU//EABkBAAMBAQEAAAAAAAAAAAAAAAABAgMEBf/EACYRAAICAwACAgEEAwAAAAAAAAABAhESITEDQRNRYQQiMvCRoeH/2gAMAwEAAhEDEQA/AAMFjVqR5ZWlsxl8igTpV2YOBRjVzFel8JJWpKUkpqoKObKWa7CwNCSwGu4b4HjiQnypUtKGzWSo3e3xE607wzwGLM0GQiYgLIFSLtlv2c/M9/Hycb0cwpwvDChKkzAhYU1Ul6AmjkOHYHUdQQREc/gqSseXMyK1SVEFmqwLudzDaVwdclRdZUskkgsw2YOW9D7XjtWGSS5SCdHFqNcVNz+0Tm70VQsxGIkITkZI2cqIfRklmc7NpTZtguIoISVoVzCykpsaEJVQlJYDm2akDYjhyUjOJaGIqrM2zVIb0e8HSJ0xILkqPQDlNbEO/s/5WuBQBiZEkk5CpCQ7u4KQTmByhgECxcFx6mFXEcQGySC4llmJoSpJUCHLgMVUArXYOw4hwYlJLqKjTlJs9QXuDc7wg4bgCFqWpJABDhYatgADc3NLAAx0eNp2wRmCKws/zCgAoNYki9bb694OTJYjy5qXF7tZ9L/lG5qAM4SeWhNQ+urOf3gOZOIPKHFdxexZ2AHX5xrGVoCxnEjy0lSEzG+JSZiQHbZ/So0LVvOMYkh1fi5QXYvsT3D1H7VvD8VOZKStJQC6kkUu5NxYChIa8F4vEDyykMEFlIKAUsSLuSqlLMNRGc1WgbGSWWh6ugn4jZiNrFj6vHKFtQ6lgSBX/loXcOxxIUlJSvMEukunbMHTewqdoZYVWYqQC1AQk0u4cV631jPGxIbEpapS1i5cV2NCO8LeKYkpUlKcuU10q2r+w9XgfGTJgBDMdwNz845w+OABQSkG4KQm1KGpItakHx1sbARj3IIJcMDanUNalfaH+ExRVY/P2LNC3HJExBIYKDaEF9jRr/KCMGtkBSSxbmDv3fpTT9YHJRQgmaqYXAzM7gpcncuNAz2gELmJCllgkG5cV6nf56wfK4k4ALh+gIoNfkG6wNPOVKluhaUghrB3HxJUFCn+IHtApWMk4eVmX5hKShiyQoGnXb8ngnD4j/xN3r2bp6wJgccSSykKzDmKlF/9tBrSDwy15WOVN2r0qdN6e8WlK7Yh5J4s6E5zlJU1K0AoQNfWmujEyVjZKFUWlrMxKlHfMb9g14rkuenQmndnq99X1f8ASBf51RDk9703pHWv1PuhUWTGeJJaFB0uxZvYv929WiHGeKpSc96WCdf/ACVUU2AiqTyejaOwJOmuu8DzQtVeVOgA+r2hv9W/oCw/9fUtSfLCUOlRCCoVIevMXNUm9XArC8485wqZlUohVEEC78ygavo79YC4ZgHKiUhWWlauWta9YixfB0Z8ylrMxnKU0ZiHIAO1G69o5vJ5fJLTYMImcUC05GZKnCnBNS4FGq7A+oiJfG0omKkpRlKXDpYC7KJfpoKu/V8wOJQr4UoTlrlSHYOH1q/5DrBOHxoUh1Mh1EpUEnmJHwgCh9dGjmfjro0hYvCpl5lTAJqgxAswajXzAbCnfSSVxLOGV/T2JsHYPlNW+jHSgKxGND/1kjlYEBkqSzbDbRI2gDiUhRlkJCEpJSElKEpexSFEGhIKm/Ecoe8bQqk0hrfAfF41IQPMURNsfjAatCb1Oheg9wZOF8wgltVEhIIoNaBndgSBERmpSlIyJU4/EHboSTQuNL1hrw0ySQyUywKUCQSTUFKlOdTSlqNFuohoVnxUA4MmUsgl1KSST3qPbSMhz/0QqqJiyOskn5ikZE34xWiz8OkypQMyTLSGAQShy7gElTsSA7uWL6ioiGXxVCp6ilH9TKRm1KToQpqjs+j0hcuetKVFUydLUaDMolmowAZtDp6wJgpMzz1LWk1JcqOV+3Wmr2aOB+LbbY/Y5XjTUqYVYMSXfvC3HT0CxSHIdltreib9fzESzcBMqGSXc5lE01Ztq2dqRsIAWE5UlqOBc6uRY+8aqktDIUz2UkBYylLlyCKaUetXfWD5QygkKFLtvr11iBcuWXIUx3Z2t6U3jS8SQzAlJuaC4pb3hptgE4pYbttf2rEWdJ0ys4PMAXBNKU7xDPxJyjKDmJFQK9WcUoLneBSVPVKVN0fTT9odf5EbnIDOXymlSCe7OOlG1hViZIUosoJdtCX6H9qUgvE4uWSB8KRcAPXuew97m0B4+fLBaUaaf4nUe72paNYqS0IjlYMGqlAkXLkUa3K7vHMjykkUWQCai3/qfnX94pGOyqzNqSwtSx7CpZmrHS8VdTprX8Th2fQA+/0huLA3hlBCxVq3BNtDcUaLJgJTqJBBcKqKUrcXJs/cVhCFhUsKAQBYnICRvUufk1HeGfClcqlJUogFqin23pFQq9jQdjWUCnROzguOghEmXmmEIFSkXYV2FCbCw/aLF/1BJTmuW1H2TWEGFmJMxRUAk5iKbf6Xi7TehssGCXMSyEpSXYqzAl/nAeNwhluoBSSWAqCHJoAQ1GEOMNOUhIBSWH9wP5mOp02WQMyEk9AKehMc+Ly1sVCHA4lSaF0qZ69f0reA+M4ZUpLurnL9DR2pR9S8WDGcMEwZkuFNYUHepa3rSEHEivIpCyUkABhq5AAYdnfrFQ/kLh1gJT0KwCw5SA/+1i9NawxkY1iGBoTlb5W6X+sV/DSCXaZTNqal692enesNsGh1XNxr0BoLPWv2YtL7EOMWs5cxFKPZw4tt/wARDg8fmRlIdjUN9QB+31jniOJdOZJc2Y0eurBukK5C2W9Ek6O9z26NCAbY7BLJzJsBUOx/em8DSZwVMyZCWGj3rcl6tro+sNBOGV6kXoXb0NfvrGTZSEIrZSnZql7kva4H5RM24odEapoAYcqQ2WrMHJdnJ+IM51L6vABnBbhQUzkMzHrbdr9BE5kAqJUlZJoQkU+X1/WIsXMyhQSFJzAtmIv6et3vHPGC6KiKTjk+WwoAS51YEsGZ2zEF/pAuFJUoHPlWC4CsrPoxqTV39Y6k4UJCGZRAIcAvfMGI2Ou0C4yelQASFXY5KNSz+9BsN43/AAhp6onxKjygTSo6hiQAq4LJezluvQQNx5QSjPKVMVLXY2YggEEgOC5Dgt8VLvGsDhETCxmJUAkuhIWFOCKl2ADKblJ+E01g1XDFTA5KCAkAsWJDuyaObi+1Ytul+5lpaK4hIWoBphWRROXUFv7iWar6OdKRknAYs5ihExhzEVdiAX7ZSLf3DeLcVshKEpUU0RkSEObGhAKmZ6FhbZ4g4zwkF5nnCUqW6lqzLUsAnK6mcklVKE92aKjPL1QhPI4bjwkN57aMoN8pgjIDxOGk5jlTOWnRThL9WCWAjIrf2LAvXEMTh8TyeYigJUxNgWJJWA5zGwrq9YUcPSiWCpPOoJvzGgJYiho/2NSJ3heYEmVJAUkpYrol3J/uJAdrdOzp53hOfJkFahkQ75S4JayjymjFgCdS0cUHH7EGKxSlscxBuxCmtcGjv+sTScaQyAEk6Nt2ct6+kIuGIVLBDZXSXJudwlyBYX0eB8RxhJISk+WklxlFhaupsLfOOn4lJlUWb+YlpUHQXY1dgPR23rXXvG8ZikpSChw3+ot6nX1b2qmwvH+TMUqLhiw+IDUm/fsGiSQsOFKBScxzcr5XL1ca17QsaQDjDiYstlDaKanz97H84NlymBs7dn75bdIBwvEkrBYqpQZs2lGLW7QTKxORKioijVOtte7+0Z02Am42pBIPwkVYgso2Yb0e2/somBB0ci7ae99/WHvHESpiSpJBKWKg/clne42iuDEyikhSV3FU7bkbvo7RtC2tgdSVsSMrh6EB2D6VoLQSgyZzZppBFHP0qfz0gB0kuhVGZyBmH228cTJySLjMHrb0Lbw3EQaOHLFELQRmYModW/MfbwZw3EF/LKFqmA6Kq23wmlITIHKVKHKCH5uoFNAdfS0McGsBcsyxnYsXzBgKfhewb4djSE0MeT5ZynMPKrYqJbq+gfZrVEJf+nErJM6Uymc5mtUhiIsU/BKKRM82WjN8JWCCcrg5aENX6wl8QcKxCR5y6pypKrMCWokPVy1RGUJJur6T0LmcVZCcpJSQRzDbZtHGrPX1486YzggvXKaF7m/cbQhn8aVMYKLUDszUsAAA1dO0G4SeCeYl2p7MWPpGqTj0Cw4fHgDLMTmbUG/Q/KF3HFoUBlJDmz00LNv7XiXDKQZa6VsCdxao6mmzQkxmGyHO/MxJA0oCxtTmEOLTmV0ZYUBC0hx8BBY1AowZybnpDHDKdXL2S+tqnVn+6RX8HJIWFNSoD2cdrtmHq0MzNXlCRloBXX0anaHOKjITVD1c3MiqQ/Zg9BTQfL1hBIlMsFZGYvQkUZmALGn6w1w+KSohKwQQKOOlS2ogfjCsqkqHOk61DdxmZ21aFVPQh3gpzJZrdqDTWBuIZ0ZDT4gSo7AH1eotvSF2HxiMhXnYByQ5oHq7nT0jjHYiUs58x8tAq+5sABoz/qYibf8AUDugrAcdTkUWJrzHemwqRpV2fSOZ/E0rp8ISkEOKVs1b3PvCGRxCWWGYJJ+3FD8+sZOxf4XcpP63foPlAvFfQoamdQmWkrFPqDSjltxaJEz0pUFTMwykNLF7pDBN1KdupgP+cOQtQOzBt2DtUOT1gGRPzFTOaB7FViMvaut2ENR6NDaXxmWgKVLOdbllNQAGzKdXw05nZg4DmIMNiJ06YUmYRnr+EGjvmcZW316G0Q8PwqlT0jFIWlCWDnNYFRLqTfMQQK1e9AzPBJXLlFKhKFCpDFIdSkMz/iUaF2IBodgnS50GxHicNOKuXOtQUC4SyhyhjmHc0ajdoNyqkIUqZzzVA5VKUMqXDuxouvTTa8MmfmpKCU5mCsrUIoCFKHTQ6mwiEvmCVTHKTlLmlS5AJpdy3W8NZvQlvozl47AkAzlzvMYOJZWUilADSwYdwY3FYxmMyrUkFLClAG9HFoyFgwphKvE0xKlpC1ZahIqwdnZJo9L9PWCFcEmpQmdNzIlqYgkmoZ3ZNWtsWIAET4TASsPOK2VMUHyugFiKvlUMv1EDcaxsya5mpUVEguoBIFGcJFHZusauFP8Abo1cKI8JMSvMCwSkUzAE3sFM4FTo9YX8RwaUq/pkqBLdS2zCMwWEmKqCWJqyXFPkTUx3i8VOllKgpy126ZVAuNopR3oWIZLwU7yxlScoBYhn3Ncoe7vtFg4VgCGUoDKoVoS/ertcO/trUl+J5xBdTabdKNB+B8VKUAZk7JlIGUJoaFtSdG2rFLxfY1AuyZkpJLKQCBYqFiWBvQUgPiSECSMxdySQkuSBpTs36QhxHiEBGUGVMJZm9i5YV1sRCtfFkKXmLskWSQ76sCGagFdjEfC76PEl4zjZalDKpSQNWfSn6a0gSVOCQ5SGVYgkv6Gwf1gUJStRylSauCQfmwgSYVgkOSxbUgt3jZeOtBiMpqfLN6EOC7ehGv7xpU7NLVmKKWf4rWFHYtTQwKqass/N3B9t/vSB5slRNEt7mFivYsSedxF05QAwr3+sNODcZlIQpUyWVLd0sphp8Tn5dISIwK9m9D+kMJGBUlbgtpZ6+zQ3CL0GIywOPMx1KBMsVyqLh1E/CNtT6x3P43MnZpK5hKCaZ7UJINAS36B46wahLlqPlpWVADKEB6alWl6tCvGcKnhIxHlpSiYogBKkliHplfMLGtoj4ot6FgiLFyMpDEFwLft2iRctSQgkly5Y9ACNau/v6tvhfDcTOm5ZaeZiXJSAABUkktb1izz/AAFPJefiJWQEgqQpzQP8NMx7fKLUPspQFfB1rASVIWErLg5S3d+ziO+LYhS1tzZRqUtcVLM7ApB1MGnAqwsx5U1U1ITy+YHvQjLzM12JApEs7HLmIAmBByggZkA3BFynR4WCUrBRSK9hJ6l5SpSWAIbMlJDOQWN+ZT1v6RtZxClgJWpQsFJYfsS0EyeDyqOgH1P5mGcrBoAYJDO/7PdulopvYP8AIPhcLPKilZuGzFnPLmDAVqQA4B+IGHXDMLNKWTLTSqs81AKbswU3tT5xZpEqcAn+ph0AgEZUhLa/gRS+kHYdGJDlM+SQKXHzdLk1uXh4o0SrhTpWEKSnOpLBuUqGVTOWPlj1c1cisdKSiaFhcs5crt5qUsoFwQFCtKWPpDWbw9yZhmyyTzEMr2bI3pA+Km5HAEsu7kAEV0DpDNFKCZLk0JP+3sMAFK8w9EzJb+o8sU+6wKrBS0pFFKJUSUlKWABOUODU2qz3ru0lyxmGZSgl6sHLdAYmxkiSx8tUwlw2YJAbqyrxUoKjPNshl4WSqY/lMcrqlqCsoCQpRNSX/CHJsC1Wifik5glQQhIKiGlkEgJBpbMkl7gsPnC/KRv7xpS1uCkMUl33N3Z2LbNHHPwpPRNhcuYZyeUsiWpObMpR1YnOuzi4+sLOJmU4CGXMSVZjykUV+JbAWYuGHrWMnTQJZQBMCDUgVLu9m7EmlR0EdpnSkyAtYSASEfEQpyCcxQhn0c9rkRPxuO7Cgfh5Ql1qWmUDRBfMpwSCQkN1qxFb0hTxGcibMQROWtsqQAgl60ux9G3rBo8Ry0oQmXJImJcBSlUZVFMzKvoSaX2iH/q5WVeSlCcg5kgIDsXKg6e1AXoGilCXWCTITLny+TMrlpy5m9I3EKeNyW585VqwDRkRg/6v+k0XbC4idMUWlNmZJJztVwHqw1iXifg+cQXKC9TlJNW6hjcwbifEcjCMCplJOgcv6X76Uibw5x1eNMxQQUpSQxbo9QA2jAR3fFH2ddX0V4TwpystSZKEvmWhJers7MkU1h9wTwxw9LyFSROKAFGmYqf8SlH2ABpDBKSr40T2b8Lh+lBT3jvFY2ThpacsglZ0Krf6mq/SHpDrQr4n5MmYtcrByZSwGDyJZJ21Deg9Y5x3E5E+WgrVhglg4XKQovq1TQuQLa94X+IfEWKWrIqWlISA6FSgbmhBUCp76tUawow2MMsTEhnUClRyAMDcOLdveJkxKS4b8Q+HsGiQoyVIC6MkJBev+M0tBHhzhOAynzSokEAPSjXoHJ7kt1hSrh+r01c/tGFADVaMslfBN0XYcG4YFACWlQILkqrQEioDu/aAOIYXhKE5Rh1LI1QtaSe7fptFVmEmz/OOJYO49S0PL8AnfAfiUlHmnyULQijJWrMR6sI7lqV5SpeVBcgvlTmpspswHR49A8P+D5MxKFT5qJizXy0qo2gzAuTq1Nqw145L/l0+XLw4CcrjyyQ+UuXKJeYAcpNe5gUW+jxPL+D+SmYDiJZmSw7pSpi7Uq++jxNjEylTFGSgpQ4YKL96v+ZiLFzZi1kzC+zByA5uSxN4fYEYQAuiYTlp/UZyxqeTdqD5wmvSJoI8N8dlSQQZEsH+7KCT0JUCYT8f4gics5ZaEsol0pAuTsz312iJeUKOUUcs5Dt7CJlql+UaLCzrnDdmy29YabqhJ+hXhcItSwJaSpRBokVsXt0h9M4BiZjf01vVRzHSrlztlL/vCnAy5gmAy3KrBg9SGoN6xa8JwLiB5/KD1qrIDW9y711rQbQ6KQgXwaclWVUtYJLAMakVIFKliIExUhixFXZjF0w/AccJoWtGWruggmw2XmNhrAPEfD8lJImzMRLckjPLo5vqX94Md2LErGFCQpOYAgGorX2i4YLiOE//AIS2pcK238wm8Vmfw5SSSnmSKlQBDPWoUAQY1ImGHixXRaMdxCRlTkQgcwzB5h5a0DqpW8V04tTsHbo8Eoxi8mVpZ6mWgn3IeGGAxEhMkBUhClsXVmUCana3pFY2DdgEuZTWIZswaxKEnf6RytB1Aivi/JjbBFqTf84HmTUneDzKHaIJmGH959IMEusQElOYliKVdRCR7qID0NNY0gJJIK2I2rUf6T+3WO5+EQbl+9fygSfIDMCPlEYxQEWIzqHLlVqwYn6PGInLQD5iUII1mOCKaAqD0O2ukCGUl3KgBr9iJsdz86lKJUwGg+VGAag3ERqykSy5oUAE5VMU1YMN2DsKNvUC0ATwlAASlGZhzKIKrAuxJA3oB6xGcGsqypcEOWY7PoNt2oIzivD0SlgJWFaGhZ9Wp8I3v+TyHZDKwC1DMBQv9ekZB2IThwohE9ZToUy6W0zKBvSoEZGOUvv/AETf5LtxPCyp4VlwvkByoiUlQClf5qLMB0G9Ig4dIyOhC/LCzp5itnoAASRSp1iycOmyJKh5uIljLVpYVML7uRl+ZiPi/HsPNGTzJmQuFNKlgkWDEKBjtSXtmzk/REjjeGksJk2fMWA2XM3tlXQdzB0nxTKRL82Vw5RS9JiikipZySCR7wlw/FMFJHLhlTTZ5igB/wCqU/mYKV4gTNShIwoyJshKzlHejipo51MUnEn9wJxfxPNnghUuUjOa5EnMoBmGZSiW0a3SAh4fxq2zhaUlglxToAyfVmApFl4Xg0E5vLw6K8oUJq+t0rIJD2b9mOP4bOU/krUrMGL8gY7ZlZ6l9WMOrJooC/DWJKQoKJDOaEkVaocNY32G8bxHCUyFEzFrWAA+RKaOPxHMS3tDXH8NXLV5c0KKdhMSEg0ers77l9YWS/JRqa3S9vUFjTvGbUfotIilpzAKSeU11+7wdhZIJZRNXZjroIYcK49g5IYS1KFaFILl785LekOpXjqSPgkoRa6Uv8ktTvC+NMakkV/FcIngrWJRQlFafENATbLZyaM8Azps6ZlzTVZgGbMtZHQU/OLZjZ0jE8y1TEpt5SClKO7BN9XLxW+NcMlgESJhJLUWpu/ws/YgfrfxoT8jBZPClzKss7qIb/5KEM5fCeQJUqTLUBQmpU5o7JJI9TpCRBWE/wBVYzJsklRNHpSjd/8AmfB4h1pUxdJqvO2U6NYROCQoybYaPAuLKCpNVbFKkvXQrSlLNECPCk18s0pQdRU/Qt84taVKIGaZMLi+Y19zC+fxuUFBKFBS3YAKcn3d4MUaqCAsH4ZKSCmaXBplFvnDaRwVdvOUC98ifq4gRGJmJVzqG7BRudDYWpbeJP8AueUH8xTNehPpQVgpeh0kNx4fnBJIng5X/BM0/wBJL+jxRuM8XmL5VKLA2L3tYk1i0f8A5FkyySgrmcoZJSoMp61UNm006xXvEPi+ZiqJloSncpSV/wDsa+zRLiyZSVdEqZt4llYjtAwB/wCYnlEHWJwdnM5k02apqRLgisipEcKmMGuO8Ry8QR+EtGsfFXScmHLVlufkfygc4oEE5raEKc9mDe5EDLxoer+4/WIpmMYvlHufyjRxQ7Yaqa+vyjlZDaQun46ZXLlG1LepiTh8qfNcICpigHZIf5N+cZSSGtmpk2t44nLDaepiw8I8KGaoGacg/EnNzdqAgVId94a4fg/8ulOZKFKdNcpZgBXmSQXNHcHoIywf2aRg2UiRw4rfKlR7JUfoPt4Jm+FMSo5konDKKuSKEEgc5F2s7R6hwpSJkxS1E55aGDqIFPxZbWPxf8xmNyGWciTmP4SSGejihBNWbc7w1463ZaijxvhapoWoL5ChitVLWbYqqNYIXwgFCFZkJrUqzEgEF6NWldIb8alYUzyqamelLjNKQhPMU7KzWOtNNIUcaxkxCnKlJCw7bWKQmvQB2o8ZeSLX8SZKuC+ZKCSQM4AOoUD9IyCjxScqrs/+KPyRG4yw8n0YjZGJS7EVNBe/oHMOVcCmIBK0SxlDl1VD75Xr+vpHafDZklK58wyzcJGV/wDdQabxJM4gjzAEqKmpUgClqpl12dqvHe4nRHYDmMtQaVLUdlgl/Q3t+0GpxM5QUUoSggVZKctPiYEs9X+2DXD4NL+YEpUPxKCmy5n3CWqCAbVNKwVJ4hhglSQQAXBypBd7/FoekaKNbslsrGKx+IRKzGcvLVglCQKa0sNH6wFI8cYgFs0091Gws1yLaResVwyWwTMnqTKIqjy1JJGgz1o7/C35wFieGyBWXKbZRSwLg1ZfMoDTtEyX0xK2UHH8XUpkqSQb6up7kw54B4KxOIZZQJMs/imXPZIcn1YdY1jsAEJ81c0OlXIkJqVE/hPRvpFh4b4jxqZAH8spmZK5iVp2YEBLHuCHcRivwaLx/Zi/4cAHL/NgHV0Ae3P9+sKcfwXDyqpxYWoUyplrf3zt0f6xisTP5lTJrzHKirIkMLpFTYFqNp1hTxPj4lgOsrXlUBQGtWFPh5mJuSBo8K9aNMUvQRw7gM7EqUJMpSmuSsAAdSWiOfw5QUtDVl/EAXy71BbWKjN43iZiyiWtVQQQCwapJPbfpHoPA+DS0YUoV/TnzFJzKNcyHBADChztRjQ+1Ri2S2vSFCZCAOdbAaC/zhkMQqSAqVJSBVypSyotUlyyU+iR9YJx/hXFzJsoJlcjpOZJBSyWLLal21roNYt/CvBiFpOckgpypOtuZTjckgNpFRh7YnKuHnIxmKmJWorCEpS6mSKAltQeYmnrAGAwUpMx82RTMF5tgzUU4oG9I9W8ZcBV/LpRIRygEEDY9y+UEAsPpHnHizhKZIASS5AJSxGWna1KGzD21qKVmcptC7G8WSSAhJUz1mEqqdrQEmt/v7aOcFgVKOramlBrfpDNcgKTyjKztq7NUv0c02iLOdybAFYgCzd9PlEP88TUmnt+8XXw14NlLKlYlPIlgxcOogFiX+EOO9NHBtmE/htgVcyZZAIdntsKua/rS0V6NIx9njpNApxV2JN2pTetPeOZXFCKN6R7BP8AAWEmzs65QFSkISosaUUQGZTaDvWFnEf4QS1zBMkL8tNOU1+fajdICsUzzyVjcz8ppsx+kcHElmCj2MXw/wAJZSAcs5b0ylh1d26pPuKaxW+KcB8jEmSkZqZitRD5cpoxpQkvuydquyHCuCDzxqA/3tDOXw4qUEip10A9T7RNgfDxXMdAK0pVzDVu3rubGPTvC/CRLlmbNATaqxYCxr91iUwSZUuBcPwnk4iXiJBM9JIGYnZmTUNzOetNosHHcclErJKQEhKApgGc0YMOt3D9opvGsZL/AJ5RlLzSySbXLE31DgV1+rKXiiGdSQ5LA3NNNw93iWjpjoYYOeoVlpVUOT++9TDH/uFGVljzCAQctWcGnUliG3hbwjFeWCSASNemrxFxaThpqAZiAMxvRgd8z0I36w2Ml8OeIEmcEZMnmq8tztXpzfhGmvYv5ubOxUCACBlewNmt99o88my1YRecFXlBKXoonOCVBTiqXJvY02EWPA+LJc5Cz5ssTASQ+UE1owJFT6WiV9CRPxDDyA/mzQFLf4iHaxYaisVriGElFKRICZxcoSFOSVVBSCAWJtYg9IBx3GzjDKw8sErCjzEuOpdnAv8AStI3wDHows3KVErICTMU7SgpTKy3IIAPMkuokJBDOSrJc6CJP8PZikghaU/4iUqZlIoU5woBRBBBIFwYyJ5v8RvJJlyEHyk0TmKiTuS5dyXNd43F4smwvxBikJcZwtTnOp1+rlTORUUSB3gTw5h5WIWr41BISTloTmISAHDbn06wwwWDwhBGJZSFEK+NQqKNlSXb3dzeLrgON8PlJZCUpG+Ugmm5rY69olwV2y8nVIRYXhM4qVKEtMtErmSlTMomiAouXNLmoygU0UTFqButCqAqSWLpJBIo6Qz1p7M9p4n43w9kIOnMa1FqE/nFJxHGlFZUACCXZiB/8ntF5IlIzFcdRKXlnYn+oA/MyjZ0gsexqaUMH4XHrmSkLmqclOZQGYEPVqnc6NaKxxqUmevOpCAfveJcPg585ky8ylf4CrM2mjRF7LT0OUYqUVGiQpZy0DkcxIYu5u3oDFuOPlpMuRKdawpiQTlBSKq1NB2fu8UIeDcblClSphAdj+IPdgmo9BFm8PeFsWycyEpSmiUrKkgVLnIm++goLwmrY1LQF48w2HQoEzleYsjOgF8wDjMS9DRupPrHn/EuKpm/05MnIMzONQ+7P7kx7YvwzhgxxacOAl2HIkVs4YE0FK6mkJ5vCuDgulUwj+2Xmb/cPzgxQnJspnhXwpNnlFZIQlWcormUAqyiEGnRRAi4SOE4mTiFrAKwrmYhRBIaoUxJJqG6mheIRg8KtQl4YTUk2UuaL/6Ug/MiLLwPgM6UppkxRSb3IPS9D6RqnRDFAGImAJmBSUhVQoLAIZ2bUANT92uvDsMuq1K6JTYaVOr0g/CoSgMTXuYJYRDmFC3GSFhDl1HUBvl+8eJ+Kp/nz1+WospdUqdk7E6bx78pNIQ47w0kpyy0pToSwcglzUi71hXfSJxs8YwWGOTJlVR3YtzVAeheh9Hi5+H/AAzNUpCp6QhCC+ViCpqpN7WPoKRb/CnhMYRKhQqUXf6Q/VIe5h2kKMCvTMA8wgpJzEhm6UJ+fdhDZGHKUsLtDBo4IG8LOzSivrnfiYUcO1q5W+X0gnCz+ROjh/cmGM6RLVQjrG04JOUAWDN6Q8kAhmqUVywkUzVbbKtj7n5RVOLeGZk3FFSGKFkpzC6WYOzb9agR6LJ4UhJcO8SJQlNg3aDJCasS+G/CkvC5liq1MCTsNtnuf0jnxRMT/LzSpIWAhRylmJAo76PDSbiwQWIYag0pdzaFeKQJyFJKnQaEoUD3Dh7ih7wLoLR8/Y3iGRxqDShBBqCb0DFmaAjjpuJKAHVMzJSEpd1PsBc6PesMPGWAVKxs3Dyec52AAD81cu1HZ+hiPgi8dg1ZkS1pQC5UAljTVVlAAlg5AclnrEzljzo7GvBcLjVOEJVlzM5UKkO4S6i5u5ToNI1heC45TpKLKIVWxF3SpQZhS20CYvj2NloW8pSELSKqf4a2L2VmqdSbvECPF0+XMQZHKBLU73OcVKiRdwkg35RVmEZKXkf0FjvDcUOGGSYTMlKSpKGUklLhrKrkO1toTYadIJyKKpaDdZSSz1smsKFTDlSl3YMTvaOhLcVU5FgPuob6x0Ypk/I0OuK+IZUlCZGATlSCFGaxC5igDzF2yjmPZtIRqMxCQU8tKtU/O0ZhUOnOSKUrc+n3+nU2c9GDdh92ilEixf8A1FVe/X94yJVmtoyFQy+YThGImnklrL1sa9XNIaYfwZiyzoUC+uW2t1fKHUr+JiisNJSlH+ok+7N6RZ8P4llFCVlQRmZsxAJfvVurRKSLKgf4dzgMxmSwB/qH/wBX+UTo/h8kqS0ymrA+rE3rraHPEfG2Hlg5VKWv+0JUC/UqAaKziPHE9VUJloJuoJc0sOYkNU6awPFBst3D/C2HlAADMofiNz3YARPieL4bDEhS0pUakByT3AcxVOH43iOJbIshJ/GUpSPQ5a+gg/F+BQq89RmFiSUhnN6CtWuTpW8GX0Og2Z/EPDgDKiYT1Smn+6KnivEk9alETpwSSSBnIYE0HKQPaOOJ+Gp0kFSg6A3Omxex3H7wBKkKJ5AVE6Jc3/P9IhtsZi5yiSSokm5JcmCcFhlzCyHvVut/XpEsnhc4Xkq75CSN6NB2F4dPmAoQSCKEZcp6g0FrekCQxjh8AsEJICXYOssTXofl9my8Fl5WSGZy5AI7MSA/vCHA8GxMkjOVgf2ylAX3YN16xYVcXSgAlBKrPMDE/JzWNL0TTLFKlouA0TZxFWneKMqTmSXyk8uVWzWNL6gWitTvHkxgXB3oNHBtYaxFWM9HnYoDUD1hZieOpTdY9x9+kUlfihU0OQoDfTtXWE87HlXKOatNfs9Ggf7eoZez4yKiUy8rh61+mvoYhR4sUKLWg3qnM/qm8UXDICsxUrLX4XYm+tvtoLkTEpHJVTVIzczbgWpXWGmJot2I8VTC2TKkGjrB2elQflE8rjiihyydHJUa60b5fWKphcKV8uUFrJKwGPbX1MWHhfAwn4lZUkAFNCD6t9IpCGXDuKpJIMx2NGGnWjA71g2T4ilAs7DeIsHhZSApIqg6bHXWKb/EHjsnDNKk0mqDqayQbP8A5G42FdRD03QuFwxXjCVLPOU5Wd3r7a+kUHxL4/nT1FOHzSpRDDRShuSPh7D1eKJNnlVZinUdTWDuF4ujF2B3f0Y/dYMUhZWHYmdNMtQzrUkgkjMTmN3Ieppc9IX+BvG5wM9QWP6U0ALYVSxOVQ3Zz6Ew8l4lIknNy5gCxFRSrta7X0jzbESWLCv2Yl2MuP8AFEqm4kT5RGVKAMwcVcks46wtw6pC8NOUhKpKkmWiWwJzIceYSS5CiSosCKlN6x6Ni/AOExMlDFcpSkILhTmw+JKnD9A0VbxB4Tm4RMuUlpktQKTMynlDksUh23cO51tESipMdCyTxEmZ/MIdWXL8RUXa55lEm4cvV3YOYWcR4iJkxSlJBKrlgC1AH7d6RvH4PyFMlRUlXwhiA5LG9dNdXgbFhkZjqwT3rUkbfpGkYRW0jKfQRKR8BILnq6fXtEhw2RwXHV7jRunWB5c0ggk1ozaNr3pEk3EE1cnv+cWKmRiY3rSIyo7l3jrNeI1J+jwFJHJbr8oyNgf6fV/1jIQy6y1xmesep48YSVVUuSHLMUIf0YP+UKV+JcNLSTIkyjVs+VA7sUpr6H9IwxNCiqQxp99os3hjgIP9fEpUJQUkJSR/+wqOUCp+FyK2L3vGsX/EItmGUJBqWuOlWrvXS9WVzfFeJmKStE0f1Xyy5ZLguwD5fiDOXIDAiHiCPSJvEpb5hys6VPQICQCQQHD0oxrpAPClTpyytLeW5KVFznLM96DqNmDtC3BIK0pK5vOEgkADKFfh5SOaritrhjWGnhfEmYDMnTJbZAAgTA4YqzlSaNp2HaAoeoQPLYBwzF69wWp0hWcKASoqKUgVBUoMO+ZvQCrQ2VNQlmNwGG4vb1gfiEkswGYKBcH27xQkVbCBKlBysoUS7AlV79K76ekGY/hCBKKkoJUQ6QTQsb16GsR/ya5KSJXwmoCn60BqHNnLO5heifmSpRHOyqpJZO1CaCwYCJL6ESlYhIDLKaaqBAdqa0bSoiWTgwVj+qVLHwkJLPXXTXT0jvg3DVKcpm5CHTy5SCBlPKol2Bp7RMOBTQsNiCWJOVSSxqaFiCQ30eAAXGFSZZJClHKSp2ZwCAKfi5QGvWKrxKU4CkAF2JFWDvQuzVBp9i74ngnmS25UrLu1WqCSHLuW136QGnhyZSVJS+UvdlEnQ1Dmr8rHperTJaspeFxy1OhOnxD6enaNYHjPklQIADuTs+p3HTvBXF+FCUtSwohJsqutai/SFi8IJlFEOzaP+vpF9I4XDhJwyxmWlKlPViaOLlLtoT8qtB2OkplEq/C1AB0sAOUU17xRJOGmyFhKHSWVUdr1sGBL6PB03ikyS6FqzS0gu7sl2OtSK267RPBlkT4mCXErDoNAUm6g24bZ6doHm+JMWTmElAcUUc1f935CBcNNE4JXyJLAlgBa+g+3hLxPi8pKiErBUpxy11a/3aNES9DKf4vnpQCXTMIdhRI/8XJ616etF4hiFzpqlqUVFSiXJ1+/oIKxJUokAEkuACGPf73juR4emGhoR/bpf2EPhG2I8dNZqsbXOnTq0G4fHKyFizEbQJxfCGXMDh6/LtapgX+YSDUUNbP9h/nE2OhliMWSliotS3uInweFSZsslspyPqzs9De8KFYvM6UgCn4vrQdTBqcepJRlIBBSSaUbWIkxpHueCGZIBAvfOx6EJ00rT3pHPiHEoEsIExlOl2rR2UD1Z4rnhDxdJmoWmeuXLWkBlOwUkfLMCLavTVrBikSJzKQZS1KDguNiXIezj5F4mnWjVbPOvH6pRlSkIBBQtQJUSVKLVWaWoE+lgxipz1OhNbA0Nq/8fOLR4xkkSy7ApmMAxFGLqH+LkD2imiaK0o2sax4Yz6cy5JKgbdO3/EdkNXTtGOkVDjf77xH5JLt9/OGIhxCau/7x0oVYXFKxtmD6/doiTY7/AH9+sSMLEpP9vyEbiNJU2kZFCotaMcZis2ISCUKqltGNLkXb8t464hjFzUlJOUEFmpbQdA0SnAKIANJiqltW19jf2vGTMFVwwDXH7jSlf1iUWwVeFRMCUqJLB27CtWFhC2RwyeJ7SQaHMmopWju1aD21h/gpQFbBqqPUbDqPWLBwLhlUFKQQ7nm6Kr1q477wmhroy8H8VWEBE6SUzagzFZUoNHSC5GW4HKKu8C8W8MFMlWJdz5iuVQD5XoGukinLtD/iHCVzZIQhKVFS0upZyhICgc1L1ApubQyThDLT5ctJ1LvUk1e7vmzKfoTsIll2DeGhiVMFhBlBLoOZ2AZkvcgfCHD0hqZ+ZWV7XDDT7+9YsElSs6VIKBLWMhCjUAA11uSOve2YlvMdvipQ7XLNYAAe/qAd4mwfR3+uz67xX/EmFlCSVKyBXNlzUdg5dqHv84fhJUCAGG/3Tp6QNi8CidLyKClpU4KkKYVFeYKBINRTfrCGcS5MoCWpJACLG2ZxlJbUuXc71iTG44JSHv1bX/jSIuMcXEkhASn4BzEsEkkhOY6JdP3UjaQpc4ImIRlYkOhyoGzUYMxcOdPVqwADxAJIIq539qPe8axAM4HKlS8tKUD9zSmz6Q5xGEkyxSWjU1Sk9TeKn4k8bBEvKlKs5cJSkj8N32D/AFG8FbsVnGNSsApXLIcUDg6f4kt67xWDhilRBu7dRfTW7xJJ8RTJxLsEjWrl3s5t+TUhRxHEJMxVSMuWpOqnNEpvQXiyWO8RxRKQ6lB9K+lQxozUprWFPHfFKJ8tUsgIoGKair5ju/694QYjEgq5T6mptt1hdOVU3fX9IGRY3x/iAmWiWhWVLMR7X3rCvzSVPvAiFupvb72hkJRa33pDWxMsmAUMso0fV92DxccDNleWX+IivUHQNb/iPJDilIIDmhf79BFk4dxeYtJcmux0ekDKiNeL4BE5QDsxuNLnbp8jFe8TcLZDoHIH5jfoG9H0rpFhlYEzUlSDWuvSvaIeIYEBDL+EV26HvWt4kqilSMEQaV7+lvnE2HwimU4FyHfrBE+YEqZNX9ukDhYHxXveGZtEyVKZhoz9OnSJcBiZstaVglwoKFWr6VttBGDXLBAJfVn+e0SYiUDYBn39oYYhPiXjiZyS0wqC1ElMwDOFOnYsU5QwVSzUiqlYDPHGNUrOQbvEXlE7d30jG3ehO30MSgmo9I1nNr0P6RqQvS20drSK+8bWDBx9vHcqUSfrGglo7mBwAD6QDBZ0w5jGQScONn6xkKmO0XefxFDSwcxVMSKHZI1NyLmrmDUpSEPX7v8APpYGNxkBQRw/w+lUglQoSCC9SKOe9RRxpD/gEiXKlATFf1szm5DzKA2AJ1NWrZ43GQmNdGuO4lOBaWgFKaqJVUs6invQl23HWDuDcQExCFFKgtdQMzsAcrvRqaDeMjITKGC00qAK0A69YVTpMw5hmB68wv2JYUpXUdhkZC9gCS8HzZpsxSykDKbMNNL/AKwyxvEwgUoBSg9LekZGRVBYqQZZn+eMxWE5CNCC7DKaH8X3SN8M4jmxK8poiWyUs1FKoHeycqqdQ0ZGRPsEFY2aVyyFEA/C7HWgb3N9useR+MsGtMz4ySDlrc50hTUYM/a5jIyCwoCQtUrkSSRzNYUBAPbmNn0hhheAKmS1TFKsbU0H37mNRkWRQg4tI8tSep+Q33hVi8UCWTvWMjIiTCjWHLEE1hojiqWYpPo0ZGQ02gaIMVjCtQYcux1ixeG1I8sZg9C/oYyMirCPR7iOLSpIpKcM9TR+g7h/T1jXFFyykBgTuRR+0bjII7Llwqs/haXUrNXtAUvBpCi9T9/tGRkWY2bxEspLP7RoTyaBRBtGRkIAJUtOz9esQEsr4R2jIyJY0zsyPxRyibYRuMgBHQkMXc/d4xNXO0ZGRRJpSzvGRkZCKP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hMSERUTEhQVFRUWGBkaGRgXGRkeIBwfGxwbHBscHR0ZHCYgHRwkGhgZHy8gJCgpLCwtFx4xNTAqNSYrLCoBCQoKDgwOGg8PGiwkHCQsKSwpLCwsLCwsKSwpKSwsLCwsLCksLCwsKSwsLCksLCwsLCwsLCwsLCwsLCwsLCwsKf/AABEIALcBEwMBIgACEQEDEQH/xAAcAAACAgMBAQAAAAAAAAAAAAAEBQMGAAECBwj/xAA/EAABAgQEBAQEBAUDBAIDAAABAhEAAyExBBJBUQUiYXEGE4GRMqGx8ELB0eEHFCNSYnKi8RUWgpKywhczU//EABkBAAMBAQEAAAAAAAAAAAAAAAABAgMEBf/EACYRAAICAwACAgEEAwAAAAAAAAABAhESITEDQRNRYQQiMvCRoeH/2gAMAwEAAhEDEQA/AAMFjVqR5ZWlsxl8igTpV2YOBRjVzFel8JJWpKUkpqoKObKWa7CwNCSwGu4b4HjiQnypUtKGzWSo3e3xE607wzwGLM0GQiYgLIFSLtlv2c/M9/Hycb0cwpwvDChKkzAhYU1Ul6AmjkOHYHUdQQREc/gqSseXMyK1SVEFmqwLudzDaVwdclRdZUskkgsw2YOW9D7XjtWGSS5SCdHFqNcVNz+0Tm70VQsxGIkITkZI2cqIfRklmc7NpTZtguIoISVoVzCykpsaEJVQlJYDm2akDYjhyUjOJaGIqrM2zVIb0e8HSJ0xILkqPQDlNbEO/s/5WuBQBiZEkk5CpCQ7u4KQTmByhgECxcFx6mFXEcQGySC4llmJoSpJUCHLgMVUArXYOw4hwYlJLqKjTlJs9QXuDc7wg4bgCFqWpJABDhYatgADc3NLAAx0eNp2wRmCKws/zCgAoNYki9bb694OTJYjy5qXF7tZ9L/lG5qAM4SeWhNQ+urOf3gOZOIPKHFdxexZ2AHX5xrGVoCxnEjy0lSEzG+JSZiQHbZ/So0LVvOMYkh1fi5QXYvsT3D1H7VvD8VOZKStJQC6kkUu5NxYChIa8F4vEDyykMEFlIKAUsSLuSqlLMNRGc1WgbGSWWh6ugn4jZiNrFj6vHKFtQ6lgSBX/loXcOxxIUlJSvMEukunbMHTewqdoZYVWYqQC1AQk0u4cV631jPGxIbEpapS1i5cV2NCO8LeKYkpUlKcuU10q2r+w9XgfGTJgBDMdwNz845w+OABQSkG4KQm1KGpItakHx1sbARj3IIJcMDanUNalfaH+ExRVY/P2LNC3HJExBIYKDaEF9jRr/KCMGtkBSSxbmDv3fpTT9YHJRQgmaqYXAzM7gpcncuNAz2gELmJCllgkG5cV6nf56wfK4k4ALh+gIoNfkG6wNPOVKluhaUghrB3HxJUFCn+IHtApWMk4eVmX5hKShiyQoGnXb8ngnD4j/xN3r2bp6wJgccSSykKzDmKlF/9tBrSDwy15WOVN2r0qdN6e8WlK7Yh5J4s6E5zlJU1K0AoQNfWmujEyVjZKFUWlrMxKlHfMb9g14rkuenQmndnq99X1f8ASBf51RDk9703pHWv1PuhUWTGeJJaFB0uxZvYv929WiHGeKpSc96WCdf/ACVUU2AiqTyejaOwJOmuu8DzQtVeVOgA+r2hv9W/oCw/9fUtSfLCUOlRCCoVIevMXNUm9XArC8485wqZlUohVEEC78ygavo79YC4ZgHKiUhWWlauWta9YixfB0Z8ylrMxnKU0ZiHIAO1G69o5vJ5fJLTYMImcUC05GZKnCnBNS4FGq7A+oiJfG0omKkpRlKXDpYC7KJfpoKu/V8wOJQr4UoTlrlSHYOH1q/5DrBOHxoUh1Mh1EpUEnmJHwgCh9dGjmfjro0hYvCpl5lTAJqgxAswajXzAbCnfSSVxLOGV/T2JsHYPlNW+jHSgKxGND/1kjlYEBkqSzbDbRI2gDiUhRlkJCEpJSElKEpexSFEGhIKm/Ecoe8bQqk0hrfAfF41IQPMURNsfjAatCb1Oheg9wZOF8wgltVEhIIoNaBndgSBERmpSlIyJU4/EHboSTQuNL1hrw0ySQyUywKUCQSTUFKlOdTSlqNFuohoVnxUA4MmUsgl1KSST3qPbSMhz/0QqqJiyOskn5ikZE34xWiz8OkypQMyTLSGAQShy7gElTsSA7uWL6ioiGXxVCp6ilH9TKRm1KToQpqjs+j0hcuetKVFUydLUaDMolmowAZtDp6wJgpMzz1LWk1JcqOV+3Wmr2aOB+LbbY/Y5XjTUqYVYMSXfvC3HT0CxSHIdltreib9fzESzcBMqGSXc5lE01Ztq2dqRsIAWE5UlqOBc6uRY+8aqktDIUz2UkBYylLlyCKaUetXfWD5QygkKFLtvr11iBcuWXIUx3Z2t6U3jS8SQzAlJuaC4pb3hptgE4pYbttf2rEWdJ0ys4PMAXBNKU7xDPxJyjKDmJFQK9WcUoLneBSVPVKVN0fTT9odf5EbnIDOXymlSCe7OOlG1hViZIUosoJdtCX6H9qUgvE4uWSB8KRcAPXuew97m0B4+fLBaUaaf4nUe72paNYqS0IjlYMGqlAkXLkUa3K7vHMjykkUWQCai3/qfnX94pGOyqzNqSwtSx7CpZmrHS8VdTprX8Th2fQA+/0huLA3hlBCxVq3BNtDcUaLJgJTqJBBcKqKUrcXJs/cVhCFhUsKAQBYnICRvUufk1HeGfClcqlJUogFqin23pFQq9jQdjWUCnROzguOghEmXmmEIFSkXYV2FCbCw/aLF/1BJTmuW1H2TWEGFmJMxRUAk5iKbf6Xi7TehssGCXMSyEpSXYqzAl/nAeNwhluoBSSWAqCHJoAQ1GEOMNOUhIBSWH9wP5mOp02WQMyEk9AKehMc+Ly1sVCHA4lSaF0qZ69f0reA+M4ZUpLurnL9DR2pR9S8WDGcMEwZkuFNYUHepa3rSEHEivIpCyUkABhq5AAYdnfrFQ/kLh1gJT0KwCw5SA/+1i9NawxkY1iGBoTlb5W6X+sV/DSCXaZTNqal692enesNsGh1XNxr0BoLPWv2YtL7EOMWs5cxFKPZw4tt/wARDg8fmRlIdjUN9QB+31jniOJdOZJc2Y0eurBukK5C2W9Ek6O9z26NCAbY7BLJzJsBUOx/em8DSZwVMyZCWGj3rcl6tro+sNBOGV6kXoXb0NfvrGTZSEIrZSnZql7kva4H5RM24odEapoAYcqQ2WrMHJdnJ+IM51L6vABnBbhQUzkMzHrbdr9BE5kAqJUlZJoQkU+X1/WIsXMyhQSFJzAtmIv6et3vHPGC6KiKTjk+WwoAS51YEsGZ2zEF/pAuFJUoHPlWC4CsrPoxqTV39Y6k4UJCGZRAIcAvfMGI2Ou0C4yelQASFXY5KNSz+9BsN43/AAhp6onxKjygTSo6hiQAq4LJezluvQQNx5QSjPKVMVLXY2YggEEgOC5Dgt8VLvGsDhETCxmJUAkuhIWFOCKl2ADKblJ+E01g1XDFTA5KCAkAsWJDuyaObi+1Ytul+5lpaK4hIWoBphWRROXUFv7iWar6OdKRknAYs5ihExhzEVdiAX7ZSLf3DeLcVshKEpUU0RkSEObGhAKmZ6FhbZ4g4zwkF5nnCUqW6lqzLUsAnK6mcklVKE92aKjPL1QhPI4bjwkN57aMoN8pgjIDxOGk5jlTOWnRThL9WCWAjIrf2LAvXEMTh8TyeYigJUxNgWJJWA5zGwrq9YUcPSiWCpPOoJvzGgJYiho/2NSJ3heYEmVJAUkpYrol3J/uJAdrdOzp53hOfJkFahkQ75S4JayjymjFgCdS0cUHH7EGKxSlscxBuxCmtcGjv+sTScaQyAEk6Nt2ct6+kIuGIVLBDZXSXJudwlyBYX0eB8RxhJISk+WklxlFhaupsLfOOn4lJlUWb+YlpUHQXY1dgPR23rXXvG8ZikpSChw3+ot6nX1b2qmwvH+TMUqLhiw+IDUm/fsGiSQsOFKBScxzcr5XL1ca17QsaQDjDiYstlDaKanz97H84NlymBs7dn75bdIBwvEkrBYqpQZs2lGLW7QTKxORKioijVOtte7+0Z02Am42pBIPwkVYgso2Yb0e2/somBB0ci7ae99/WHvHESpiSpJBKWKg/clne42iuDEyikhSV3FU7bkbvo7RtC2tgdSVsSMrh6EB2D6VoLQSgyZzZppBFHP0qfz0gB0kuhVGZyBmH228cTJySLjMHrb0Lbw3EQaOHLFELQRmYModW/MfbwZw3EF/LKFqmA6Kq23wmlITIHKVKHKCH5uoFNAdfS0McGsBcsyxnYsXzBgKfhewb4djSE0MeT5ZynMPKrYqJbq+gfZrVEJf+nErJM6Uymc5mtUhiIsU/BKKRM82WjN8JWCCcrg5aENX6wl8QcKxCR5y6pypKrMCWokPVy1RGUJJur6T0LmcVZCcpJSQRzDbZtHGrPX1486YzggvXKaF7m/cbQhn8aVMYKLUDszUsAAA1dO0G4SeCeYl2p7MWPpGqTj0Cw4fHgDLMTmbUG/Q/KF3HFoUBlJDmz00LNv7XiXDKQZa6VsCdxao6mmzQkxmGyHO/MxJA0oCxtTmEOLTmV0ZYUBC0hx8BBY1AowZybnpDHDKdXL2S+tqnVn+6RX8HJIWFNSoD2cdrtmHq0MzNXlCRloBXX0anaHOKjITVD1c3MiqQ/Zg9BTQfL1hBIlMsFZGYvQkUZmALGn6w1w+KSohKwQQKOOlS2ogfjCsqkqHOk61DdxmZ21aFVPQh3gpzJZrdqDTWBuIZ0ZDT4gSo7AH1eotvSF2HxiMhXnYByQ5oHq7nT0jjHYiUs58x8tAq+5sABoz/qYibf8AUDugrAcdTkUWJrzHemwqRpV2fSOZ/E0rp8ISkEOKVs1b3PvCGRxCWWGYJJ+3FD8+sZOxf4XcpP63foPlAvFfQoamdQmWkrFPqDSjltxaJEz0pUFTMwykNLF7pDBN1KdupgP+cOQtQOzBt2DtUOT1gGRPzFTOaB7FViMvaut2ENR6NDaXxmWgKVLOdbllNQAGzKdXw05nZg4DmIMNiJ06YUmYRnr+EGjvmcZW316G0Q8PwqlT0jFIWlCWDnNYFRLqTfMQQK1e9AzPBJXLlFKhKFCpDFIdSkMz/iUaF2IBodgnS50GxHicNOKuXOtQUC4SyhyhjmHc0ajdoNyqkIUqZzzVA5VKUMqXDuxouvTTa8MmfmpKCU5mCsrUIoCFKHTQ6mwiEvmCVTHKTlLmlS5AJpdy3W8NZvQlvozl47AkAzlzvMYOJZWUilADSwYdwY3FYxmMyrUkFLClAG9HFoyFgwphKvE0xKlpC1ZahIqwdnZJo9L9PWCFcEmpQmdNzIlqYgkmoZ3ZNWtsWIAET4TASsPOK2VMUHyugFiKvlUMv1EDcaxsya5mpUVEguoBIFGcJFHZusauFP8Abo1cKI8JMSvMCwSkUzAE3sFM4FTo9YX8RwaUq/pkqBLdS2zCMwWEmKqCWJqyXFPkTUx3i8VOllKgpy126ZVAuNopR3oWIZLwU7yxlScoBYhn3Ncoe7vtFg4VgCGUoDKoVoS/ertcO/trUl+J5xBdTabdKNB+B8VKUAZk7JlIGUJoaFtSdG2rFLxfY1AuyZkpJLKQCBYqFiWBvQUgPiSECSMxdySQkuSBpTs36QhxHiEBGUGVMJZm9i5YV1sRCtfFkKXmLskWSQ76sCGagFdjEfC76PEl4zjZalDKpSQNWfSn6a0gSVOCQ5SGVYgkv6Gwf1gUJStRylSauCQfmwgSYVgkOSxbUgt3jZeOtBiMpqfLN6EOC7ehGv7xpU7NLVmKKWf4rWFHYtTQwKqass/N3B9t/vSB5slRNEt7mFivYsSedxF05QAwr3+sNODcZlIQpUyWVLd0sphp8Tn5dISIwK9m9D+kMJGBUlbgtpZ6+zQ3CL0GIywOPMx1KBMsVyqLh1E/CNtT6x3P43MnZpK5hKCaZ7UJINAS36B46wahLlqPlpWVADKEB6alWl6tCvGcKnhIxHlpSiYogBKkliHplfMLGtoj4ot6FgiLFyMpDEFwLft2iRctSQgkly5Y9ACNau/v6tvhfDcTOm5ZaeZiXJSAABUkktb1izz/AAFPJefiJWQEgqQpzQP8NMx7fKLUPspQFfB1rASVIWErLg5S3d+ziO+LYhS1tzZRqUtcVLM7ApB1MGnAqwsx5U1U1ITy+YHvQjLzM12JApEs7HLmIAmBByggZkA3BFynR4WCUrBRSK9hJ6l5SpSWAIbMlJDOQWN+ZT1v6RtZxClgJWpQsFJYfsS0EyeDyqOgH1P5mGcrBoAYJDO/7PdulopvYP8AIPhcLPKilZuGzFnPLmDAVqQA4B+IGHXDMLNKWTLTSqs81AKbswU3tT5xZpEqcAn+ph0AgEZUhLa/gRS+kHYdGJDlM+SQKXHzdLk1uXh4o0SrhTpWEKSnOpLBuUqGVTOWPlj1c1cisdKSiaFhcs5crt5qUsoFwQFCtKWPpDWbw9yZhmyyTzEMr2bI3pA+Km5HAEsu7kAEV0DpDNFKCZLk0JP+3sMAFK8w9EzJb+o8sU+6wKrBS0pFFKJUSUlKWABOUODU2qz3ru0lyxmGZSgl6sHLdAYmxkiSx8tUwlw2YJAbqyrxUoKjPNshl4WSqY/lMcrqlqCsoCQpRNSX/CHJsC1Wifik5glQQhIKiGlkEgJBpbMkl7gsPnC/KRv7xpS1uCkMUl33N3Z2LbNHHPwpPRNhcuYZyeUsiWpObMpR1YnOuzi4+sLOJmU4CGXMSVZjykUV+JbAWYuGHrWMnTQJZQBMCDUgVLu9m7EmlR0EdpnSkyAtYSASEfEQpyCcxQhn0c9rkRPxuO7Cgfh5Ql1qWmUDRBfMpwSCQkN1qxFb0hTxGcibMQROWtsqQAgl60ux9G3rBo8Ry0oQmXJImJcBSlUZVFMzKvoSaX2iH/q5WVeSlCcg5kgIDsXKg6e1AXoGilCXWCTITLny+TMrlpy5m9I3EKeNyW585VqwDRkRg/6v+k0XbC4idMUWlNmZJJztVwHqw1iXifg+cQXKC9TlJNW6hjcwbifEcjCMCplJOgcv6X76Uibw5x1eNMxQQUpSQxbo9QA2jAR3fFH2ddX0V4TwpystSZKEvmWhJers7MkU1h9wTwxw9LyFSROKAFGmYqf8SlH2ABpDBKSr40T2b8Lh+lBT3jvFY2ThpacsglZ0Krf6mq/SHpDrQr4n5MmYtcrByZSwGDyJZJ21Deg9Y5x3E5E+WgrVhglg4XKQovq1TQuQLa94X+IfEWKWrIqWlISA6FSgbmhBUCp76tUawow2MMsTEhnUClRyAMDcOLdveJkxKS4b8Q+HsGiQoyVIC6MkJBev+M0tBHhzhOAynzSokEAPSjXoHJ7kt1hSrh+r01c/tGFADVaMslfBN0XYcG4YFACWlQILkqrQEioDu/aAOIYXhKE5Rh1LI1QtaSe7fptFVmEmz/OOJYO49S0PL8AnfAfiUlHmnyULQijJWrMR6sI7lqV5SpeVBcgvlTmpspswHR49A8P+D5MxKFT5qJizXy0qo2gzAuTq1Nqw145L/l0+XLw4CcrjyyQ+UuXKJeYAcpNe5gUW+jxPL+D+SmYDiJZmSw7pSpi7Uq++jxNjEylTFGSgpQ4YKL96v+ZiLFzZi1kzC+zByA5uSxN4fYEYQAuiYTlp/UZyxqeTdqD5wmvSJoI8N8dlSQQZEsH+7KCT0JUCYT8f4gics5ZaEsol0pAuTsz312iJeUKOUUcs5Dt7CJlql+UaLCzrnDdmy29YabqhJ+hXhcItSwJaSpRBokVsXt0h9M4BiZjf01vVRzHSrlztlL/vCnAy5gmAy3KrBg9SGoN6xa8JwLiB5/KD1qrIDW9y711rQbQ6KQgXwaclWVUtYJLAMakVIFKliIExUhixFXZjF0w/AccJoWtGWruggmw2XmNhrAPEfD8lJImzMRLckjPLo5vqX94Md2LErGFCQpOYAgGorX2i4YLiOE//AIS2pcK238wm8Vmfw5SSSnmSKlQBDPWoUAQY1ImGHixXRaMdxCRlTkQgcwzB5h5a0DqpW8V04tTsHbo8Eoxi8mVpZ6mWgn3IeGGAxEhMkBUhClsXVmUCana3pFY2DdgEuZTWIZswaxKEnf6RytB1Aivi/JjbBFqTf84HmTUneDzKHaIJmGH959IMEusQElOYliKVdRCR7qID0NNY0gJJIK2I2rUf6T+3WO5+EQbl+9fygSfIDMCPlEYxQEWIzqHLlVqwYn6PGInLQD5iUII1mOCKaAqD0O2ukCGUl3KgBr9iJsdz86lKJUwGg+VGAag3ERqykSy5oUAE5VMU1YMN2DsKNvUC0ATwlAASlGZhzKIKrAuxJA3oB6xGcGsqypcEOWY7PoNt2oIzivD0SlgJWFaGhZ9Wp8I3v+TyHZDKwC1DMBQv9ekZB2IThwohE9ZToUy6W0zKBvSoEZGOUvv/AETf5LtxPCyp4VlwvkByoiUlQClf5qLMB0G9Ig4dIyOhC/LCzp5itnoAASRSp1iycOmyJKh5uIljLVpYVML7uRl+ZiPi/HsPNGTzJmQuFNKlgkWDEKBjtSXtmzk/REjjeGksJk2fMWA2XM3tlXQdzB0nxTKRL82Vw5RS9JiikipZySCR7wlw/FMFJHLhlTTZ5igB/wCqU/mYKV4gTNShIwoyJshKzlHejipo51MUnEn9wJxfxPNnghUuUjOa5EnMoBmGZSiW0a3SAh4fxq2zhaUlglxToAyfVmApFl4Xg0E5vLw6K8oUJq+t0rIJD2b9mOP4bOU/krUrMGL8gY7ZlZ6l9WMOrJooC/DWJKQoKJDOaEkVaocNY32G8bxHCUyFEzFrWAA+RKaOPxHMS3tDXH8NXLV5c0KKdhMSEg0ers77l9YWS/JRqa3S9vUFjTvGbUfotIilpzAKSeU11+7wdhZIJZRNXZjroIYcK49g5IYS1KFaFILl785LekOpXjqSPgkoRa6Uv8ktTvC+NMakkV/FcIngrWJRQlFafENATbLZyaM8Azps6ZlzTVZgGbMtZHQU/OLZjZ0jE8y1TEpt5SClKO7BN9XLxW+NcMlgESJhJLUWpu/ws/YgfrfxoT8jBZPClzKss7qIb/5KEM5fCeQJUqTLUBQmpU5o7JJI9TpCRBWE/wBVYzJsklRNHpSjd/8AmfB4h1pUxdJqvO2U6NYROCQoybYaPAuLKCpNVbFKkvXQrSlLNECPCk18s0pQdRU/Qt84taVKIGaZMLi+Y19zC+fxuUFBKFBS3YAKcn3d4MUaqCAsH4ZKSCmaXBplFvnDaRwVdvOUC98ifq4gRGJmJVzqG7BRudDYWpbeJP8AueUH8xTNehPpQVgpeh0kNx4fnBJIng5X/BM0/wBJL+jxRuM8XmL5VKLA2L3tYk1i0f8A5FkyySgrmcoZJSoMp61UNm006xXvEPi+ZiqJloSncpSV/wDsa+zRLiyZSVdEqZt4llYjtAwB/wCYnlEHWJwdnM5k02apqRLgisipEcKmMGuO8Ry8QR+EtGsfFXScmHLVlufkfygc4oEE5raEKc9mDe5EDLxoer+4/WIpmMYvlHufyjRxQ7Yaqa+vyjlZDaQun46ZXLlG1LepiTh8qfNcICpigHZIf5N+cZSSGtmpk2t44nLDaepiw8I8KGaoGacg/EnNzdqAgVId94a4fg/8ulOZKFKdNcpZgBXmSQXNHcHoIywf2aRg2UiRw4rfKlR7JUfoPt4Jm+FMSo5konDKKuSKEEgc5F2s7R6hwpSJkxS1E55aGDqIFPxZbWPxf8xmNyGWciTmP4SSGejihBNWbc7w1463ZaijxvhapoWoL5ChitVLWbYqqNYIXwgFCFZkJrUqzEgEF6NWldIb8alYUzyqamelLjNKQhPMU7KzWOtNNIUcaxkxCnKlJCw7bWKQmvQB2o8ZeSLX8SZKuC+ZKCSQM4AOoUD9IyCjxScqrs/+KPyRG4yw8n0YjZGJS7EVNBe/oHMOVcCmIBK0SxlDl1VD75Xr+vpHafDZklK58wyzcJGV/wDdQabxJM4gjzAEqKmpUgClqpl12dqvHe4nRHYDmMtQaVLUdlgl/Q3t+0GpxM5QUUoSggVZKctPiYEs9X+2DXD4NL+YEpUPxKCmy5n3CWqCAbVNKwVJ4hhglSQQAXBypBd7/FoekaKNbslsrGKx+IRKzGcvLVglCQKa0sNH6wFI8cYgFs0091Gws1yLaResVwyWwTMnqTKIqjy1JJGgz1o7/C35wFieGyBWXKbZRSwLg1ZfMoDTtEyX0xK2UHH8XUpkqSQb6up7kw54B4KxOIZZQJMs/imXPZIcn1YdY1jsAEJ81c0OlXIkJqVE/hPRvpFh4b4jxqZAH8spmZK5iVp2YEBLHuCHcRivwaLx/Zi/4cAHL/NgHV0Ae3P9+sKcfwXDyqpxYWoUyplrf3zt0f6xisTP5lTJrzHKirIkMLpFTYFqNp1hTxPj4lgOsrXlUBQGtWFPh5mJuSBo8K9aNMUvQRw7gM7EqUJMpSmuSsAAdSWiOfw5QUtDVl/EAXy71BbWKjN43iZiyiWtVQQQCwapJPbfpHoPA+DS0YUoV/TnzFJzKNcyHBADChztRjQ+1Ri2S2vSFCZCAOdbAaC/zhkMQqSAqVJSBVypSyotUlyyU+iR9YJx/hXFzJsoJlcjpOZJBSyWLLal21roNYt/CvBiFpOckgpypOtuZTjckgNpFRh7YnKuHnIxmKmJWorCEpS6mSKAltQeYmnrAGAwUpMx82RTMF5tgzUU4oG9I9W8ZcBV/LpRIRygEEDY9y+UEAsPpHnHizhKZIASS5AJSxGWna1KGzD21qKVmcptC7G8WSSAhJUz1mEqqdrQEmt/v7aOcFgVKOramlBrfpDNcgKTyjKztq7NUv0c02iLOdybAFYgCzd9PlEP88TUmnt+8XXw14NlLKlYlPIlgxcOogFiX+EOO9NHBtmE/htgVcyZZAIdntsKua/rS0V6NIx9njpNApxV2JN2pTetPeOZXFCKN6R7BP8AAWEmzs65QFSkISosaUUQGZTaDvWFnEf4QS1zBMkL8tNOU1+fajdICsUzzyVjcz8ppsx+kcHElmCj2MXw/wAJZSAcs5b0ylh1d26pPuKaxW+KcB8jEmSkZqZitRD5cpoxpQkvuydquyHCuCDzxqA/3tDOXw4qUEip10A9T7RNgfDxXMdAK0pVzDVu3rubGPTvC/CRLlmbNATaqxYCxr91iUwSZUuBcPwnk4iXiJBM9JIGYnZmTUNzOetNosHHcclErJKQEhKApgGc0YMOt3D9opvGsZL/AJ5RlLzSySbXLE31DgV1+rKXiiGdSQ5LA3NNNw93iWjpjoYYOeoVlpVUOT++9TDH/uFGVljzCAQctWcGnUliG3hbwjFeWCSASNemrxFxaThpqAZiAMxvRgd8z0I36w2Ml8OeIEmcEZMnmq8tztXpzfhGmvYv5ubOxUCACBlewNmt99o88my1YRecFXlBKXoonOCVBTiqXJvY02EWPA+LJc5Cz5ssTASQ+UE1owJFT6WiV9CRPxDDyA/mzQFLf4iHaxYaisVriGElFKRICZxcoSFOSVVBSCAWJtYg9IBx3GzjDKw8sErCjzEuOpdnAv8AStI3wDHows3KVErICTMU7SgpTKy3IIAPMkuokJBDOSrJc6CJP8PZikghaU/4iUqZlIoU5woBRBBBIFwYyJ5v8RvJJlyEHyk0TmKiTuS5dyXNd43F4smwvxBikJcZwtTnOp1+rlTORUUSB3gTw5h5WIWr41BISTloTmISAHDbn06wwwWDwhBGJZSFEK+NQqKNlSXb3dzeLrgON8PlJZCUpG+Ugmm5rY69olwV2y8nVIRYXhM4qVKEtMtErmSlTMomiAouXNLmoygU0UTFqButCqAqSWLpJBIo6Qz1p7M9p4n43w9kIOnMa1FqE/nFJxHGlFZUACCXZiB/8ntF5IlIzFcdRKXlnYn+oA/MyjZ0gsexqaUMH4XHrmSkLmqclOZQGYEPVqnc6NaKxxqUmevOpCAfveJcPg585ky8ylf4CrM2mjRF7LT0OUYqUVGiQpZy0DkcxIYu5u3oDFuOPlpMuRKdawpiQTlBSKq1NB2fu8UIeDcblClSphAdj+IPdgmo9BFm8PeFsWycyEpSmiUrKkgVLnIm++goLwmrY1LQF48w2HQoEzleYsjOgF8wDjMS9DRupPrHn/EuKpm/05MnIMzONQ+7P7kx7YvwzhgxxacOAl2HIkVs4YE0FK6mkJ5vCuDgulUwj+2Xmb/cPzgxQnJspnhXwpNnlFZIQlWcormUAqyiEGnRRAi4SOE4mTiFrAKwrmYhRBIaoUxJJqG6mheIRg8KtQl4YTUk2UuaL/6Ug/MiLLwPgM6UppkxRSb3IPS9D6RqnRDFAGImAJmBSUhVQoLAIZ2bUANT92uvDsMuq1K6JTYaVOr0g/CoSgMTXuYJYRDmFC3GSFhDl1HUBvl+8eJ+Kp/nz1+WospdUqdk7E6bx78pNIQ47w0kpyy0pToSwcglzUi71hXfSJxs8YwWGOTJlVR3YtzVAeheh9Hi5+H/AAzNUpCp6QhCC+ViCpqpN7WPoKRb/CnhMYRKhQqUXf6Q/VIe5h2kKMCvTMA8wgpJzEhm6UJ+fdhDZGHKUsLtDBo4IG8LOzSivrnfiYUcO1q5W+X0gnCz+ROjh/cmGM6RLVQjrG04JOUAWDN6Q8kAhmqUVywkUzVbbKtj7n5RVOLeGZk3FFSGKFkpzC6WYOzb9agR6LJ4UhJcO8SJQlNg3aDJCasS+G/CkvC5liq1MCTsNtnuf0jnxRMT/LzSpIWAhRylmJAo76PDSbiwQWIYag0pdzaFeKQJyFJKnQaEoUD3Dh7ih7wLoLR8/Y3iGRxqDShBBqCb0DFmaAjjpuJKAHVMzJSEpd1PsBc6PesMPGWAVKxs3Dyec52AAD81cu1HZ+hiPgi8dg1ZkS1pQC5UAljTVVlAAlg5AclnrEzljzo7GvBcLjVOEJVlzM5UKkO4S6i5u5ToNI1heC45TpKLKIVWxF3SpQZhS20CYvj2NloW8pSELSKqf4a2L2VmqdSbvECPF0+XMQZHKBLU73OcVKiRdwkg35RVmEZKXkf0FjvDcUOGGSYTMlKSpKGUklLhrKrkO1toTYadIJyKKpaDdZSSz1smsKFTDlSl3YMTvaOhLcVU5FgPuob6x0Ypk/I0OuK+IZUlCZGATlSCFGaxC5igDzF2yjmPZtIRqMxCQU8tKtU/O0ZhUOnOSKUrc+n3+nU2c9GDdh92ilEixf8A1FVe/X94yJVmtoyFQy+YThGImnklrL1sa9XNIaYfwZiyzoUC+uW2t1fKHUr+JiisNJSlH+ok+7N6RZ8P4llFCVlQRmZsxAJfvVurRKSLKgf4dzgMxmSwB/qH/wBX+UTo/h8kqS0ymrA+rE3rraHPEfG2Hlg5VKWv+0JUC/UqAaKziPHE9VUJloJuoJc0sOYkNU6awPFBst3D/C2HlAADMofiNz3YARPieL4bDEhS0pUakByT3AcxVOH43iOJbIshJ/GUpSPQ5a+gg/F+BQq89RmFiSUhnN6CtWuTpW8GX0Og2Z/EPDgDKiYT1Smn+6KnivEk9alETpwSSSBnIYE0HKQPaOOJ+Gp0kFSg6A3Omxex3H7wBKkKJ5AVE6Jc3/P9IhtsZi5yiSSokm5JcmCcFhlzCyHvVut/XpEsnhc4Xkq75CSN6NB2F4dPmAoQSCKEZcp6g0FrekCQxjh8AsEJICXYOssTXofl9my8Fl5WSGZy5AI7MSA/vCHA8GxMkjOVgf2ylAX3YN16xYVcXSgAlBKrPMDE/JzWNL0TTLFKlouA0TZxFWneKMqTmSXyk8uVWzWNL6gWitTvHkxgXB3oNHBtYaxFWM9HnYoDUD1hZieOpTdY9x9+kUlfihU0OQoDfTtXWE87HlXKOatNfs9Ggf7eoZez4yKiUy8rh61+mvoYhR4sUKLWg3qnM/qm8UXDICsxUrLX4XYm+tvtoLkTEpHJVTVIzczbgWpXWGmJot2I8VTC2TKkGjrB2elQflE8rjiihyydHJUa60b5fWKphcKV8uUFrJKwGPbX1MWHhfAwn4lZUkAFNCD6t9IpCGXDuKpJIMx2NGGnWjA71g2T4ilAs7DeIsHhZSApIqg6bHXWKb/EHjsnDNKk0mqDqayQbP8A5G42FdRD03QuFwxXjCVLPOU5Wd3r7a+kUHxL4/nT1FOHzSpRDDRShuSPh7D1eKJNnlVZinUdTWDuF4ujF2B3f0Y/dYMUhZWHYmdNMtQzrUkgkjMTmN3Ieppc9IX+BvG5wM9QWP6U0ALYVSxOVQ3Zz6Ew8l4lIknNy5gCxFRSrta7X0jzbESWLCv2Yl2MuP8AFEqm4kT5RGVKAMwcVcks46wtw6pC8NOUhKpKkmWiWwJzIceYSS5CiSosCKlN6x6Ni/AOExMlDFcpSkILhTmw+JKnD9A0VbxB4Tm4RMuUlpktQKTMynlDksUh23cO51tESipMdCyTxEmZ/MIdWXL8RUXa55lEm4cvV3YOYWcR4iJkxSlJBKrlgC1AH7d6RvH4PyFMlRUlXwhiA5LG9dNdXgbFhkZjqwT3rUkbfpGkYRW0jKfQRKR8BILnq6fXtEhw2RwXHV7jRunWB5c0ggk1ozaNr3pEk3EE1cnv+cWKmRiY3rSIyo7l3jrNeI1J+jwFJHJbr8oyNgf6fV/1jIQy6y1xmesep48YSVVUuSHLMUIf0YP+UKV+JcNLSTIkyjVs+VA7sUpr6H9IwxNCiqQxp99os3hjgIP9fEpUJQUkJSR/+wqOUCp+FyK2L3vGsX/EItmGUJBqWuOlWrvXS9WVzfFeJmKStE0f1Xyy5ZLguwD5fiDOXIDAiHiCPSJvEpb5hys6VPQICQCQQHD0oxrpAPClTpyytLeW5KVFznLM96DqNmDtC3BIK0pK5vOEgkADKFfh5SOaritrhjWGnhfEmYDMnTJbZAAgTA4YqzlSaNp2HaAoeoQPLYBwzF69wWp0hWcKASoqKUgVBUoMO+ZvQCrQ2VNQlmNwGG4vb1gfiEkswGYKBcH27xQkVbCBKlBysoUS7AlV79K76ekGY/hCBKKkoJUQ6QTQsb16GsR/ya5KSJXwmoCn60BqHNnLO5heifmSpRHOyqpJZO1CaCwYCJL6ESlYhIDLKaaqBAdqa0bSoiWTgwVj+qVLHwkJLPXXTXT0jvg3DVKcpm5CHTy5SCBlPKol2Bp7RMOBTQsNiCWJOVSSxqaFiCQ30eAAXGFSZZJClHKSp2ZwCAKfi5QGvWKrxKU4CkAF2JFWDvQuzVBp9i74ngnmS25UrLu1WqCSHLuW136QGnhyZSVJS+UvdlEnQ1Dmr8rHperTJaspeFxy1OhOnxD6enaNYHjPklQIADuTs+p3HTvBXF+FCUtSwohJsqutai/SFi8IJlFEOzaP+vpF9I4XDhJwyxmWlKlPViaOLlLtoT8qtB2OkplEq/C1AB0sAOUU17xRJOGmyFhKHSWVUdr1sGBL6PB03ikyS6FqzS0gu7sl2OtSK267RPBlkT4mCXErDoNAUm6g24bZ6doHm+JMWTmElAcUUc1f935CBcNNE4JXyJLAlgBa+g+3hLxPi8pKiErBUpxy11a/3aNES9DKf4vnpQCXTMIdhRI/8XJ616etF4hiFzpqlqUVFSiXJ1+/oIKxJUokAEkuACGPf73juR4emGhoR/bpf2EPhG2I8dNZqsbXOnTq0G4fHKyFizEbQJxfCGXMDh6/LtapgX+YSDUUNbP9h/nE2OhliMWSliotS3uInweFSZsslspyPqzs9De8KFYvM6UgCn4vrQdTBqcepJRlIBBSSaUbWIkxpHueCGZIBAvfOx6EJ00rT3pHPiHEoEsIExlOl2rR2UD1Z4rnhDxdJmoWmeuXLWkBlOwUkfLMCLavTVrBikSJzKQZS1KDguNiXIezj5F4mnWjVbPOvH6pRlSkIBBQtQJUSVKLVWaWoE+lgxipz1OhNbA0Nq/8fOLR4xkkSy7ApmMAxFGLqH+LkD2imiaK0o2sax4Yz6cy5JKgbdO3/EdkNXTtGOkVDjf77xH5JLt9/OGIhxCau/7x0oVYXFKxtmD6/doiTY7/AH9+sSMLEpP9vyEbiNJU2kZFCotaMcZis2ISCUKqltGNLkXb8t464hjFzUlJOUEFmpbQdA0SnAKIANJiqltW19jf2vGTMFVwwDXH7jSlf1iUWwVeFRMCUqJLB27CtWFhC2RwyeJ7SQaHMmopWju1aD21h/gpQFbBqqPUbDqPWLBwLhlUFKQQ7nm6Kr1q477wmhroy8H8VWEBE6SUzagzFZUoNHSC5GW4HKKu8C8W8MFMlWJdz5iuVQD5XoGukinLtD/iHCVzZIQhKVFS0upZyhICgc1L1ApubQyThDLT5ctJ1LvUk1e7vmzKfoTsIll2DeGhiVMFhBlBLoOZ2AZkvcgfCHD0hqZ+ZWV7XDDT7+9YsElSs6VIKBLWMhCjUAA11uSOve2YlvMdvipQ7XLNYAAe/qAd4mwfR3+uz67xX/EmFlCSVKyBXNlzUdg5dqHv84fhJUCAGG/3Tp6QNi8CidLyKClpU4KkKYVFeYKBINRTfrCGcS5MoCWpJACLG2ZxlJbUuXc71iTG44JSHv1bX/jSIuMcXEkhASn4BzEsEkkhOY6JdP3UjaQpc4ImIRlYkOhyoGzUYMxcOdPVqwADxAJIIq539qPe8axAM4HKlS8tKUD9zSmz6Q5xGEkyxSWjU1Sk9TeKn4k8bBEvKlKs5cJSkj8N32D/AFG8FbsVnGNSsApXLIcUDg6f4kt67xWDhilRBu7dRfTW7xJJ8RTJxLsEjWrl3s5t+TUhRxHEJMxVSMuWpOqnNEpvQXiyWO8RxRKQ6lB9K+lQxozUprWFPHfFKJ8tUsgIoGKair5ju/694QYjEgq5T6mptt1hdOVU3fX9IGRY3x/iAmWiWhWVLMR7X3rCvzSVPvAiFupvb72hkJRa33pDWxMsmAUMso0fV92DxccDNleWX+IivUHQNb/iPJDilIIDmhf79BFk4dxeYtJcmux0ekDKiNeL4BE5QDsxuNLnbp8jFe8TcLZDoHIH5jfoG9H0rpFhlYEzUlSDWuvSvaIeIYEBDL+EV26HvWt4kqilSMEQaV7+lvnE2HwimU4FyHfrBE+YEqZNX9ukDhYHxXveGZtEyVKZhoz9OnSJcBiZstaVglwoKFWr6VttBGDXLBAJfVn+e0SYiUDYBn39oYYhPiXjiZyS0wqC1ElMwDOFOnYsU5QwVSzUiqlYDPHGNUrOQbvEXlE7d30jG3ehO30MSgmo9I1nNr0P6RqQvS20drSK+8bWDBx9vHcqUSfrGglo7mBwAD6QDBZ0w5jGQScONn6xkKmO0XefxFDSwcxVMSKHZI1NyLmrmDUpSEPX7v8APpYGNxkBQRw/w+lUglQoSCC9SKOe9RRxpD/gEiXKlATFf1szm5DzKA2AJ1NWrZ43GQmNdGuO4lOBaWgFKaqJVUs6invQl23HWDuDcQExCFFKgtdQMzsAcrvRqaDeMjITKGC00qAK0A69YVTpMw5hmB68wv2JYUpXUdhkZC9gCS8HzZpsxSykDKbMNNL/AKwyxvEwgUoBSg9LekZGRVBYqQZZn+eMxWE5CNCC7DKaH8X3SN8M4jmxK8poiWyUs1FKoHeycqqdQ0ZGRPsEFY2aVyyFEA/C7HWgb3N9useR+MsGtMz4ySDlrc50hTUYM/a5jIyCwoCQtUrkSSRzNYUBAPbmNn0hhheAKmS1TFKsbU0H37mNRkWRQg4tI8tSep+Q33hVi8UCWTvWMjIiTCjWHLEE1hojiqWYpPo0ZGQ02gaIMVjCtQYcux1ixeG1I8sZg9C/oYyMirCPR7iOLSpIpKcM9TR+g7h/T1jXFFyykBgTuRR+0bjII7Llwqs/haXUrNXtAUvBpCi9T9/tGRkWY2bxEspLP7RoTyaBRBtGRkIAJUtOz9esQEsr4R2jIyJY0zsyPxRyibYRuMgBHQkMXc/d4xNXO0ZGRRJpSzvGRkZCKP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AutoShape 8" descr="data:image/jpeg;base64,/9j/4AAQSkZJRgABAQAAAQABAAD/2wCEAAkGBhMSERUTEhQVFRUWGBkaGRgXGRkeIBwfGxwbHBscHR0ZHCYgHRwkGhgZHy8gJCgpLCwtFx4xNTAqNSYrLCoBCQoKDgwOGg8PGiwkHCQsKSwpLCwsLCwsKSwpKSwsLCwsLCksLCwsKSwsLCksLCwsLCwsLCwsLCwsLCwsLCwsKf/AABEIALcBEwMBIgACEQEDEQH/xAAcAAACAgMBAQAAAAAAAAAAAAAEBQMGAAECBwj/xAA/EAABAgQEBAQEBAUDBAIDAAABAhEAAyExBBJBUQUiYXEGE4GRMqGx8ELB0eEHFCNSYnKi8RUWgpKywhczU//EABkBAAMBAQEAAAAAAAAAAAAAAAABAgMEBf/EACYRAAICAwACAgEEAwAAAAAAAAABAhESITEDQRNRYQQiMvCRoeH/2gAMAwEAAhEDEQA/AAMFjVqR5ZWlsxl8igTpV2YOBRjVzFel8JJWpKUkpqoKObKWa7CwNCSwGu4b4HjiQnypUtKGzWSo3e3xE607wzwGLM0GQiYgLIFSLtlv2c/M9/Hycb0cwpwvDChKkzAhYU1Ul6AmjkOHYHUdQQREc/gqSseXMyK1SVEFmqwLudzDaVwdclRdZUskkgsw2YOW9D7XjtWGSS5SCdHFqNcVNz+0Tm70VQsxGIkITkZI2cqIfRklmc7NpTZtguIoISVoVzCykpsaEJVQlJYDm2akDYjhyUjOJaGIqrM2zVIb0e8HSJ0xILkqPQDlNbEO/s/5WuBQBiZEkk5CpCQ7u4KQTmByhgECxcFx6mFXEcQGySC4llmJoSpJUCHLgMVUArXYOw4hwYlJLqKjTlJs9QXuDc7wg4bgCFqWpJABDhYatgADc3NLAAx0eNp2wRmCKws/zCgAoNYki9bb694OTJYjy5qXF7tZ9L/lG5qAM4SeWhNQ+urOf3gOZOIPKHFdxexZ2AHX5xrGVoCxnEjy0lSEzG+JSZiQHbZ/So0LVvOMYkh1fi5QXYvsT3D1H7VvD8VOZKStJQC6kkUu5NxYChIa8F4vEDyykMEFlIKAUsSLuSqlLMNRGc1WgbGSWWh6ugn4jZiNrFj6vHKFtQ6lgSBX/loXcOxxIUlJSvMEukunbMHTewqdoZYVWYqQC1AQk0u4cV631jPGxIbEpapS1i5cV2NCO8LeKYkpUlKcuU10q2r+w9XgfGTJgBDMdwNz845w+OABQSkG4KQm1KGpItakHx1sbARj3IIJcMDanUNalfaH+ExRVY/P2LNC3HJExBIYKDaEF9jRr/KCMGtkBSSxbmDv3fpTT9YHJRQgmaqYXAzM7gpcncuNAz2gELmJCllgkG5cV6nf56wfK4k4ALh+gIoNfkG6wNPOVKluhaUghrB3HxJUFCn+IHtApWMk4eVmX5hKShiyQoGnXb8ngnD4j/xN3r2bp6wJgccSSykKzDmKlF/9tBrSDwy15WOVN2r0qdN6e8WlK7Yh5J4s6E5zlJU1K0AoQNfWmujEyVjZKFUWlrMxKlHfMb9g14rkuenQmndnq99X1f8ASBf51RDk9703pHWv1PuhUWTGeJJaFB0uxZvYv929WiHGeKpSc96WCdf/ACVUU2AiqTyejaOwJOmuu8DzQtVeVOgA+r2hv9W/oCw/9fUtSfLCUOlRCCoVIevMXNUm9XArC8485wqZlUohVEEC78ygavo79YC4ZgHKiUhWWlauWta9YixfB0Z8ylrMxnKU0ZiHIAO1G69o5vJ5fJLTYMImcUC05GZKnCnBNS4FGq7A+oiJfG0omKkpRlKXDpYC7KJfpoKu/V8wOJQr4UoTlrlSHYOH1q/5DrBOHxoUh1Mh1EpUEnmJHwgCh9dGjmfjro0hYvCpl5lTAJqgxAswajXzAbCnfSSVxLOGV/T2JsHYPlNW+jHSgKxGND/1kjlYEBkqSzbDbRI2gDiUhRlkJCEpJSElKEpexSFEGhIKm/Ecoe8bQqk0hrfAfF41IQPMURNsfjAatCb1Oheg9wZOF8wgltVEhIIoNaBndgSBERmpSlIyJU4/EHboSTQuNL1hrw0ySQyUywKUCQSTUFKlOdTSlqNFuohoVnxUA4MmUsgl1KSST3qPbSMhz/0QqqJiyOskn5ikZE34xWiz8OkypQMyTLSGAQShy7gElTsSA7uWL6ioiGXxVCp6ilH9TKRm1KToQpqjs+j0hcuetKVFUydLUaDMolmowAZtDp6wJgpMzz1LWk1JcqOV+3Wmr2aOB+LbbY/Y5XjTUqYVYMSXfvC3HT0CxSHIdltreib9fzESzcBMqGSXc5lE01Ztq2dqRsIAWE5UlqOBc6uRY+8aqktDIUz2UkBYylLlyCKaUetXfWD5QygkKFLtvr11iBcuWXIUx3Z2t6U3jS8SQzAlJuaC4pb3hptgE4pYbttf2rEWdJ0ys4PMAXBNKU7xDPxJyjKDmJFQK9WcUoLneBSVPVKVN0fTT9odf5EbnIDOXymlSCe7OOlG1hViZIUosoJdtCX6H9qUgvE4uWSB8KRcAPXuew97m0B4+fLBaUaaf4nUe72paNYqS0IjlYMGqlAkXLkUa3K7vHMjykkUWQCai3/qfnX94pGOyqzNqSwtSx7CpZmrHS8VdTprX8Th2fQA+/0huLA3hlBCxVq3BNtDcUaLJgJTqJBBcKqKUrcXJs/cVhCFhUsKAQBYnICRvUufk1HeGfClcqlJUogFqin23pFQq9jQdjWUCnROzguOghEmXmmEIFSkXYV2FCbCw/aLF/1BJTmuW1H2TWEGFmJMxRUAk5iKbf6Xi7TehssGCXMSyEpSXYqzAl/nAeNwhluoBSSWAqCHJoAQ1GEOMNOUhIBSWH9wP5mOp02WQMyEk9AKehMc+Ly1sVCHA4lSaF0qZ69f0reA+M4ZUpLurnL9DR2pR9S8WDGcMEwZkuFNYUHepa3rSEHEivIpCyUkABhq5AAYdnfrFQ/kLh1gJT0KwCw5SA/+1i9NawxkY1iGBoTlb5W6X+sV/DSCXaZTNqal692enesNsGh1XNxr0BoLPWv2YtL7EOMWs5cxFKPZw4tt/wARDg8fmRlIdjUN9QB+31jniOJdOZJc2Y0eurBukK5C2W9Ek6O9z26NCAbY7BLJzJsBUOx/em8DSZwVMyZCWGj3rcl6tro+sNBOGV6kXoXb0NfvrGTZSEIrZSnZql7kva4H5RM24odEapoAYcqQ2WrMHJdnJ+IM51L6vABnBbhQUzkMzHrbdr9BE5kAqJUlZJoQkU+X1/WIsXMyhQSFJzAtmIv6et3vHPGC6KiKTjk+WwoAS51YEsGZ2zEF/pAuFJUoHPlWC4CsrPoxqTV39Y6k4UJCGZRAIcAvfMGI2Ou0C4yelQASFXY5KNSz+9BsN43/AAhp6onxKjygTSo6hiQAq4LJezluvQQNx5QSjPKVMVLXY2YggEEgOC5Dgt8VLvGsDhETCxmJUAkuhIWFOCKl2ADKblJ+E01g1XDFTA5KCAkAsWJDuyaObi+1Ytul+5lpaK4hIWoBphWRROXUFv7iWar6OdKRknAYs5ihExhzEVdiAX7ZSLf3DeLcVshKEpUU0RkSEObGhAKmZ6FhbZ4g4zwkF5nnCUqW6lqzLUsAnK6mcklVKE92aKjPL1QhPI4bjwkN57aMoN8pgjIDxOGk5jlTOWnRThL9WCWAjIrf2LAvXEMTh8TyeYigJUxNgWJJWA5zGwrq9YUcPSiWCpPOoJvzGgJYiho/2NSJ3heYEmVJAUkpYrol3J/uJAdrdOzp53hOfJkFahkQ75S4JayjymjFgCdS0cUHH7EGKxSlscxBuxCmtcGjv+sTScaQyAEk6Nt2ct6+kIuGIVLBDZXSXJudwlyBYX0eB8RxhJISk+WklxlFhaupsLfOOn4lJlUWb+YlpUHQXY1dgPR23rXXvG8ZikpSChw3+ot6nX1b2qmwvH+TMUqLhiw+IDUm/fsGiSQsOFKBScxzcr5XL1ca17QsaQDjDiYstlDaKanz97H84NlymBs7dn75bdIBwvEkrBYqpQZs2lGLW7QTKxORKioijVOtte7+0Z02Am42pBIPwkVYgso2Yb0e2/somBB0ci7ae99/WHvHESpiSpJBKWKg/clne42iuDEyikhSV3FU7bkbvo7RtC2tgdSVsSMrh6EB2D6VoLQSgyZzZppBFHP0qfz0gB0kuhVGZyBmH228cTJySLjMHrb0Lbw3EQaOHLFELQRmYModW/MfbwZw3EF/LKFqmA6Kq23wmlITIHKVKHKCH5uoFNAdfS0McGsBcsyxnYsXzBgKfhewb4djSE0MeT5ZynMPKrYqJbq+gfZrVEJf+nErJM6Uymc5mtUhiIsU/BKKRM82WjN8JWCCcrg5aENX6wl8QcKxCR5y6pypKrMCWokPVy1RGUJJur6T0LmcVZCcpJSQRzDbZtHGrPX1486YzggvXKaF7m/cbQhn8aVMYKLUDszUsAAA1dO0G4SeCeYl2p7MWPpGqTj0Cw4fHgDLMTmbUG/Q/KF3HFoUBlJDmz00LNv7XiXDKQZa6VsCdxao6mmzQkxmGyHO/MxJA0oCxtTmEOLTmV0ZYUBC0hx8BBY1AowZybnpDHDKdXL2S+tqnVn+6RX8HJIWFNSoD2cdrtmHq0MzNXlCRloBXX0anaHOKjITVD1c3MiqQ/Zg9BTQfL1hBIlMsFZGYvQkUZmALGn6w1w+KSohKwQQKOOlS2ogfjCsqkqHOk61DdxmZ21aFVPQh3gpzJZrdqDTWBuIZ0ZDT4gSo7AH1eotvSF2HxiMhXnYByQ5oHq7nT0jjHYiUs58x8tAq+5sABoz/qYibf8AUDugrAcdTkUWJrzHemwqRpV2fSOZ/E0rp8ISkEOKVs1b3PvCGRxCWWGYJJ+3FD8+sZOxf4XcpP63foPlAvFfQoamdQmWkrFPqDSjltxaJEz0pUFTMwykNLF7pDBN1KdupgP+cOQtQOzBt2DtUOT1gGRPzFTOaB7FViMvaut2ENR6NDaXxmWgKVLOdbllNQAGzKdXw05nZg4DmIMNiJ06YUmYRnr+EGjvmcZW316G0Q8PwqlT0jFIWlCWDnNYFRLqTfMQQK1e9AzPBJXLlFKhKFCpDFIdSkMz/iUaF2IBodgnS50GxHicNOKuXOtQUC4SyhyhjmHc0ajdoNyqkIUqZzzVA5VKUMqXDuxouvTTa8MmfmpKCU5mCsrUIoCFKHTQ6mwiEvmCVTHKTlLmlS5AJpdy3W8NZvQlvozl47AkAzlzvMYOJZWUilADSwYdwY3FYxmMyrUkFLClAG9HFoyFgwphKvE0xKlpC1ZahIqwdnZJo9L9PWCFcEmpQmdNzIlqYgkmoZ3ZNWtsWIAET4TASsPOK2VMUHyugFiKvlUMv1EDcaxsya5mpUVEguoBIFGcJFHZusauFP8Abo1cKI8JMSvMCwSkUzAE3sFM4FTo9YX8RwaUq/pkqBLdS2zCMwWEmKqCWJqyXFPkTUx3i8VOllKgpy126ZVAuNopR3oWIZLwU7yxlScoBYhn3Ncoe7vtFg4VgCGUoDKoVoS/ertcO/trUl+J5xBdTabdKNB+B8VKUAZk7JlIGUJoaFtSdG2rFLxfY1AuyZkpJLKQCBYqFiWBvQUgPiSECSMxdySQkuSBpTs36QhxHiEBGUGVMJZm9i5YV1sRCtfFkKXmLskWSQ76sCGagFdjEfC76PEl4zjZalDKpSQNWfSn6a0gSVOCQ5SGVYgkv6Gwf1gUJStRylSauCQfmwgSYVgkOSxbUgt3jZeOtBiMpqfLN6EOC7ehGv7xpU7NLVmKKWf4rWFHYtTQwKqass/N3B9t/vSB5slRNEt7mFivYsSedxF05QAwr3+sNODcZlIQpUyWVLd0sphp8Tn5dISIwK9m9D+kMJGBUlbgtpZ6+zQ3CL0GIywOPMx1KBMsVyqLh1E/CNtT6x3P43MnZpK5hKCaZ7UJINAS36B46wahLlqPlpWVADKEB6alWl6tCvGcKnhIxHlpSiYogBKkliHplfMLGtoj4ot6FgiLFyMpDEFwLft2iRctSQgkly5Y9ACNau/v6tvhfDcTOm5ZaeZiXJSAABUkktb1izz/AAFPJefiJWQEgqQpzQP8NMx7fKLUPspQFfB1rASVIWErLg5S3d+ziO+LYhS1tzZRqUtcVLM7ApB1MGnAqwsx5U1U1ITy+YHvQjLzM12JApEs7HLmIAmBByggZkA3BFynR4WCUrBRSK9hJ6l5SpSWAIbMlJDOQWN+ZT1v6RtZxClgJWpQsFJYfsS0EyeDyqOgH1P5mGcrBoAYJDO/7PdulopvYP8AIPhcLPKilZuGzFnPLmDAVqQA4B+IGHXDMLNKWTLTSqs81AKbswU3tT5xZpEqcAn+ph0AgEZUhLa/gRS+kHYdGJDlM+SQKXHzdLk1uXh4o0SrhTpWEKSnOpLBuUqGVTOWPlj1c1cisdKSiaFhcs5crt5qUsoFwQFCtKWPpDWbw9yZhmyyTzEMr2bI3pA+Km5HAEsu7kAEV0DpDNFKCZLk0JP+3sMAFK8w9EzJb+o8sU+6wKrBS0pFFKJUSUlKWABOUODU2qz3ru0lyxmGZSgl6sHLdAYmxkiSx8tUwlw2YJAbqyrxUoKjPNshl4WSqY/lMcrqlqCsoCQpRNSX/CHJsC1Wifik5glQQhIKiGlkEgJBpbMkl7gsPnC/KRv7xpS1uCkMUl33N3Z2LbNHHPwpPRNhcuYZyeUsiWpObMpR1YnOuzi4+sLOJmU4CGXMSVZjykUV+JbAWYuGHrWMnTQJZQBMCDUgVLu9m7EmlR0EdpnSkyAtYSASEfEQpyCcxQhn0c9rkRPxuO7Cgfh5Ql1qWmUDRBfMpwSCQkN1qxFb0hTxGcibMQROWtsqQAgl60ux9G3rBo8Ry0oQmXJImJcBSlUZVFMzKvoSaX2iH/q5WVeSlCcg5kgIDsXKg6e1AXoGilCXWCTITLny+TMrlpy5m9I3EKeNyW585VqwDRkRg/6v+k0XbC4idMUWlNmZJJztVwHqw1iXifg+cQXKC9TlJNW6hjcwbifEcjCMCplJOgcv6X76Uibw5x1eNMxQQUpSQxbo9QA2jAR3fFH2ddX0V4TwpystSZKEvmWhJers7MkU1h9wTwxw9LyFSROKAFGmYqf8SlH2ABpDBKSr40T2b8Lh+lBT3jvFY2ThpacsglZ0Krf6mq/SHpDrQr4n5MmYtcrByZSwGDyJZJ21Deg9Y5x3E5E+WgrVhglg4XKQovq1TQuQLa94X+IfEWKWrIqWlISA6FSgbmhBUCp76tUawow2MMsTEhnUClRyAMDcOLdveJkxKS4b8Q+HsGiQoyVIC6MkJBev+M0tBHhzhOAynzSokEAPSjXoHJ7kt1hSrh+r01c/tGFADVaMslfBN0XYcG4YFACWlQILkqrQEioDu/aAOIYXhKE5Rh1LI1QtaSe7fptFVmEmz/OOJYO49S0PL8AnfAfiUlHmnyULQijJWrMR6sI7lqV5SpeVBcgvlTmpspswHR49A8P+D5MxKFT5qJizXy0qo2gzAuTq1Nqw145L/l0+XLw4CcrjyyQ+UuXKJeYAcpNe5gUW+jxPL+D+SmYDiJZmSw7pSpi7Uq++jxNjEylTFGSgpQ4YKL96v+ZiLFzZi1kzC+zByA5uSxN4fYEYQAuiYTlp/UZyxqeTdqD5wmvSJoI8N8dlSQQZEsH+7KCT0JUCYT8f4gics5ZaEsol0pAuTsz312iJeUKOUUcs5Dt7CJlql+UaLCzrnDdmy29YabqhJ+hXhcItSwJaSpRBokVsXt0h9M4BiZjf01vVRzHSrlztlL/vCnAy5gmAy3KrBg9SGoN6xa8JwLiB5/KD1qrIDW9y711rQbQ6KQgXwaclWVUtYJLAMakVIFKliIExUhixFXZjF0w/AccJoWtGWruggmw2XmNhrAPEfD8lJImzMRLckjPLo5vqX94Md2LErGFCQpOYAgGorX2i4YLiOE//AIS2pcK238wm8Vmfw5SSSnmSKlQBDPWoUAQY1ImGHixXRaMdxCRlTkQgcwzB5h5a0DqpW8V04tTsHbo8Eoxi8mVpZ6mWgn3IeGGAxEhMkBUhClsXVmUCana3pFY2DdgEuZTWIZswaxKEnf6RytB1Aivi/JjbBFqTf84HmTUneDzKHaIJmGH959IMEusQElOYliKVdRCR7qID0NNY0gJJIK2I2rUf6T+3WO5+EQbl+9fygSfIDMCPlEYxQEWIzqHLlVqwYn6PGInLQD5iUII1mOCKaAqD0O2ukCGUl3KgBr9iJsdz86lKJUwGg+VGAag3ERqykSy5oUAE5VMU1YMN2DsKNvUC0ATwlAASlGZhzKIKrAuxJA3oB6xGcGsqypcEOWY7PoNt2oIzivD0SlgJWFaGhZ9Wp8I3v+TyHZDKwC1DMBQv9ekZB2IThwohE9ZToUy6W0zKBvSoEZGOUvv/AETf5LtxPCyp4VlwvkByoiUlQClf5qLMB0G9Ig4dIyOhC/LCzp5itnoAASRSp1iycOmyJKh5uIljLVpYVML7uRl+ZiPi/HsPNGTzJmQuFNKlgkWDEKBjtSXtmzk/REjjeGksJk2fMWA2XM3tlXQdzB0nxTKRL82Vw5RS9JiikipZySCR7wlw/FMFJHLhlTTZ5igB/wCqU/mYKV4gTNShIwoyJshKzlHejipo51MUnEn9wJxfxPNnghUuUjOa5EnMoBmGZSiW0a3SAh4fxq2zhaUlglxToAyfVmApFl4Xg0E5vLw6K8oUJq+t0rIJD2b9mOP4bOU/krUrMGL8gY7ZlZ6l9WMOrJooC/DWJKQoKJDOaEkVaocNY32G8bxHCUyFEzFrWAA+RKaOPxHMS3tDXH8NXLV5c0KKdhMSEg0ers77l9YWS/JRqa3S9vUFjTvGbUfotIilpzAKSeU11+7wdhZIJZRNXZjroIYcK49g5IYS1KFaFILl785LekOpXjqSPgkoRa6Uv8ktTvC+NMakkV/FcIngrWJRQlFafENATbLZyaM8Azps6ZlzTVZgGbMtZHQU/OLZjZ0jE8y1TEpt5SClKO7BN9XLxW+NcMlgESJhJLUWpu/ws/YgfrfxoT8jBZPClzKss7qIb/5KEM5fCeQJUqTLUBQmpU5o7JJI9TpCRBWE/wBVYzJsklRNHpSjd/8AmfB4h1pUxdJqvO2U6NYROCQoybYaPAuLKCpNVbFKkvXQrSlLNECPCk18s0pQdRU/Qt84taVKIGaZMLi+Y19zC+fxuUFBKFBS3YAKcn3d4MUaqCAsH4ZKSCmaXBplFvnDaRwVdvOUC98ifq4gRGJmJVzqG7BRudDYWpbeJP8AueUH8xTNehPpQVgpeh0kNx4fnBJIng5X/BM0/wBJL+jxRuM8XmL5VKLA2L3tYk1i0f8A5FkyySgrmcoZJSoMp61UNm006xXvEPi+ZiqJloSncpSV/wDsa+zRLiyZSVdEqZt4llYjtAwB/wCYnlEHWJwdnM5k02apqRLgisipEcKmMGuO8Ry8QR+EtGsfFXScmHLVlufkfygc4oEE5raEKc9mDe5EDLxoer+4/WIpmMYvlHufyjRxQ7Yaqa+vyjlZDaQun46ZXLlG1LepiTh8qfNcICpigHZIf5N+cZSSGtmpk2t44nLDaepiw8I8KGaoGacg/EnNzdqAgVId94a4fg/8ulOZKFKdNcpZgBXmSQXNHcHoIywf2aRg2UiRw4rfKlR7JUfoPt4Jm+FMSo5konDKKuSKEEgc5F2s7R6hwpSJkxS1E55aGDqIFPxZbWPxf8xmNyGWciTmP4SSGejihBNWbc7w1463ZaijxvhapoWoL5ChitVLWbYqqNYIXwgFCFZkJrUqzEgEF6NWldIb8alYUzyqamelLjNKQhPMU7KzWOtNNIUcaxkxCnKlJCw7bWKQmvQB2o8ZeSLX8SZKuC+ZKCSQM4AOoUD9IyCjxScqrs/+KPyRG4yw8n0YjZGJS7EVNBe/oHMOVcCmIBK0SxlDl1VD75Xr+vpHafDZklK58wyzcJGV/wDdQabxJM4gjzAEqKmpUgClqpl12dqvHe4nRHYDmMtQaVLUdlgl/Q3t+0GpxM5QUUoSggVZKctPiYEs9X+2DXD4NL+YEpUPxKCmy5n3CWqCAbVNKwVJ4hhglSQQAXBypBd7/FoekaKNbslsrGKx+IRKzGcvLVglCQKa0sNH6wFI8cYgFs0091Gws1yLaResVwyWwTMnqTKIqjy1JJGgz1o7/C35wFieGyBWXKbZRSwLg1ZfMoDTtEyX0xK2UHH8XUpkqSQb6up7kw54B4KxOIZZQJMs/imXPZIcn1YdY1jsAEJ81c0OlXIkJqVE/hPRvpFh4b4jxqZAH8spmZK5iVp2YEBLHuCHcRivwaLx/Zi/4cAHL/NgHV0Ae3P9+sKcfwXDyqpxYWoUyplrf3zt0f6xisTP5lTJrzHKirIkMLpFTYFqNp1hTxPj4lgOsrXlUBQGtWFPh5mJuSBo8K9aNMUvQRw7gM7EqUJMpSmuSsAAdSWiOfw5QUtDVl/EAXy71BbWKjN43iZiyiWtVQQQCwapJPbfpHoPA+DS0YUoV/TnzFJzKNcyHBADChztRjQ+1Ri2S2vSFCZCAOdbAaC/zhkMQqSAqVJSBVypSyotUlyyU+iR9YJx/hXFzJsoJlcjpOZJBSyWLLal21roNYt/CvBiFpOckgpypOtuZTjckgNpFRh7YnKuHnIxmKmJWorCEpS6mSKAltQeYmnrAGAwUpMx82RTMF5tgzUU4oG9I9W8ZcBV/LpRIRygEEDY9y+UEAsPpHnHizhKZIASS5AJSxGWna1KGzD21qKVmcptC7G8WSSAhJUz1mEqqdrQEmt/v7aOcFgVKOramlBrfpDNcgKTyjKztq7NUv0c02iLOdybAFYgCzd9PlEP88TUmnt+8XXw14NlLKlYlPIlgxcOogFiX+EOO9NHBtmE/htgVcyZZAIdntsKua/rS0V6NIx9njpNApxV2JN2pTetPeOZXFCKN6R7BP8AAWEmzs65QFSkISosaUUQGZTaDvWFnEf4QS1zBMkL8tNOU1+fajdICsUzzyVjcz8ppsx+kcHElmCj2MXw/wAJZSAcs5b0ylh1d26pPuKaxW+KcB8jEmSkZqZitRD5cpoxpQkvuydquyHCuCDzxqA/3tDOXw4qUEip10A9T7RNgfDxXMdAK0pVzDVu3rubGPTvC/CRLlmbNATaqxYCxr91iUwSZUuBcPwnk4iXiJBM9JIGYnZmTUNzOetNosHHcclErJKQEhKApgGc0YMOt3D9opvGsZL/AJ5RlLzSySbXLE31DgV1+rKXiiGdSQ5LA3NNNw93iWjpjoYYOeoVlpVUOT++9TDH/uFGVljzCAQctWcGnUliG3hbwjFeWCSASNemrxFxaThpqAZiAMxvRgd8z0I36w2Ml8OeIEmcEZMnmq8tztXpzfhGmvYv5ubOxUCACBlewNmt99o88my1YRecFXlBKXoonOCVBTiqXJvY02EWPA+LJc5Cz5ssTASQ+UE1owJFT6WiV9CRPxDDyA/mzQFLf4iHaxYaisVriGElFKRICZxcoSFOSVVBSCAWJtYg9IBx3GzjDKw8sErCjzEuOpdnAv8AStI3wDHows3KVErICTMU7SgpTKy3IIAPMkuokJBDOSrJc6CJP8PZikghaU/4iUqZlIoU5woBRBBBIFwYyJ5v8RvJJlyEHyk0TmKiTuS5dyXNd43F4smwvxBikJcZwtTnOp1+rlTORUUSB3gTw5h5WIWr41BISTloTmISAHDbn06wwwWDwhBGJZSFEK+NQqKNlSXb3dzeLrgON8PlJZCUpG+Ugmm5rY69olwV2y8nVIRYXhM4qVKEtMtErmSlTMomiAouXNLmoygU0UTFqButCqAqSWLpJBIo6Qz1p7M9p4n43w9kIOnMa1FqE/nFJxHGlFZUACCXZiB/8ntF5IlIzFcdRKXlnYn+oA/MyjZ0gsexqaUMH4XHrmSkLmqclOZQGYEPVqnc6NaKxxqUmevOpCAfveJcPg585ky8ylf4CrM2mjRF7LT0OUYqUVGiQpZy0DkcxIYu5u3oDFuOPlpMuRKdawpiQTlBSKq1NB2fu8UIeDcblClSphAdj+IPdgmo9BFm8PeFsWycyEpSmiUrKkgVLnIm++goLwmrY1LQF48w2HQoEzleYsjOgF8wDjMS9DRupPrHn/EuKpm/05MnIMzONQ+7P7kx7YvwzhgxxacOAl2HIkVs4YE0FK6mkJ5vCuDgulUwj+2Xmb/cPzgxQnJspnhXwpNnlFZIQlWcormUAqyiEGnRRAi4SOE4mTiFrAKwrmYhRBIaoUxJJqG6mheIRg8KtQl4YTUk2UuaL/6Ug/MiLLwPgM6UppkxRSb3IPS9D6RqnRDFAGImAJmBSUhVQoLAIZ2bUANT92uvDsMuq1K6JTYaVOr0g/CoSgMTXuYJYRDmFC3GSFhDl1HUBvl+8eJ+Kp/nz1+WospdUqdk7E6bx78pNIQ47w0kpyy0pToSwcglzUi71hXfSJxs8YwWGOTJlVR3YtzVAeheh9Hi5+H/AAzNUpCp6QhCC+ViCpqpN7WPoKRb/CnhMYRKhQqUXf6Q/VIe5h2kKMCvTMA8wgpJzEhm6UJ+fdhDZGHKUsLtDBo4IG8LOzSivrnfiYUcO1q5W+X0gnCz+ROjh/cmGM6RLVQjrG04JOUAWDN6Q8kAhmqUVywkUzVbbKtj7n5RVOLeGZk3FFSGKFkpzC6WYOzb9agR6LJ4UhJcO8SJQlNg3aDJCasS+G/CkvC5liq1MCTsNtnuf0jnxRMT/LzSpIWAhRylmJAo76PDSbiwQWIYag0pdzaFeKQJyFJKnQaEoUD3Dh7ih7wLoLR8/Y3iGRxqDShBBqCb0DFmaAjjpuJKAHVMzJSEpd1PsBc6PesMPGWAVKxs3Dyec52AAD81cu1HZ+hiPgi8dg1ZkS1pQC5UAljTVVlAAlg5AclnrEzljzo7GvBcLjVOEJVlzM5UKkO4S6i5u5ToNI1heC45TpKLKIVWxF3SpQZhS20CYvj2NloW8pSELSKqf4a2L2VmqdSbvECPF0+XMQZHKBLU73OcVKiRdwkg35RVmEZKXkf0FjvDcUOGGSYTMlKSpKGUklLhrKrkO1toTYadIJyKKpaDdZSSz1smsKFTDlSl3YMTvaOhLcVU5FgPuob6x0Ypk/I0OuK+IZUlCZGATlSCFGaxC5igDzF2yjmPZtIRqMxCQU8tKtU/O0ZhUOnOSKUrc+n3+nU2c9GDdh92ilEixf8A1FVe/X94yJVmtoyFQy+YThGImnklrL1sa9XNIaYfwZiyzoUC+uW2t1fKHUr+JiisNJSlH+ok+7N6RZ8P4llFCVlQRmZsxAJfvVurRKSLKgf4dzgMxmSwB/qH/wBX+UTo/h8kqS0ymrA+rE3rraHPEfG2Hlg5VKWv+0JUC/UqAaKziPHE9VUJloJuoJc0sOYkNU6awPFBst3D/C2HlAADMofiNz3YARPieL4bDEhS0pUakByT3AcxVOH43iOJbIshJ/GUpSPQ5a+gg/F+BQq89RmFiSUhnN6CtWuTpW8GX0Og2Z/EPDgDKiYT1Smn+6KnivEk9alETpwSSSBnIYE0HKQPaOOJ+Gp0kFSg6A3Omxex3H7wBKkKJ5AVE6Jc3/P9IhtsZi5yiSSokm5JcmCcFhlzCyHvVut/XpEsnhc4Xkq75CSN6NB2F4dPmAoQSCKEZcp6g0FrekCQxjh8AsEJICXYOssTXofl9my8Fl5WSGZy5AI7MSA/vCHA8GxMkjOVgf2ylAX3YN16xYVcXSgAlBKrPMDE/JzWNL0TTLFKlouA0TZxFWneKMqTmSXyk8uVWzWNL6gWitTvHkxgXB3oNHBtYaxFWM9HnYoDUD1hZieOpTdY9x9+kUlfihU0OQoDfTtXWE87HlXKOatNfs9Ggf7eoZez4yKiUy8rh61+mvoYhR4sUKLWg3qnM/qm8UXDICsxUrLX4XYm+tvtoLkTEpHJVTVIzczbgWpXWGmJot2I8VTC2TKkGjrB2elQflE8rjiihyydHJUa60b5fWKphcKV8uUFrJKwGPbX1MWHhfAwn4lZUkAFNCD6t9IpCGXDuKpJIMx2NGGnWjA71g2T4ilAs7DeIsHhZSApIqg6bHXWKb/EHjsnDNKk0mqDqayQbP8A5G42FdRD03QuFwxXjCVLPOU5Wd3r7a+kUHxL4/nT1FOHzSpRDDRShuSPh7D1eKJNnlVZinUdTWDuF4ujF2B3f0Y/dYMUhZWHYmdNMtQzrUkgkjMTmN3Ieppc9IX+BvG5wM9QWP6U0ALYVSxOVQ3Zz6Ew8l4lIknNy5gCxFRSrta7X0jzbESWLCv2Yl2MuP8AFEqm4kT5RGVKAMwcVcks46wtw6pC8NOUhKpKkmWiWwJzIceYSS5CiSosCKlN6x6Ni/AOExMlDFcpSkILhTmw+JKnD9A0VbxB4Tm4RMuUlpktQKTMynlDksUh23cO51tESipMdCyTxEmZ/MIdWXL8RUXa55lEm4cvV3YOYWcR4iJkxSlJBKrlgC1AH7d6RvH4PyFMlRUlXwhiA5LG9dNdXgbFhkZjqwT3rUkbfpGkYRW0jKfQRKR8BILnq6fXtEhw2RwXHV7jRunWB5c0ggk1ozaNr3pEk3EE1cnv+cWKmRiY3rSIyo7l3jrNeI1J+jwFJHJbr8oyNgf6fV/1jIQy6y1xmesep48YSVVUuSHLMUIf0YP+UKV+JcNLSTIkyjVs+VA7sUpr6H9IwxNCiqQxp99os3hjgIP9fEpUJQUkJSR/+wqOUCp+FyK2L3vGsX/EItmGUJBqWuOlWrvXS9WVzfFeJmKStE0f1Xyy5ZLguwD5fiDOXIDAiHiCPSJvEpb5hys6VPQICQCQQHD0oxrpAPClTpyytLeW5KVFznLM96DqNmDtC3BIK0pK5vOEgkADKFfh5SOaritrhjWGnhfEmYDMnTJbZAAgTA4YqzlSaNp2HaAoeoQPLYBwzF69wWp0hWcKASoqKUgVBUoMO+ZvQCrQ2VNQlmNwGG4vb1gfiEkswGYKBcH27xQkVbCBKlBysoUS7AlV79K76ekGY/hCBKKkoJUQ6QTQsb16GsR/ya5KSJXwmoCn60BqHNnLO5heifmSpRHOyqpJZO1CaCwYCJL6ESlYhIDLKaaqBAdqa0bSoiWTgwVj+qVLHwkJLPXXTXT0jvg3DVKcpm5CHTy5SCBlPKol2Bp7RMOBTQsNiCWJOVSSxqaFiCQ30eAAXGFSZZJClHKSp2ZwCAKfi5QGvWKrxKU4CkAF2JFWDvQuzVBp9i74ngnmS25UrLu1WqCSHLuW136QGnhyZSVJS+UvdlEnQ1Dmr8rHperTJaspeFxy1OhOnxD6enaNYHjPklQIADuTs+p3HTvBXF+FCUtSwohJsqutai/SFi8IJlFEOzaP+vpF9I4XDhJwyxmWlKlPViaOLlLtoT8qtB2OkplEq/C1AB0sAOUU17xRJOGmyFhKHSWVUdr1sGBL6PB03ikyS6FqzS0gu7sl2OtSK267RPBlkT4mCXErDoNAUm6g24bZ6doHm+JMWTmElAcUUc1f935CBcNNE4JXyJLAlgBa+g+3hLxPi8pKiErBUpxy11a/3aNES9DKf4vnpQCXTMIdhRI/8XJ616etF4hiFzpqlqUVFSiXJ1+/oIKxJUokAEkuACGPf73juR4emGhoR/bpf2EPhG2I8dNZqsbXOnTq0G4fHKyFizEbQJxfCGXMDh6/LtapgX+YSDUUNbP9h/nE2OhliMWSliotS3uInweFSZsslspyPqzs9De8KFYvM6UgCn4vrQdTBqcepJRlIBBSSaUbWIkxpHueCGZIBAvfOx6EJ00rT3pHPiHEoEsIExlOl2rR2UD1Z4rnhDxdJmoWmeuXLWkBlOwUkfLMCLavTVrBikSJzKQZS1KDguNiXIezj5F4mnWjVbPOvH6pRlSkIBBQtQJUSVKLVWaWoE+lgxipz1OhNbA0Nq/8fOLR4xkkSy7ApmMAxFGLqH+LkD2imiaK0o2sax4Yz6cy5JKgbdO3/EdkNXTtGOkVDjf77xH5JLt9/OGIhxCau/7x0oVYXFKxtmD6/doiTY7/AH9+sSMLEpP9vyEbiNJU2kZFCotaMcZis2ISCUKqltGNLkXb8t464hjFzUlJOUEFmpbQdA0SnAKIANJiqltW19jf2vGTMFVwwDXH7jSlf1iUWwVeFRMCUqJLB27CtWFhC2RwyeJ7SQaHMmopWju1aD21h/gpQFbBqqPUbDqPWLBwLhlUFKQQ7nm6Kr1q477wmhroy8H8VWEBE6SUzagzFZUoNHSC5GW4HKKu8C8W8MFMlWJdz5iuVQD5XoGukinLtD/iHCVzZIQhKVFS0upZyhICgc1L1ApubQyThDLT5ctJ1LvUk1e7vmzKfoTsIll2DeGhiVMFhBlBLoOZ2AZkvcgfCHD0hqZ+ZWV7XDDT7+9YsElSs6VIKBLWMhCjUAA11uSOve2YlvMdvipQ7XLNYAAe/qAd4mwfR3+uz67xX/EmFlCSVKyBXNlzUdg5dqHv84fhJUCAGG/3Tp6QNi8CidLyKClpU4KkKYVFeYKBINRTfrCGcS5MoCWpJACLG2ZxlJbUuXc71iTG44JSHv1bX/jSIuMcXEkhASn4BzEsEkkhOY6JdP3UjaQpc4ImIRlYkOhyoGzUYMxcOdPVqwADxAJIIq539qPe8axAM4HKlS8tKUD9zSmz6Q5xGEkyxSWjU1Sk9TeKn4k8bBEvKlKs5cJSkj8N32D/AFG8FbsVnGNSsApXLIcUDg6f4kt67xWDhilRBu7dRfTW7xJJ8RTJxLsEjWrl3s5t+TUhRxHEJMxVSMuWpOqnNEpvQXiyWO8RxRKQ6lB9K+lQxozUprWFPHfFKJ8tUsgIoGKair5ju/694QYjEgq5T6mptt1hdOVU3fX9IGRY3x/iAmWiWhWVLMR7X3rCvzSVPvAiFupvb72hkJRa33pDWxMsmAUMso0fV92DxccDNleWX+IivUHQNb/iPJDilIIDmhf79BFk4dxeYtJcmux0ekDKiNeL4BE5QDsxuNLnbp8jFe8TcLZDoHIH5jfoG9H0rpFhlYEzUlSDWuvSvaIeIYEBDL+EV26HvWt4kqilSMEQaV7+lvnE2HwimU4FyHfrBE+YEqZNX9ukDhYHxXveGZtEyVKZhoz9OnSJcBiZstaVglwoKFWr6VttBGDXLBAJfVn+e0SYiUDYBn39oYYhPiXjiZyS0wqC1ElMwDOFOnYsU5QwVSzUiqlYDPHGNUrOQbvEXlE7d30jG3ehO30MSgmo9I1nNr0P6RqQvS20drSK+8bWDBx9vHcqUSfrGglo7mBwAD6QDBZ0w5jGQScONn6xkKmO0XefxFDSwcxVMSKHZI1NyLmrmDUpSEPX7v8APpYGNxkBQRw/w+lUglQoSCC9SKOe9RRxpD/gEiXKlATFf1szm5DzKA2AJ1NWrZ43GQmNdGuO4lOBaWgFKaqJVUs6invQl23HWDuDcQExCFFKgtdQMzsAcrvRqaDeMjITKGC00qAK0A69YVTpMw5hmB68wv2JYUpXUdhkZC9gCS8HzZpsxSykDKbMNNL/AKwyxvEwgUoBSg9LekZGRVBYqQZZn+eMxWE5CNCC7DKaH8X3SN8M4jmxK8poiWyUs1FKoHeycqqdQ0ZGRPsEFY2aVyyFEA/C7HWgb3N9useR+MsGtMz4ySDlrc50hTUYM/a5jIyCwoCQtUrkSSRzNYUBAPbmNn0hhheAKmS1TFKsbU0H37mNRkWRQg4tI8tSep+Q33hVi8UCWTvWMjIiTCjWHLEE1hojiqWYpPo0ZGQ02gaIMVjCtQYcux1ixeG1I8sZg9C/oYyMirCPR7iOLSpIpKcM9TR+g7h/T1jXFFyykBgTuRR+0bjII7Llwqs/haXUrNXtAUvBpCi9T9/tGRkWY2bxEspLP7RoTyaBRBtGRkIAJUtOz9esQEsr4R2jIyJY0zsyPxRyibYRuMgBHQkMXc/d4xNXO0ZGRRJpSzvGRkZCKP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8" name="Picture 10" descr="https://encrypted-tbn0.gstatic.com/images?q=tbn:ANd9GcQD4lnQFAXK2XYOLkDE4Z3fEQBf4fMArB0gOZ4ymDm0iBXO1J_F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286000"/>
            <a:ext cx="2600325" cy="1762126"/>
          </a:xfrm>
          <a:prstGeom prst="rect">
            <a:avLst/>
          </a:prstGeom>
          <a:noFill/>
        </p:spPr>
      </p:pic>
      <p:pic>
        <p:nvPicPr>
          <p:cNvPr id="17420" name="Picture 12" descr="https://encrypted-tbn2.gstatic.com/images?q=tbn:ANd9GcSseesLYOc9YVHKy9DihxCIsVIrSJSRS5l_RsZnb1F6vkf3DIqYO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057400"/>
            <a:ext cx="2466975" cy="1847851"/>
          </a:xfrm>
          <a:prstGeom prst="rect">
            <a:avLst/>
          </a:prstGeom>
          <a:noFill/>
        </p:spPr>
      </p:pic>
      <p:pic>
        <p:nvPicPr>
          <p:cNvPr id="17422" name="Picture 14" descr="https://encrypted-tbn2.gstatic.com/images?q=tbn:ANd9GcSVw0O_isYVXk4ewFfsUXTG9RnmhFH6WhfXQR-MSLxmkN6ioZ2Yy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876800"/>
            <a:ext cx="2286000" cy="1485900"/>
          </a:xfrm>
          <a:prstGeom prst="rect">
            <a:avLst/>
          </a:prstGeom>
          <a:noFill/>
        </p:spPr>
      </p:pic>
      <p:pic>
        <p:nvPicPr>
          <p:cNvPr id="17424" name="Picture 16" descr="https://encrypted-tbn0.gstatic.com/images?q=tbn:ANd9GcSfXvvTV0l984nQIu4r3FeNiFNcT8quu66D7yRHe4eTVXCv_wsqw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4724400"/>
            <a:ext cx="2628900" cy="1743076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Healthy Piedmont and Coastal Plain Streams of the Chesapeake Watershed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1143000"/>
          </a:xfrm>
        </p:spPr>
        <p:txBody>
          <a:bodyPr/>
          <a:lstStyle/>
          <a:p>
            <a:r>
              <a:rPr lang="en-US" dirty="0" smtClean="0"/>
              <a:t>Population Growth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972766" y="1397000"/>
          <a:ext cx="6647234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Howard County Land Use 1965</a:t>
            </a:r>
            <a:endParaRPr lang="en-US" dirty="0"/>
          </a:p>
        </p:txBody>
      </p:sp>
      <p:pic>
        <p:nvPicPr>
          <p:cNvPr id="1026" name="Picture 2" descr="C:\Documents and Settings\jcaldwell\My Documents\29 63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8372" b="8372"/>
          <a:stretch>
            <a:fillRect/>
          </a:stretch>
        </p:blipFill>
        <p:spPr bwMode="auto">
          <a:xfrm>
            <a:off x="1905000" y="2209800"/>
            <a:ext cx="5486400" cy="3425825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5257800" y="3276600"/>
            <a:ext cx="3048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562600" y="3581400"/>
            <a:ext cx="10668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0" y="5867400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Howard High School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734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Howard County Land Use 2011</a:t>
            </a:r>
            <a:endParaRPr lang="en-US" dirty="0"/>
          </a:p>
        </p:txBody>
      </p:sp>
      <p:pic>
        <p:nvPicPr>
          <p:cNvPr id="3074" name="Picture 2" descr="C:\Documents and Settings\jcaldwell\My Documents\29 11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2057400" y="1828800"/>
            <a:ext cx="5029200" cy="46482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5181600" y="4191000"/>
            <a:ext cx="381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62600" y="4495800"/>
            <a:ext cx="1905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67600" y="4800600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Howard High School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830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Howard County Land Use 1970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4648200" y="4800600"/>
            <a:ext cx="3810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5029200" y="4800600"/>
            <a:ext cx="27432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71598" y="464298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Glenelg</a:t>
            </a:r>
            <a:r>
              <a:rPr lang="en-US" sz="900" dirty="0" smtClean="0"/>
              <a:t> High School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793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Howard County Land Use 2011</a:t>
            </a:r>
            <a:endParaRPr lang="en-US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5257800" y="4724400"/>
            <a:ext cx="457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715000" y="4343400"/>
            <a:ext cx="2057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72400" y="420052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Glenelg</a:t>
            </a:r>
            <a:r>
              <a:rPr lang="en-US" sz="900" dirty="0" smtClean="0"/>
              <a:t> High School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062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363</TotalTime>
  <Words>544</Words>
  <Application>Microsoft Office PowerPoint</Application>
  <PresentationFormat>On-screen Show (4:3)</PresentationFormat>
  <Paragraphs>122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  The Stormwater Challenge  Presentation to the Howard County  Spending Affordability Committee  January 21, 2016 </vt:lpstr>
      <vt:lpstr>The Chesapeake Bay Watershed  </vt:lpstr>
      <vt:lpstr>Captain John Smith’s Journal 1607 </vt:lpstr>
      <vt:lpstr>Healthy Piedmont and Coastal Plain Streams of the Chesapeake Watershed</vt:lpstr>
      <vt:lpstr>Population Growth</vt:lpstr>
      <vt:lpstr>Howard County Land Use 1965</vt:lpstr>
      <vt:lpstr>Howard County Land Use 2011</vt:lpstr>
      <vt:lpstr>Howard County Land Use 1970</vt:lpstr>
      <vt:lpstr>Howard County Land Use 2011</vt:lpstr>
      <vt:lpstr>The Evolution of  Stormwater Management</vt:lpstr>
      <vt:lpstr>Countywide Impervious Area Status</vt:lpstr>
      <vt:lpstr>     Stream Erosion</vt:lpstr>
      <vt:lpstr>Infrastructure Impacts</vt:lpstr>
      <vt:lpstr>The Solutions are Known </vt:lpstr>
      <vt:lpstr>Stream Restoration</vt:lpstr>
      <vt:lpstr>Wet Ponds</vt:lpstr>
      <vt:lpstr>Culverts to Bio-swales</vt:lpstr>
      <vt:lpstr>Bio-Retention</vt:lpstr>
      <vt:lpstr>Pond Retrofits</vt:lpstr>
      <vt:lpstr>Rain Gardens</vt:lpstr>
      <vt:lpstr>Outreach and Education</vt:lpstr>
      <vt:lpstr>Current Stormwater System</vt:lpstr>
      <vt:lpstr> The Problem</vt:lpstr>
      <vt:lpstr>PowerPoint Presentation</vt:lpstr>
      <vt:lpstr>Regulatory Mandates</vt:lpstr>
      <vt:lpstr>          </vt:lpstr>
      <vt:lpstr>PowerPoint Presentation</vt:lpstr>
      <vt:lpstr> Planned MS4 compliance Strategies</vt:lpstr>
      <vt:lpstr>Fiscal year schedule of project implementation and cost </vt:lpstr>
      <vt:lpstr>What is the Cost of Compliance?</vt:lpstr>
      <vt:lpstr>Important Program Dates</vt:lpstr>
      <vt:lpstr>PowerPoint Presentation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Stormwater Challenge  Presentation to the Howard County  Spending Affordability Committee  January 21, 2016</dc:title>
  <dc:creator>James Caldwell</dc:creator>
  <cp:lastModifiedBy>Caldwell, Jim</cp:lastModifiedBy>
  <cp:revision>36</cp:revision>
  <dcterms:created xsi:type="dcterms:W3CDTF">2016-01-18T17:33:00Z</dcterms:created>
  <dcterms:modified xsi:type="dcterms:W3CDTF">2016-01-20T14:36:14Z</dcterms:modified>
</cp:coreProperties>
</file>