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19"/>
  </p:notesMasterIdLst>
  <p:handoutMasterIdLst>
    <p:handoutMasterId r:id="rId20"/>
  </p:handoutMasterIdLst>
  <p:sldIdLst>
    <p:sldId id="256" r:id="rId2"/>
    <p:sldId id="338" r:id="rId3"/>
    <p:sldId id="342" r:id="rId4"/>
    <p:sldId id="343" r:id="rId5"/>
    <p:sldId id="347" r:id="rId6"/>
    <p:sldId id="344" r:id="rId7"/>
    <p:sldId id="346" r:id="rId8"/>
    <p:sldId id="348" r:id="rId9"/>
    <p:sldId id="341" r:id="rId10"/>
    <p:sldId id="345" r:id="rId11"/>
    <p:sldId id="316" r:id="rId12"/>
    <p:sldId id="339" r:id="rId13"/>
    <p:sldId id="306" r:id="rId14"/>
    <p:sldId id="303" r:id="rId15"/>
    <p:sldId id="325" r:id="rId16"/>
    <p:sldId id="332" r:id="rId17"/>
    <p:sldId id="33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7B9899"/>
    <a:srgbClr val="6666FF"/>
    <a:srgbClr val="FF00FF"/>
    <a:srgbClr val="00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8" autoAdjust="0"/>
    <p:restoredTop sz="90569" autoAdjust="0"/>
  </p:normalViewPr>
  <p:slideViewPr>
    <p:cSldViewPr>
      <p:cViewPr varScale="1">
        <p:scale>
          <a:sx n="58" d="100"/>
          <a:sy n="58" d="100"/>
        </p:scale>
        <p:origin x="-1253" y="-67"/>
      </p:cViewPr>
      <p:guideLst>
        <p:guide orient="horz" pos="2160"/>
        <p:guide pos="2880"/>
      </p:guideLst>
    </p:cSldViewPr>
  </p:slideViewPr>
  <p:notesTextViewPr>
    <p:cViewPr>
      <p:scale>
        <a:sx n="1" d="1"/>
        <a:sy n="1" d="1"/>
      </p:scale>
      <p:origin x="0" y="0"/>
    </p:cViewPr>
  </p:notesTextViewPr>
  <p:sorterViewPr>
    <p:cViewPr>
      <p:scale>
        <a:sx n="142" d="100"/>
        <a:sy n="142" d="100"/>
      </p:scale>
      <p:origin x="0" y="5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76386A89-BEFD-43BD-A1C2-02B5FD3B3F18}" type="datetimeFigureOut">
              <a:rPr lang="en-US" smtClean="0"/>
              <a:pPr/>
              <a:t>1/20/2016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70B9DB79-60E0-42AA-8D27-1C5BE67CC392}" type="slidenum">
              <a:rPr lang="en-US" smtClean="0"/>
              <a:pPr/>
              <a:t>‹#›</a:t>
            </a:fld>
            <a:endParaRPr lang="en-US"/>
          </a:p>
        </p:txBody>
      </p:sp>
    </p:spTree>
    <p:extLst>
      <p:ext uri="{BB962C8B-B14F-4D97-AF65-F5344CB8AC3E}">
        <p14:creationId xmlns:p14="http://schemas.microsoft.com/office/powerpoint/2010/main" val="3928684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45E248-5481-48C3-89C0-577E5F898125}" type="datetimeFigureOut">
              <a:rPr lang="en-US" smtClean="0"/>
              <a:pPr/>
              <a:t>1/20/2016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E9158-4A7B-4313-B0C1-BEDA81EEC719}" type="slidenum">
              <a:rPr lang="en-US" smtClean="0"/>
              <a:pPr/>
              <a:t>‹#›</a:t>
            </a:fld>
            <a:endParaRPr lang="en-US"/>
          </a:p>
        </p:txBody>
      </p:sp>
    </p:spTree>
    <p:extLst>
      <p:ext uri="{BB962C8B-B14F-4D97-AF65-F5344CB8AC3E}">
        <p14:creationId xmlns:p14="http://schemas.microsoft.com/office/powerpoint/2010/main" val="383144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Social_networking_servic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The_Washington_Pos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1</a:t>
            </a:fld>
            <a:endParaRPr lang="en-US"/>
          </a:p>
        </p:txBody>
      </p:sp>
    </p:spTree>
    <p:extLst>
      <p:ext uri="{BB962C8B-B14F-4D97-AF65-F5344CB8AC3E}">
        <p14:creationId xmlns:p14="http://schemas.microsoft.com/office/powerpoint/2010/main" val="378465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BE9158-4A7B-4313-B0C1-BEDA81EEC719}" type="slidenum">
              <a:rPr lang="en-US" smtClean="0"/>
              <a:pPr/>
              <a:t>15</a:t>
            </a:fld>
            <a:endParaRPr lang="en-US"/>
          </a:p>
        </p:txBody>
      </p:sp>
    </p:spTree>
    <p:extLst>
      <p:ext uri="{BB962C8B-B14F-4D97-AF65-F5344CB8AC3E}">
        <p14:creationId xmlns:p14="http://schemas.microsoft.com/office/powerpoint/2010/main" val="232841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is taking off as an effective medium to both engage</a:t>
            </a:r>
            <a:r>
              <a:rPr lang="en-US" baseline="0" dirty="0" smtClean="0"/>
              <a:t> the community and shave vital info</a:t>
            </a:r>
          </a:p>
          <a:p>
            <a:r>
              <a:rPr lang="en-US" baseline="0" dirty="0" smtClean="0"/>
              <a:t>Everyone is encouraged to follow our on-line presence</a:t>
            </a:r>
          </a:p>
          <a:p>
            <a:r>
              <a:rPr lang="en-US" baseline="0" dirty="0" smtClean="0"/>
              <a:t>Numbers growing daily</a:t>
            </a:r>
          </a:p>
          <a:p>
            <a:endParaRPr lang="en-US" baseline="0" dirty="0" smtClean="0"/>
          </a:p>
          <a:p>
            <a:pPr>
              <a:buFont typeface="Wingdings" pitchFamily="2" charset="2"/>
              <a:buChar char="v"/>
            </a:pPr>
            <a:r>
              <a:rPr lang="en-US" sz="1200" dirty="0" smtClean="0">
                <a:solidFill>
                  <a:srgbClr val="0070C0"/>
                </a:solidFill>
              </a:rPr>
              <a:t>Facebook – Likes = 22,000.</a:t>
            </a:r>
            <a:r>
              <a:rPr lang="en-US" sz="1200" baseline="0" dirty="0" smtClean="0">
                <a:solidFill>
                  <a:srgbClr val="0070C0"/>
                </a:solidFill>
              </a:rPr>
              <a:t>  </a:t>
            </a:r>
            <a:r>
              <a:rPr lang="en-US" sz="1200" dirty="0" smtClean="0">
                <a:solidFill>
                  <a:srgbClr val="0070C0"/>
                </a:solidFill>
              </a:rPr>
              <a:t>Posts reach 174,000 </a:t>
            </a:r>
          </a:p>
          <a:p>
            <a:pPr>
              <a:buFont typeface="Wingdings" pitchFamily="2" charset="2"/>
              <a:buChar char="v"/>
            </a:pPr>
            <a:r>
              <a:rPr lang="en-US" sz="1200" dirty="0" smtClean="0">
                <a:solidFill>
                  <a:srgbClr val="0070C0"/>
                </a:solidFill>
              </a:rPr>
              <a:t>Twitter – 35,000 followers</a:t>
            </a:r>
          </a:p>
          <a:p>
            <a:endParaRPr lang="en-US" baseline="0" dirty="0" smtClean="0"/>
          </a:p>
          <a:p>
            <a:endParaRPr lang="en-US" baseline="0" dirty="0" smtClean="0"/>
          </a:p>
          <a:p>
            <a:r>
              <a:rPr lang="en-US" baseline="0" dirty="0" smtClean="0"/>
              <a:t>NEXT DOOR was newest addition in August.</a:t>
            </a:r>
          </a:p>
          <a:p>
            <a:endParaRPr lang="en-US" baseline="0" dirty="0" smtClean="0"/>
          </a:p>
          <a:p>
            <a:r>
              <a:rPr lang="en-US" sz="1200" b="1" i="0" kern="1200" dirty="0" err="1" smtClean="0">
                <a:solidFill>
                  <a:schemeClr val="tx1"/>
                </a:solidFill>
                <a:effectLst/>
                <a:latin typeface="+mn-lt"/>
                <a:ea typeface="+mn-ea"/>
                <a:cs typeface="+mn-cs"/>
              </a:rPr>
              <a:t>Nextdoor</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Social networking service"/>
              </a:rPr>
              <a:t>social networking service</a:t>
            </a:r>
            <a:r>
              <a:rPr lang="en-US" sz="1200" b="0" i="0" kern="1200" dirty="0" smtClean="0">
                <a:solidFill>
                  <a:schemeClr val="tx1"/>
                </a:solidFill>
                <a:effectLst/>
                <a:latin typeface="+mn-lt"/>
                <a:ea typeface="+mn-ea"/>
                <a:cs typeface="+mn-cs"/>
              </a:rPr>
              <a:t> for neighborhoods. It allows users to connect with people who live in their neighborhood and nearby neighborhoods.</a:t>
            </a:r>
          </a:p>
          <a:p>
            <a:r>
              <a:rPr lang="en-US" sz="1200" b="0" i="0" kern="1200" dirty="0" smtClean="0">
                <a:solidFill>
                  <a:schemeClr val="tx1"/>
                </a:solidFill>
                <a:effectLst/>
                <a:latin typeface="+mn-lt"/>
                <a:ea typeface="+mn-ea"/>
                <a:cs typeface="+mn-cs"/>
              </a:rPr>
              <a:t>It limits access to posts to the people in each neighborhood or those nearby, which can increase privacy. It has been characterized by </a:t>
            </a:r>
            <a:r>
              <a:rPr lang="en-US" sz="1200" b="0" i="1" u="none" strike="noStrike" kern="1200" dirty="0" smtClean="0">
                <a:solidFill>
                  <a:schemeClr val="tx1"/>
                </a:solidFill>
                <a:effectLst/>
                <a:latin typeface="+mn-lt"/>
                <a:ea typeface="+mn-ea"/>
                <a:cs typeface="+mn-cs"/>
                <a:hlinkClick r:id="rId4" tooltip="The Washington Post"/>
              </a:rPr>
              <a:t>The Washington Post</a:t>
            </a:r>
            <a:r>
              <a:rPr lang="en-US" sz="1200" b="0" i="1"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 part of a wave of community focus in the United States.</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16</a:t>
            </a:fld>
            <a:endParaRPr lang="en-US"/>
          </a:p>
        </p:txBody>
      </p:sp>
    </p:spTree>
    <p:extLst>
      <p:ext uri="{BB962C8B-B14F-4D97-AF65-F5344CB8AC3E}">
        <p14:creationId xmlns:p14="http://schemas.microsoft.com/office/powerpoint/2010/main" val="828404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17</a:t>
            </a:fld>
            <a:endParaRPr lang="en-US"/>
          </a:p>
        </p:txBody>
      </p:sp>
    </p:spTree>
    <p:extLst>
      <p:ext uri="{BB962C8B-B14F-4D97-AF65-F5344CB8AC3E}">
        <p14:creationId xmlns:p14="http://schemas.microsoft.com/office/powerpoint/2010/main" val="378465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2</a:t>
            </a:fld>
            <a:endParaRPr lang="en-US"/>
          </a:p>
        </p:txBody>
      </p:sp>
    </p:spTree>
    <p:extLst>
      <p:ext uri="{BB962C8B-B14F-4D97-AF65-F5344CB8AC3E}">
        <p14:creationId xmlns:p14="http://schemas.microsoft.com/office/powerpoint/2010/main" val="21276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3</a:t>
            </a:fld>
            <a:endParaRPr lang="en-US"/>
          </a:p>
        </p:txBody>
      </p:sp>
    </p:spTree>
    <p:extLst>
      <p:ext uri="{BB962C8B-B14F-4D97-AF65-F5344CB8AC3E}">
        <p14:creationId xmlns:p14="http://schemas.microsoft.com/office/powerpoint/2010/main" val="21276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4</a:t>
            </a:fld>
            <a:endParaRPr lang="en-US"/>
          </a:p>
        </p:txBody>
      </p:sp>
    </p:spTree>
    <p:extLst>
      <p:ext uri="{BB962C8B-B14F-4D97-AF65-F5344CB8AC3E}">
        <p14:creationId xmlns:p14="http://schemas.microsoft.com/office/powerpoint/2010/main" val="304752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6</a:t>
            </a:fld>
            <a:endParaRPr lang="en-US"/>
          </a:p>
        </p:txBody>
      </p:sp>
    </p:spTree>
    <p:extLst>
      <p:ext uri="{BB962C8B-B14F-4D97-AF65-F5344CB8AC3E}">
        <p14:creationId xmlns:p14="http://schemas.microsoft.com/office/powerpoint/2010/main" val="186329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Chief will speak</a:t>
            </a:r>
            <a:r>
              <a:rPr lang="en-US" baseline="0" dirty="0" smtClean="0"/>
              <a:t> of how local events elsewhere impact HCPD</a:t>
            </a:r>
          </a:p>
          <a:p>
            <a:endParaRPr lang="en-US" baseline="0" dirty="0" smtClean="0"/>
          </a:p>
          <a:p>
            <a:r>
              <a:rPr lang="en-US" baseline="0" dirty="0" smtClean="0"/>
              <a:t>24/7 Media Blitz fuels the Frenzy</a:t>
            </a:r>
          </a:p>
          <a:p>
            <a:endParaRPr lang="en-US" baseline="0" dirty="0" smtClean="0"/>
          </a:p>
          <a:p>
            <a:r>
              <a:rPr lang="en-US" baseline="0" dirty="0" smtClean="0"/>
              <a:t>Everyone having instant video + Social Media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9</a:t>
            </a:fld>
            <a:endParaRPr lang="en-US"/>
          </a:p>
        </p:txBody>
      </p:sp>
    </p:spTree>
    <p:extLst>
      <p:ext uri="{BB962C8B-B14F-4D97-AF65-F5344CB8AC3E}">
        <p14:creationId xmlns:p14="http://schemas.microsoft.com/office/powerpoint/2010/main" val="244970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 Discuss the President’s Task Force</a:t>
            </a:r>
          </a:p>
          <a:p>
            <a:endParaRPr lang="en-US" dirty="0" smtClean="0"/>
          </a:p>
          <a:p>
            <a:r>
              <a:rPr lang="en-US" dirty="0" smtClean="0"/>
              <a:t>Discuss the report of recommendations</a:t>
            </a:r>
          </a:p>
          <a:p>
            <a:endParaRPr lang="en-US" dirty="0" smtClean="0"/>
          </a:p>
          <a:p>
            <a:r>
              <a:rPr lang="en-US" dirty="0" smtClean="0"/>
              <a:t>The HCPD</a:t>
            </a:r>
            <a:r>
              <a:rPr lang="en-US" baseline="0" dirty="0" smtClean="0"/>
              <a:t> is currently reviewing each recommendation</a:t>
            </a:r>
          </a:p>
          <a:p>
            <a:pPr marL="171450" indent="-171450">
              <a:buFontTx/>
              <a:buChar char="-"/>
            </a:pPr>
            <a:r>
              <a:rPr lang="en-US" baseline="0" dirty="0" smtClean="0"/>
              <a:t>Many we are already ahead of…</a:t>
            </a:r>
          </a:p>
          <a:p>
            <a:pPr marL="171450" indent="-171450">
              <a:buFontTx/>
              <a:buChar char="-"/>
            </a:pPr>
            <a:r>
              <a:rPr lang="en-US" baseline="0" dirty="0" smtClean="0"/>
              <a:t>Others we are evaluating </a:t>
            </a:r>
          </a:p>
          <a:p>
            <a:pPr marL="171450" indent="-171450">
              <a:buFontTx/>
              <a:buChar char="-"/>
            </a:pPr>
            <a:endParaRPr lang="en-US" baseline="0" dirty="0" smtClean="0"/>
          </a:p>
          <a:p>
            <a:pPr marL="0" indent="0">
              <a:buFontTx/>
              <a:buNone/>
            </a:pPr>
            <a:r>
              <a:rPr lang="en-US" baseline="0" dirty="0" smtClean="0"/>
              <a:t>Interested parties may view the entire report on-line.  Simply search for 21</a:t>
            </a:r>
            <a:r>
              <a:rPr lang="en-US" baseline="30000" dirty="0" smtClean="0"/>
              <a:t>st</a:t>
            </a:r>
            <a:r>
              <a:rPr lang="en-US" baseline="0" dirty="0" smtClean="0"/>
              <a:t> Century Policing Report</a:t>
            </a:r>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11</a:t>
            </a:fld>
            <a:endParaRPr lang="en-US"/>
          </a:p>
        </p:txBody>
      </p:sp>
    </p:spTree>
    <p:extLst>
      <p:ext uri="{BB962C8B-B14F-4D97-AF65-F5344CB8AC3E}">
        <p14:creationId xmlns:p14="http://schemas.microsoft.com/office/powerpoint/2010/main" val="260651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of the value of the </a:t>
            </a:r>
            <a:r>
              <a:rPr lang="en-US" dirty="0" err="1" smtClean="0"/>
              <a:t>CAC’s</a:t>
            </a:r>
            <a:r>
              <a:rPr lang="en-US" dirty="0" smtClean="0"/>
              <a:t> work in response to the Council’s Resolution 16.</a:t>
            </a:r>
          </a:p>
          <a:p>
            <a:endParaRPr lang="en-US" dirty="0" smtClean="0"/>
          </a:p>
          <a:p>
            <a:r>
              <a:rPr lang="en-US" sz="1200" b="0" i="0" kern="1200" dirty="0" smtClean="0">
                <a:solidFill>
                  <a:schemeClr val="tx1"/>
                </a:solidFill>
                <a:effectLst/>
                <a:latin typeface="+mn-lt"/>
                <a:ea typeface="+mn-ea"/>
                <a:cs typeface="+mn-cs"/>
              </a:rPr>
              <a:t>A resolution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requesting that the Howard County Police Department’s Citizen Advisory Council establish a Committee on Community Policing and make recommendations related to community policing.</a:t>
            </a:r>
          </a:p>
          <a:p>
            <a:endParaRPr lang="en-US" dirty="0" smtClean="0"/>
          </a:p>
          <a:p>
            <a:r>
              <a:rPr lang="en-US" dirty="0" smtClean="0"/>
              <a:t>Speak of the outcome of the recent Community Forums</a:t>
            </a:r>
          </a:p>
          <a:p>
            <a:endParaRPr lang="en-US" dirty="0" smtClean="0"/>
          </a:p>
          <a:p>
            <a:pPr marL="628650" lvl="1" indent="-171450">
              <a:buFont typeface="Arial" pitchFamily="34" charset="0"/>
              <a:buChar char="•"/>
            </a:pPr>
            <a:r>
              <a:rPr lang="en-US" dirty="0" smtClean="0"/>
              <a:t>Announced by the County Council in June.</a:t>
            </a:r>
          </a:p>
          <a:p>
            <a:pPr marL="628650" lvl="1" indent="-171450">
              <a:buFont typeface="Arial" pitchFamily="34" charset="0"/>
              <a:buChar char="•"/>
            </a:pPr>
            <a:r>
              <a:rPr lang="en-US" dirty="0" smtClean="0"/>
              <a:t>Only about 3 citizens attended first forum</a:t>
            </a:r>
          </a:p>
          <a:p>
            <a:pPr marL="628650" lvl="1" indent="-171450">
              <a:buFont typeface="Arial" pitchFamily="34" charset="0"/>
              <a:buChar char="•"/>
            </a:pPr>
            <a:r>
              <a:rPr lang="en-US" dirty="0" smtClean="0"/>
              <a:t>25 attended</a:t>
            </a:r>
            <a:r>
              <a:rPr lang="en-US" baseline="0" dirty="0" smtClean="0"/>
              <a:t> the second (but many we invited)</a:t>
            </a:r>
          </a:p>
          <a:p>
            <a:pPr marL="628650" lvl="1" indent="-171450">
              <a:buFont typeface="Arial" pitchFamily="34" charset="0"/>
              <a:buChar char="•"/>
            </a:pPr>
            <a:r>
              <a:rPr lang="en-US" baseline="0" dirty="0" smtClean="0"/>
              <a:t>Low turnout truly symbolizes that our communities DO NOT have issues with police)</a:t>
            </a:r>
            <a:endParaRPr lang="en-US" dirty="0" smtClean="0"/>
          </a:p>
          <a:p>
            <a:endParaRPr lang="en-US" dirty="0" smtClean="0"/>
          </a:p>
          <a:p>
            <a:r>
              <a:rPr lang="en-US" dirty="0" smtClean="0"/>
              <a:t>Engaging our</a:t>
            </a:r>
            <a:r>
              <a:rPr lang="en-US" baseline="0" dirty="0" smtClean="0"/>
              <a:t> community – not allowing things  to become like recent nation-wide hotspots.</a:t>
            </a:r>
            <a:endParaRPr lang="en-US" dirty="0"/>
          </a:p>
        </p:txBody>
      </p:sp>
      <p:sp>
        <p:nvSpPr>
          <p:cNvPr id="4" name="Slide Number Placeholder 3"/>
          <p:cNvSpPr>
            <a:spLocks noGrp="1"/>
          </p:cNvSpPr>
          <p:nvPr>
            <p:ph type="sldNum" sz="quarter" idx="10"/>
          </p:nvPr>
        </p:nvSpPr>
        <p:spPr/>
        <p:txBody>
          <a:bodyPr/>
          <a:lstStyle/>
          <a:p>
            <a:fld id="{50BE9158-4A7B-4313-B0C1-BEDA81EEC719}" type="slidenum">
              <a:rPr lang="en-US" smtClean="0"/>
              <a:pPr/>
              <a:t>13</a:t>
            </a:fld>
            <a:endParaRPr lang="en-US"/>
          </a:p>
        </p:txBody>
      </p:sp>
    </p:spTree>
    <p:extLst>
      <p:ext uri="{BB962C8B-B14F-4D97-AF65-F5344CB8AC3E}">
        <p14:creationId xmlns:p14="http://schemas.microsoft.com/office/powerpoint/2010/main" val="42904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0BE9158-4A7B-4313-B0C1-BEDA81EEC719}" type="slidenum">
              <a:rPr lang="en-US" smtClean="0"/>
              <a:pPr/>
              <a:t>14</a:t>
            </a:fld>
            <a:endParaRPr lang="en-US"/>
          </a:p>
        </p:txBody>
      </p:sp>
    </p:spTree>
    <p:extLst>
      <p:ext uri="{BB962C8B-B14F-4D97-AF65-F5344CB8AC3E}">
        <p14:creationId xmlns:p14="http://schemas.microsoft.com/office/powerpoint/2010/main" val="231938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3E79C20-0870-445C-8FCA-4F25E3935DFD}" type="datetimeFigureOut">
              <a:rPr lang="en-US" smtClean="0"/>
              <a:pPr/>
              <a:t>1/20/2016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9B78CB-344F-4C0D-BDED-C097F386237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79C20-0870-445C-8FCA-4F25E3935DFD}"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B78CB-344F-4C0D-BDED-C097F38623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59B78CB-344F-4C0D-BDED-C097F386237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79C20-0870-445C-8FCA-4F25E3935DFD}"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3E79C20-0870-445C-8FCA-4F25E3935DFD}"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59B78CB-344F-4C0D-BDED-C097F386237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E79C20-0870-445C-8FCA-4F25E3935DFD}" type="datetimeFigureOut">
              <a:rPr lang="en-US" smtClean="0"/>
              <a:pPr/>
              <a:t>1/20/2016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9B78CB-344F-4C0D-BDED-C097F386237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3E79C20-0870-445C-8FCA-4F25E3935DFD}" type="datetimeFigureOut">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B78CB-344F-4C0D-BDED-C097F386237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3E79C20-0870-445C-8FCA-4F25E3935DFD}" type="datetimeFigureOut">
              <a:rPr lang="en-US" smtClean="0"/>
              <a:pPr/>
              <a:t>1/20/2016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9B78CB-344F-4C0D-BDED-C097F386237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E79C20-0870-445C-8FCA-4F25E3935DFD}" type="datetimeFigureOut">
              <a:rPr lang="en-US" smtClean="0"/>
              <a:pPr/>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59B78CB-344F-4C0D-BDED-C097F386237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3E79C20-0870-445C-8FCA-4F25E3935DFD}" type="datetimeFigureOut">
              <a:rPr lang="en-US" smtClean="0"/>
              <a:pPr/>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9B78CB-344F-4C0D-BDED-C097F386237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9B78CB-344F-4C0D-BDED-C097F386237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3E79C20-0870-445C-8FCA-4F25E3935DFD}" type="datetimeFigureOut">
              <a:rPr lang="en-US" smtClean="0"/>
              <a:pPr/>
              <a:t>1/20/2016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59B78CB-344F-4C0D-BDED-C097F386237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3E79C20-0870-445C-8FCA-4F25E3935DFD}" type="datetimeFigureOut">
              <a:rPr lang="en-US" smtClean="0"/>
              <a:pPr/>
              <a:t>1/20/2016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3E79C20-0870-445C-8FCA-4F25E3935DFD}" type="datetimeFigureOut">
              <a:rPr lang="en-US" smtClean="0"/>
              <a:pPr/>
              <a:t>1/20/2016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9B78CB-344F-4C0D-BDED-C097F386237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cid:image004.jpg@01D0DA7E.4502F2E0" TargetMode="External"/><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hyperlink" Target="http://www.baltimoresun.com/ph-bsmg-andrew-michaels-bio-20150513-staff.html#navtype=byl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cid:image003.jpg@01D0DA7E.4502F2E0" TargetMode="External"/><Relationship Id="rId11" Type="http://schemas.openxmlformats.org/officeDocument/2006/relationships/image" Target="../media/image26.jpeg"/><Relationship Id="rId5" Type="http://schemas.openxmlformats.org/officeDocument/2006/relationships/image" Target="../media/image23.jpeg"/><Relationship Id="rId10" Type="http://schemas.openxmlformats.org/officeDocument/2006/relationships/image" Target="cid:image005.jpg@01D0DA7E.4502F2E0" TargetMode="External"/><Relationship Id="rId4" Type="http://schemas.openxmlformats.org/officeDocument/2006/relationships/image" Target="cid:image002.jpg@01D0DA7E.4502F2E0" TargetMode="External"/><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3505200"/>
            <a:ext cx="8763000" cy="33528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600" b="1" i="1" dirty="0" smtClean="0">
                <a:solidFill>
                  <a:srgbClr val="0070C0"/>
                </a:solidFill>
                <a:effectLst>
                  <a:outerShdw blurRad="38100" dist="38100" dir="2700000" algn="tl">
                    <a:srgbClr val="000000">
                      <a:alpha val="43137"/>
                    </a:srgbClr>
                  </a:outerShdw>
                </a:effectLst>
              </a:rPr>
              <a:t>Spending Affordability</a:t>
            </a:r>
          </a:p>
          <a:p>
            <a:r>
              <a:rPr lang="en-US" sz="3600" b="1" i="1" dirty="0" smtClean="0">
                <a:solidFill>
                  <a:srgbClr val="0070C0"/>
                </a:solidFill>
                <a:effectLst>
                  <a:outerShdw blurRad="38100" dist="38100" dir="2700000" algn="tl">
                    <a:srgbClr val="000000">
                      <a:alpha val="43137"/>
                    </a:srgbClr>
                  </a:outerShdw>
                </a:effectLst>
              </a:rPr>
              <a:t>Advisory Committee </a:t>
            </a:r>
          </a:p>
          <a:p>
            <a:endParaRPr lang="en-US" sz="2000" b="1" i="1" dirty="0" smtClean="0">
              <a:solidFill>
                <a:srgbClr val="0070C0"/>
              </a:solidFill>
              <a:effectLst>
                <a:outerShdw blurRad="38100" dist="38100" dir="2700000" algn="tl">
                  <a:srgbClr val="000000">
                    <a:alpha val="43137"/>
                  </a:srgbClr>
                </a:outerShdw>
              </a:effectLst>
            </a:endParaRPr>
          </a:p>
          <a:p>
            <a:r>
              <a:rPr lang="en-US" sz="3600" b="1" i="1" dirty="0" smtClean="0">
                <a:solidFill>
                  <a:schemeClr val="tx1"/>
                </a:solidFill>
                <a:effectLst>
                  <a:outerShdw blurRad="38100" dist="38100" dir="2700000" algn="tl">
                    <a:srgbClr val="000000">
                      <a:alpha val="43137"/>
                    </a:srgbClr>
                  </a:outerShdw>
                </a:effectLst>
              </a:rPr>
              <a:t>September 21, 2016</a:t>
            </a:r>
          </a:p>
          <a:p>
            <a:endParaRPr lang="en-US" sz="2800" b="1" i="1" dirty="0" smtClean="0">
              <a:solidFill>
                <a:srgbClr val="0070C0"/>
              </a:solidFill>
              <a:effectLst>
                <a:outerShdw blurRad="38100" dist="38100" dir="2700000" algn="tl">
                  <a:srgbClr val="000000">
                    <a:alpha val="43137"/>
                  </a:srgbClr>
                </a:outerShdw>
              </a:effectLst>
            </a:endParaRPr>
          </a:p>
          <a:p>
            <a:r>
              <a:rPr lang="en-US" sz="3600" b="1" i="1" dirty="0" smtClean="0">
                <a:solidFill>
                  <a:srgbClr val="0070C0"/>
                </a:solidFill>
                <a:effectLst>
                  <a:outerShdw blurRad="38100" dist="38100" dir="2700000" algn="tl">
                    <a:srgbClr val="000000">
                      <a:alpha val="43137"/>
                    </a:srgbClr>
                  </a:outerShdw>
                </a:effectLst>
              </a:rPr>
              <a:t>Chief Gary L. Gardner</a:t>
            </a:r>
          </a:p>
          <a:p>
            <a:r>
              <a:rPr lang="en-US" sz="4400" b="1" i="1" dirty="0" smtClean="0">
                <a:solidFill>
                  <a:srgbClr val="0070C0"/>
                </a:solidFill>
                <a:effectLst>
                  <a:outerShdw blurRad="38100" dist="38100" dir="2700000" algn="tl">
                    <a:srgbClr val="000000">
                      <a:alpha val="43137"/>
                    </a:srgbClr>
                  </a:outerShdw>
                </a:effectLst>
              </a:rPr>
              <a:t> </a:t>
            </a:r>
            <a:endParaRPr lang="en-US" sz="4400" b="1" i="1" dirty="0">
              <a:solidFill>
                <a:srgbClr val="0070C0"/>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rotWithShape="1">
          <a:blip r:embed="rId3" cstate="print">
            <a:clrChange>
              <a:clrFrom>
                <a:srgbClr val="FBFCFE"/>
              </a:clrFrom>
              <a:clrTo>
                <a:srgbClr val="FBFCFE">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288" t="10093" r="5548" b="13204"/>
          <a:stretch/>
        </p:blipFill>
        <p:spPr bwMode="auto">
          <a:xfrm>
            <a:off x="1676400" y="58472"/>
            <a:ext cx="5410200" cy="298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4861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b="1" dirty="0" smtClean="0"/>
              <a:t>Local Agency Support</a:t>
            </a:r>
            <a:endParaRPr lang="en-US" sz="4500" b="1"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018" b="10625"/>
          <a:stretch/>
        </p:blipFill>
        <p:spPr bwMode="auto">
          <a:xfrm>
            <a:off x="304801" y="1671577"/>
            <a:ext cx="8458200" cy="270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4868344"/>
            <a:ext cx="6170279" cy="830997"/>
          </a:xfrm>
          <a:prstGeom prst="rect">
            <a:avLst/>
          </a:prstGeom>
          <a:noFill/>
        </p:spPr>
        <p:txBody>
          <a:bodyPr wrap="none" rtlCol="0">
            <a:spAutoFit/>
          </a:bodyPr>
          <a:lstStyle/>
          <a:p>
            <a:r>
              <a:rPr lang="en-US" sz="4800" dirty="0" smtClean="0">
                <a:effectLst>
                  <a:outerShdw blurRad="38100" dist="38100" dir="2700000" algn="tl">
                    <a:srgbClr val="000000">
                      <a:alpha val="43137"/>
                    </a:srgbClr>
                  </a:outerShdw>
                </a:effectLst>
                <a:latin typeface="Albertus Extra Bold" panose="020E0802040304020204" pitchFamily="34" charset="0"/>
                <a:cs typeface="Aharoni" panose="02010803020104030203" pitchFamily="2" charset="-79"/>
              </a:rPr>
              <a:t>$374,000 Returned</a:t>
            </a:r>
            <a:endParaRPr lang="en-US" sz="4800" dirty="0">
              <a:effectLst>
                <a:outerShdw blurRad="38100" dist="38100" dir="2700000" algn="tl">
                  <a:srgbClr val="000000">
                    <a:alpha val="43137"/>
                  </a:srgbClr>
                </a:outerShdw>
              </a:effectLst>
              <a:latin typeface="Albertus Extra Bold" panose="020E0802040304020204" pitchFamily="34" charset="0"/>
              <a:cs typeface="Aharoni" panose="02010803020104030203" pitchFamily="2" charset="-79"/>
            </a:endParaRPr>
          </a:p>
        </p:txBody>
      </p:sp>
    </p:spTree>
    <p:extLst>
      <p:ext uri="{BB962C8B-B14F-4D97-AF65-F5344CB8AC3E}">
        <p14:creationId xmlns:p14="http://schemas.microsoft.com/office/powerpoint/2010/main" val="4728444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04800"/>
            <a:ext cx="8839200" cy="758952"/>
          </a:xfrm>
        </p:spPr>
        <p:txBody>
          <a:bodyPr>
            <a:noAutofit/>
          </a:bodyPr>
          <a:lstStyle/>
          <a:p>
            <a:r>
              <a:rPr lang="en-US" sz="4500" b="1" dirty="0" smtClean="0"/>
              <a:t>President’s Task Force</a:t>
            </a:r>
            <a:endParaRPr lang="en-US" sz="4500" b="1" dirty="0"/>
          </a:p>
        </p:txBody>
      </p:sp>
      <p:sp>
        <p:nvSpPr>
          <p:cNvPr id="7" name="Content Placeholder 2"/>
          <p:cNvSpPr>
            <a:spLocks noGrp="1"/>
          </p:cNvSpPr>
          <p:nvPr>
            <p:ph sz="quarter" idx="1"/>
          </p:nvPr>
        </p:nvSpPr>
        <p:spPr>
          <a:xfrm>
            <a:off x="381000" y="1562099"/>
            <a:ext cx="8534400" cy="1752601"/>
          </a:xfrm>
        </p:spPr>
        <p:txBody>
          <a:bodyPr>
            <a:normAutofit/>
          </a:bodyPr>
          <a:lstStyle/>
          <a:p>
            <a:pPr marL="0" indent="0">
              <a:buNone/>
            </a:pPr>
            <a:r>
              <a:rPr lang="en-US" sz="3600" dirty="0" smtClean="0">
                <a:solidFill>
                  <a:srgbClr val="0070C0"/>
                </a:solidFill>
              </a:rPr>
              <a:t>21</a:t>
            </a:r>
            <a:r>
              <a:rPr lang="en-US" sz="3600" baseline="30000" dirty="0" smtClean="0">
                <a:solidFill>
                  <a:srgbClr val="0070C0"/>
                </a:solidFill>
              </a:rPr>
              <a:t>st</a:t>
            </a:r>
            <a:r>
              <a:rPr lang="en-US" sz="3600" dirty="0" smtClean="0">
                <a:solidFill>
                  <a:srgbClr val="0070C0"/>
                </a:solidFill>
              </a:rPr>
              <a:t> Century Policing Recommendations</a:t>
            </a:r>
            <a:endParaRPr lang="en-US" sz="3600" dirty="0">
              <a:solidFill>
                <a:srgbClr val="0070C0"/>
              </a:solidFill>
            </a:endParaRPr>
          </a:p>
        </p:txBody>
      </p:sp>
      <p:pic>
        <p:nvPicPr>
          <p:cNvPr id="9" name="Picture 2" descr="21st Century of Poli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793844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gannett-cdn.com/-mm-/b2d43cf00a9c9c4a329c54193feb67517e5ae301/c=284-0-4217-2957&amp;r=x404&amp;c=534x401/local/-/media/2015/03/02/USATODAY/USATODAY/635608984255272712-AFP-538465515-71278902.JPG"/>
          <p:cNvPicPr>
            <a:picLocks noChangeAspect="1" noChangeArrowheads="1"/>
          </p:cNvPicPr>
          <p:nvPr/>
        </p:nvPicPr>
        <p:blipFill rotWithShape="1">
          <a:blip r:embed="rId4">
            <a:extLst>
              <a:ext uri="{28A0092B-C50C-407E-A947-70E740481C1C}">
                <a14:useLocalDpi xmlns:a14="http://schemas.microsoft.com/office/drawing/2010/main" val="0"/>
              </a:ext>
            </a:extLst>
          </a:blip>
          <a:srcRect t="17955" b="14521"/>
          <a:stretch/>
        </p:blipFill>
        <p:spPr bwMode="auto">
          <a:xfrm>
            <a:off x="1828800" y="4185138"/>
            <a:ext cx="5086350" cy="257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0850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Building </a:t>
            </a:r>
            <a:r>
              <a:rPr lang="en-US" dirty="0"/>
              <a:t>Trust and </a:t>
            </a:r>
            <a:r>
              <a:rPr lang="en-US" dirty="0" smtClean="0"/>
              <a:t>Legitimacy</a:t>
            </a:r>
          </a:p>
          <a:p>
            <a:r>
              <a:rPr lang="en-US" dirty="0" smtClean="0"/>
              <a:t>Policy </a:t>
            </a:r>
            <a:r>
              <a:rPr lang="en-US" dirty="0"/>
              <a:t>and </a:t>
            </a:r>
            <a:r>
              <a:rPr lang="en-US" dirty="0" smtClean="0"/>
              <a:t>Oversight</a:t>
            </a:r>
          </a:p>
          <a:p>
            <a:r>
              <a:rPr lang="en-US" dirty="0" smtClean="0"/>
              <a:t>Technology </a:t>
            </a:r>
            <a:r>
              <a:rPr lang="en-US" dirty="0"/>
              <a:t>and Social </a:t>
            </a:r>
            <a:r>
              <a:rPr lang="en-US" dirty="0" smtClean="0"/>
              <a:t>Media</a:t>
            </a:r>
          </a:p>
          <a:p>
            <a:r>
              <a:rPr lang="en-US" dirty="0" smtClean="0"/>
              <a:t>Community </a:t>
            </a:r>
            <a:r>
              <a:rPr lang="en-US" dirty="0"/>
              <a:t>Policing and Crime </a:t>
            </a:r>
            <a:r>
              <a:rPr lang="en-US" dirty="0" smtClean="0"/>
              <a:t>Reduction</a:t>
            </a:r>
          </a:p>
          <a:p>
            <a:r>
              <a:rPr lang="en-US" dirty="0" smtClean="0"/>
              <a:t>Officer </a:t>
            </a:r>
            <a:r>
              <a:rPr lang="en-US" dirty="0"/>
              <a:t>Training </a:t>
            </a:r>
            <a:r>
              <a:rPr lang="en-US" dirty="0" smtClean="0"/>
              <a:t>and Education</a:t>
            </a:r>
          </a:p>
          <a:p>
            <a:r>
              <a:rPr lang="en-US" dirty="0" smtClean="0"/>
              <a:t>Officer </a:t>
            </a:r>
            <a:r>
              <a:rPr lang="en-US" dirty="0"/>
              <a:t>Safety and Wellness. </a:t>
            </a:r>
          </a:p>
        </p:txBody>
      </p:sp>
      <p:sp>
        <p:nvSpPr>
          <p:cNvPr id="4" name="TextBox 3"/>
          <p:cNvSpPr txBox="1"/>
          <p:nvPr/>
        </p:nvSpPr>
        <p:spPr>
          <a:xfrm>
            <a:off x="152400" y="304800"/>
            <a:ext cx="8839200" cy="646331"/>
          </a:xfrm>
          <a:prstGeom prst="rect">
            <a:avLst/>
          </a:prstGeom>
          <a:noFill/>
        </p:spPr>
        <p:txBody>
          <a:bodyPr wrap="square" rtlCol="0">
            <a:spAutoFit/>
          </a:bodyPr>
          <a:lstStyle/>
          <a:p>
            <a:pPr algn="ctr"/>
            <a:r>
              <a:rPr lang="en-US" altLang="en-US" sz="3600" b="1" dirty="0" smtClean="0">
                <a:solidFill>
                  <a:srgbClr val="0070C0"/>
                </a:solidFill>
              </a:rPr>
              <a:t>Six Pillars of Plan</a:t>
            </a:r>
            <a:endParaRPr lang="en-US" sz="3600" b="1" dirty="0"/>
          </a:p>
        </p:txBody>
      </p:sp>
      <p:pic>
        <p:nvPicPr>
          <p:cNvPr id="2050" name="Picture 2" descr="http://images.c-spanvideo.org/Files/65e/20150113233656003_hd.jpg/Thumbs/height.630.no_border.width.12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09" b="8330"/>
          <a:stretch/>
        </p:blipFill>
        <p:spPr bwMode="auto">
          <a:xfrm>
            <a:off x="1981200" y="4615718"/>
            <a:ext cx="5181600" cy="2069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rmAutofit fontScale="90000"/>
          </a:bodyPr>
          <a:lstStyle/>
          <a:p>
            <a:r>
              <a:rPr lang="en-US" sz="5400" dirty="0" smtClean="0"/>
              <a:t>Council Resolution &amp; </a:t>
            </a:r>
            <a:r>
              <a:rPr lang="en-US" sz="5400" dirty="0" err="1" smtClean="0"/>
              <a:t>CAC</a:t>
            </a:r>
            <a:endParaRPr lang="en-US" sz="5400" dirty="0"/>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095745"/>
            <a:ext cx="3234036" cy="215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726276"/>
            <a:ext cx="3234036" cy="215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4301158"/>
            <a:ext cx="1958990" cy="225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3412067" y="1600200"/>
            <a:ext cx="5252523" cy="5410200"/>
          </a:xfrm>
        </p:spPr>
        <p:txBody>
          <a:bodyPr>
            <a:noAutofit/>
          </a:bodyPr>
          <a:lstStyle/>
          <a:p>
            <a:pPr marL="0" indent="0">
              <a:buNone/>
              <a:defRPr/>
            </a:pPr>
            <a:r>
              <a:rPr lang="en-US" altLang="en-US" sz="3200" b="1" dirty="0">
                <a:solidFill>
                  <a:srgbClr val="0070C0"/>
                </a:solidFill>
              </a:rPr>
              <a:t>Four topic </a:t>
            </a:r>
            <a:r>
              <a:rPr lang="en-US" altLang="en-US" sz="3200" b="1" dirty="0" smtClean="0">
                <a:solidFill>
                  <a:srgbClr val="0070C0"/>
                </a:solidFill>
              </a:rPr>
              <a:t>areas</a:t>
            </a:r>
            <a:endParaRPr lang="en-US" altLang="en-US" sz="3200" b="1" dirty="0">
              <a:solidFill>
                <a:srgbClr val="0070C0"/>
              </a:solidFill>
            </a:endParaRPr>
          </a:p>
          <a:p>
            <a:pPr>
              <a:defRPr/>
            </a:pPr>
            <a:r>
              <a:rPr lang="en-US" altLang="en-US" sz="3200" dirty="0" smtClean="0">
                <a:solidFill>
                  <a:srgbClr val="0070C0"/>
                </a:solidFill>
              </a:rPr>
              <a:t>Community </a:t>
            </a:r>
            <a:r>
              <a:rPr lang="en-US" altLang="en-US" sz="3200" dirty="0">
                <a:solidFill>
                  <a:srgbClr val="0070C0"/>
                </a:solidFill>
              </a:rPr>
              <a:t>Policing </a:t>
            </a:r>
            <a:r>
              <a:rPr lang="en-US" altLang="en-US" sz="3200" dirty="0" smtClean="0">
                <a:solidFill>
                  <a:srgbClr val="0070C0"/>
                </a:solidFill>
              </a:rPr>
              <a:t>Programs</a:t>
            </a:r>
            <a:endParaRPr lang="en-US" altLang="en-US" sz="3200" dirty="0">
              <a:solidFill>
                <a:srgbClr val="0070C0"/>
              </a:solidFill>
            </a:endParaRPr>
          </a:p>
          <a:p>
            <a:pPr>
              <a:defRPr/>
            </a:pPr>
            <a:r>
              <a:rPr lang="en-US" altLang="en-US" sz="3200" dirty="0">
                <a:solidFill>
                  <a:srgbClr val="0070C0"/>
                </a:solidFill>
              </a:rPr>
              <a:t>Neighborhood Community Resource Offices </a:t>
            </a:r>
            <a:endParaRPr lang="en-US" altLang="en-US" sz="3200" dirty="0" smtClean="0">
              <a:solidFill>
                <a:srgbClr val="0070C0"/>
              </a:solidFill>
            </a:endParaRPr>
          </a:p>
          <a:p>
            <a:pPr>
              <a:defRPr/>
            </a:pPr>
            <a:r>
              <a:rPr lang="en-US" altLang="en-US" sz="3200" dirty="0" smtClean="0">
                <a:solidFill>
                  <a:srgbClr val="0070C0"/>
                </a:solidFill>
              </a:rPr>
              <a:t>Technology</a:t>
            </a:r>
            <a:endParaRPr lang="en-US" altLang="en-US" sz="3200" dirty="0">
              <a:solidFill>
                <a:srgbClr val="0070C0"/>
              </a:solidFill>
            </a:endParaRPr>
          </a:p>
          <a:p>
            <a:pPr>
              <a:defRPr/>
            </a:pPr>
            <a:r>
              <a:rPr lang="en-US" altLang="en-US" sz="3200" dirty="0" smtClean="0">
                <a:solidFill>
                  <a:srgbClr val="0070C0"/>
                </a:solidFill>
              </a:rPr>
              <a:t>Training</a:t>
            </a:r>
            <a:endParaRPr lang="en-US" altLang="en-US" sz="3200" dirty="0">
              <a:solidFill>
                <a:srgbClr val="0070C0"/>
              </a:solidFill>
            </a:endParaRPr>
          </a:p>
          <a:p>
            <a:pPr>
              <a:defRPr/>
            </a:pPr>
            <a:endParaRPr lang="en-US" altLang="en-US" sz="3200" dirty="0">
              <a:solidFill>
                <a:srgbClr val="0070C0"/>
              </a:solidFill>
            </a:endParaRPr>
          </a:p>
          <a:p>
            <a:pPr>
              <a:defRPr/>
            </a:pPr>
            <a:endParaRPr lang="en-US" altLang="en-US" sz="3200" dirty="0">
              <a:solidFill>
                <a:srgbClr val="0070C0"/>
              </a:solidFill>
            </a:endParaRPr>
          </a:p>
          <a:p>
            <a:pPr>
              <a:defRPr/>
            </a:pPr>
            <a:endParaRPr lang="en-US" altLang="en-US" sz="3200" dirty="0">
              <a:solidFill>
                <a:srgbClr val="0070C0"/>
              </a:solidFill>
            </a:endParaRPr>
          </a:p>
          <a:p>
            <a:pPr>
              <a:defRPr/>
            </a:pPr>
            <a:endParaRPr lang="en-US" altLang="en-US" sz="3200" dirty="0">
              <a:solidFill>
                <a:srgbClr val="0070C0"/>
              </a:solidFill>
            </a:endParaRPr>
          </a:p>
          <a:p>
            <a:pPr>
              <a:defRPr/>
            </a:pPr>
            <a:endParaRPr lang="en-US" altLang="en-US" sz="3200" dirty="0">
              <a:solidFill>
                <a:srgbClr val="0070C0"/>
              </a:solidFill>
            </a:endParaRPr>
          </a:p>
        </p:txBody>
      </p:sp>
    </p:spTree>
    <p:extLst>
      <p:ext uri="{BB962C8B-B14F-4D97-AF65-F5344CB8AC3E}">
        <p14:creationId xmlns:p14="http://schemas.microsoft.com/office/powerpoint/2010/main" val="40429746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rmAutofit fontScale="90000"/>
          </a:bodyPr>
          <a:lstStyle/>
          <a:p>
            <a:r>
              <a:rPr lang="en-US" sz="5400" dirty="0" smtClean="0"/>
              <a:t>HCPD Recent Initiatives</a:t>
            </a:r>
            <a:endParaRPr lang="en-US" sz="5400" dirty="0"/>
          </a:p>
        </p:txBody>
      </p:sp>
      <p:sp>
        <p:nvSpPr>
          <p:cNvPr id="3" name="Content Placeholder 2"/>
          <p:cNvSpPr>
            <a:spLocks noGrp="1"/>
          </p:cNvSpPr>
          <p:nvPr>
            <p:ph sz="quarter" idx="1"/>
          </p:nvPr>
        </p:nvSpPr>
        <p:spPr>
          <a:xfrm>
            <a:off x="304800" y="1600200"/>
            <a:ext cx="8686800" cy="1676400"/>
          </a:xfrm>
        </p:spPr>
        <p:txBody>
          <a:bodyPr numCol="2">
            <a:normAutofit lnSpcReduction="10000"/>
          </a:bodyPr>
          <a:lstStyle/>
          <a:p>
            <a:pPr>
              <a:buFont typeface="Wingdings" pitchFamily="2" charset="2"/>
              <a:buChar char="v"/>
            </a:pPr>
            <a:r>
              <a:rPr lang="en-US" sz="2400" dirty="0" smtClean="0">
                <a:solidFill>
                  <a:srgbClr val="0070C0"/>
                </a:solidFill>
              </a:rPr>
              <a:t> Community Outreach </a:t>
            </a:r>
          </a:p>
          <a:p>
            <a:pPr>
              <a:buFont typeface="Wingdings" pitchFamily="2" charset="2"/>
              <a:buChar char="v"/>
            </a:pPr>
            <a:r>
              <a:rPr lang="en-US" sz="2400" dirty="0" smtClean="0">
                <a:solidFill>
                  <a:srgbClr val="0070C0"/>
                </a:solidFill>
              </a:rPr>
              <a:t> Community Partnerships </a:t>
            </a:r>
          </a:p>
          <a:p>
            <a:pPr>
              <a:buFont typeface="Wingdings" pitchFamily="2" charset="2"/>
              <a:buChar char="v"/>
            </a:pPr>
            <a:r>
              <a:rPr lang="en-US" sz="2400" dirty="0">
                <a:solidFill>
                  <a:srgbClr val="0070C0"/>
                </a:solidFill>
              </a:rPr>
              <a:t> </a:t>
            </a:r>
            <a:r>
              <a:rPr lang="en-US" sz="2400" dirty="0" smtClean="0">
                <a:solidFill>
                  <a:srgbClr val="0070C0"/>
                </a:solidFill>
              </a:rPr>
              <a:t>New Pathway Patrol</a:t>
            </a:r>
          </a:p>
          <a:p>
            <a:pPr>
              <a:buFont typeface="Wingdings" pitchFamily="2" charset="2"/>
              <a:buChar char="v"/>
            </a:pPr>
            <a:r>
              <a:rPr lang="en-US" sz="2400" dirty="0">
                <a:solidFill>
                  <a:srgbClr val="0070C0"/>
                </a:solidFill>
              </a:rPr>
              <a:t> </a:t>
            </a:r>
            <a:r>
              <a:rPr lang="en-US" sz="2400" dirty="0" smtClean="0">
                <a:solidFill>
                  <a:srgbClr val="0070C0"/>
                </a:solidFill>
              </a:rPr>
              <a:t>Human Trafficking</a:t>
            </a:r>
          </a:p>
          <a:p>
            <a:pPr>
              <a:buFont typeface="Wingdings" pitchFamily="2" charset="2"/>
              <a:buChar char="v"/>
            </a:pPr>
            <a:r>
              <a:rPr lang="en-US" sz="2400" dirty="0">
                <a:solidFill>
                  <a:srgbClr val="0070C0"/>
                </a:solidFill>
              </a:rPr>
              <a:t> </a:t>
            </a:r>
            <a:r>
              <a:rPr lang="en-US" sz="2400" dirty="0" smtClean="0">
                <a:solidFill>
                  <a:srgbClr val="0070C0"/>
                </a:solidFill>
              </a:rPr>
              <a:t>Mental Health Services</a:t>
            </a:r>
          </a:p>
          <a:p>
            <a:pPr>
              <a:buFont typeface="Wingdings" pitchFamily="2" charset="2"/>
              <a:buChar char="v"/>
            </a:pPr>
            <a:r>
              <a:rPr lang="en-US" sz="2400" dirty="0">
                <a:solidFill>
                  <a:srgbClr val="0070C0"/>
                </a:solidFill>
              </a:rPr>
              <a:t> </a:t>
            </a:r>
            <a:r>
              <a:rPr lang="en-US" sz="2400" dirty="0" err="1" smtClean="0">
                <a:solidFill>
                  <a:srgbClr val="0070C0"/>
                </a:solidFill>
              </a:rPr>
              <a:t>Narcan</a:t>
            </a:r>
            <a:r>
              <a:rPr lang="en-US" sz="2400" dirty="0" smtClean="0">
                <a:solidFill>
                  <a:srgbClr val="0070C0"/>
                </a:solidFill>
              </a:rPr>
              <a:t> Overdose Program</a:t>
            </a:r>
          </a:p>
          <a:p>
            <a:pPr>
              <a:buFont typeface="Wingdings" pitchFamily="2" charset="2"/>
              <a:buChar char="v"/>
            </a:pPr>
            <a:r>
              <a:rPr lang="en-US" sz="2400" dirty="0" smtClean="0">
                <a:solidFill>
                  <a:srgbClr val="0070C0"/>
                </a:solidFill>
              </a:rPr>
              <a:t> Five Year Strategic Plan </a:t>
            </a:r>
            <a:endParaRPr lang="en-US" sz="2400" dirty="0">
              <a:solidFill>
                <a:srgbClr val="0070C0"/>
              </a:solidFill>
            </a:endParaRPr>
          </a:p>
        </p:txBody>
      </p:sp>
      <p:pic>
        <p:nvPicPr>
          <p:cNvPr id="5"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823" b="11242"/>
          <a:stretch/>
        </p:blipFill>
        <p:spPr bwMode="auto">
          <a:xfrm>
            <a:off x="609600" y="3429000"/>
            <a:ext cx="7848083" cy="328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3561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rmAutofit fontScale="90000"/>
          </a:bodyPr>
          <a:lstStyle/>
          <a:p>
            <a:r>
              <a:rPr lang="en-US" sz="5400" dirty="0" smtClean="0"/>
              <a:t>Training Initiatives</a:t>
            </a:r>
            <a:endParaRPr lang="en-US" sz="5400" dirty="0"/>
          </a:p>
        </p:txBody>
      </p:sp>
      <p:sp>
        <p:nvSpPr>
          <p:cNvPr id="3" name="Content Placeholder 2"/>
          <p:cNvSpPr>
            <a:spLocks noGrp="1"/>
          </p:cNvSpPr>
          <p:nvPr>
            <p:ph sz="quarter" idx="1"/>
          </p:nvPr>
        </p:nvSpPr>
        <p:spPr>
          <a:xfrm>
            <a:off x="136003" y="1447800"/>
            <a:ext cx="4572000" cy="4876800"/>
          </a:xfrm>
        </p:spPr>
        <p:txBody>
          <a:bodyPr numCol="1">
            <a:noAutofit/>
          </a:bodyPr>
          <a:lstStyle/>
          <a:p>
            <a:pPr marL="465138" indent="-465138">
              <a:buFont typeface="Wingdings" pitchFamily="2" charset="2"/>
              <a:buChar char="v"/>
            </a:pPr>
            <a:r>
              <a:rPr lang="en-US" sz="2400" dirty="0" smtClean="0">
                <a:solidFill>
                  <a:srgbClr val="0070C0"/>
                </a:solidFill>
              </a:rPr>
              <a:t>State-of-the-Art Firearms Simulator</a:t>
            </a:r>
          </a:p>
          <a:p>
            <a:pPr marL="465138" indent="-465138">
              <a:buFont typeface="Wingdings" pitchFamily="2" charset="2"/>
              <a:buChar char="v"/>
            </a:pPr>
            <a:r>
              <a:rPr lang="en-US" sz="2400" dirty="0" smtClean="0">
                <a:solidFill>
                  <a:srgbClr val="0070C0"/>
                </a:solidFill>
              </a:rPr>
              <a:t>De-escalation training</a:t>
            </a:r>
          </a:p>
          <a:p>
            <a:pPr marL="465138" indent="-465138">
              <a:buFont typeface="Wingdings" pitchFamily="2" charset="2"/>
              <a:buChar char="v"/>
            </a:pPr>
            <a:r>
              <a:rPr lang="en-US" sz="2400" dirty="0" smtClean="0">
                <a:solidFill>
                  <a:srgbClr val="0070C0"/>
                </a:solidFill>
              </a:rPr>
              <a:t>Customer service training</a:t>
            </a:r>
          </a:p>
          <a:p>
            <a:pPr marL="465138" indent="-465138">
              <a:buFont typeface="Wingdings" pitchFamily="2" charset="2"/>
              <a:buChar char="v"/>
            </a:pPr>
            <a:r>
              <a:rPr lang="en-US" sz="2400" dirty="0" smtClean="0">
                <a:solidFill>
                  <a:srgbClr val="0070C0"/>
                </a:solidFill>
              </a:rPr>
              <a:t>Continual, updated cultural diversity training</a:t>
            </a:r>
          </a:p>
          <a:p>
            <a:pPr marL="465138" indent="-465138">
              <a:buFont typeface="Wingdings" pitchFamily="2" charset="2"/>
              <a:buChar char="v"/>
            </a:pPr>
            <a:r>
              <a:rPr lang="en-US" sz="2400" dirty="0" smtClean="0">
                <a:solidFill>
                  <a:srgbClr val="0070C0"/>
                </a:solidFill>
              </a:rPr>
              <a:t>Expanding Taser/Less Lethal (Bean Bag)</a:t>
            </a:r>
          </a:p>
          <a:p>
            <a:pPr marL="465138" indent="-465138">
              <a:buFont typeface="Wingdings" pitchFamily="2" charset="2"/>
              <a:buChar char="v"/>
            </a:pPr>
            <a:r>
              <a:rPr lang="en-US" sz="2400" dirty="0" smtClean="0">
                <a:solidFill>
                  <a:srgbClr val="0070C0"/>
                </a:solidFill>
              </a:rPr>
              <a:t>Active Shooter</a:t>
            </a:r>
          </a:p>
          <a:p>
            <a:pPr marL="465138" indent="-465138">
              <a:buFont typeface="Wingdings" pitchFamily="2" charset="2"/>
              <a:buChar char="v"/>
            </a:pPr>
            <a:r>
              <a:rPr lang="en-US" sz="2400" dirty="0" smtClean="0">
                <a:solidFill>
                  <a:srgbClr val="0070C0"/>
                </a:solidFill>
              </a:rPr>
              <a:t>Recruit Academy Community Policing Project (Autism Society)</a:t>
            </a:r>
          </a:p>
          <a:p>
            <a:pPr marL="465138" indent="-465138">
              <a:buFont typeface="Wingdings" pitchFamily="2" charset="2"/>
              <a:buChar char="v"/>
            </a:pPr>
            <a:endParaRPr lang="en-US" sz="2400" dirty="0">
              <a:solidFill>
                <a:srgbClr val="0070C0"/>
              </a:solidFill>
            </a:endParaRPr>
          </a:p>
        </p:txBody>
      </p:sp>
      <p:pic>
        <p:nvPicPr>
          <p:cNvPr id="4100" name="Picture 4" descr="http://www.virtra.com/wp-content/uploads/2012/03/VirTra300LE_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057400"/>
            <a:ext cx="427550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326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3733800" cy="475361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sp>
        <p:nvSpPr>
          <p:cNvPr id="2" name="Title 1"/>
          <p:cNvSpPr>
            <a:spLocks noGrp="1"/>
          </p:cNvSpPr>
          <p:nvPr>
            <p:ph type="title"/>
          </p:nvPr>
        </p:nvSpPr>
        <p:spPr/>
        <p:txBody>
          <a:bodyPr>
            <a:noAutofit/>
          </a:bodyPr>
          <a:lstStyle/>
          <a:p>
            <a:r>
              <a:rPr lang="en-US" sz="4500" b="1" dirty="0" smtClean="0"/>
              <a:t>Social Media</a:t>
            </a:r>
            <a:endParaRPr lang="en-US" sz="4500" b="1" dirty="0"/>
          </a:p>
        </p:txBody>
      </p:sp>
      <p:sp>
        <p:nvSpPr>
          <p:cNvPr id="3" name="Content Placeholder 2"/>
          <p:cNvSpPr>
            <a:spLocks noGrp="1"/>
          </p:cNvSpPr>
          <p:nvPr>
            <p:ph sz="quarter" idx="1"/>
          </p:nvPr>
        </p:nvSpPr>
        <p:spPr>
          <a:xfrm>
            <a:off x="5191942" y="2124711"/>
            <a:ext cx="3799658" cy="4572000"/>
          </a:xfrm>
        </p:spPr>
        <p:txBody>
          <a:bodyPr>
            <a:noAutofit/>
          </a:bodyPr>
          <a:lstStyle/>
          <a:p>
            <a:pPr marL="118872" indent="0" fontAlgn="auto">
              <a:lnSpc>
                <a:spcPct val="90000"/>
              </a:lnSpc>
              <a:spcBef>
                <a:spcPts val="0"/>
              </a:spcBef>
              <a:spcAft>
                <a:spcPts val="0"/>
              </a:spcAft>
              <a:buClr>
                <a:schemeClr val="accent1"/>
              </a:buClr>
              <a:buSzPct val="80000"/>
              <a:buNone/>
              <a:defRPr/>
            </a:pPr>
            <a:r>
              <a:rPr lang="en-US" sz="2000" b="1" dirty="0">
                <a:solidFill>
                  <a:srgbClr val="C00000"/>
                </a:solidFill>
              </a:rPr>
              <a:t>Twitter</a:t>
            </a:r>
            <a:r>
              <a:rPr lang="en-US" sz="2000" b="1" dirty="0" smtClean="0">
                <a:solidFill>
                  <a:srgbClr val="C00000"/>
                </a:solidFill>
              </a:rPr>
              <a:t>:</a:t>
            </a:r>
            <a:r>
              <a:rPr lang="en-US" sz="2000" b="1" dirty="0" smtClean="0">
                <a:solidFill>
                  <a:srgbClr val="00B0F0"/>
                </a:solidFill>
              </a:rPr>
              <a:t> </a:t>
            </a:r>
            <a:r>
              <a:rPr lang="en-US" sz="2000" b="1" dirty="0" smtClean="0"/>
              <a:t>@</a:t>
            </a:r>
            <a:r>
              <a:rPr lang="en-US" sz="2000" b="1" dirty="0" err="1"/>
              <a:t>HCPDNews</a:t>
            </a:r>
            <a:endParaRPr lang="en-US" sz="2000" b="1" dirty="0"/>
          </a:p>
          <a:p>
            <a:pPr marL="118872" indent="0" fontAlgn="auto">
              <a:lnSpc>
                <a:spcPct val="90000"/>
              </a:lnSpc>
              <a:spcBef>
                <a:spcPts val="0"/>
              </a:spcBef>
              <a:spcAft>
                <a:spcPts val="0"/>
              </a:spcAft>
              <a:buClr>
                <a:schemeClr val="accent1"/>
              </a:buClr>
              <a:buSzPct val="80000"/>
              <a:buNone/>
              <a:defRPr/>
            </a:pPr>
            <a:endParaRPr lang="en-US" sz="2000" b="1" dirty="0"/>
          </a:p>
          <a:p>
            <a:pPr marL="118872" indent="0" fontAlgn="auto">
              <a:lnSpc>
                <a:spcPct val="90000"/>
              </a:lnSpc>
              <a:spcBef>
                <a:spcPts val="0"/>
              </a:spcBef>
              <a:spcAft>
                <a:spcPts val="0"/>
              </a:spcAft>
              <a:buClr>
                <a:schemeClr val="accent1"/>
              </a:buClr>
              <a:buSzPct val="80000"/>
              <a:buNone/>
              <a:defRPr/>
            </a:pPr>
            <a:endParaRPr lang="en-US" sz="2000" b="1" dirty="0" smtClean="0">
              <a:solidFill>
                <a:srgbClr val="C00000"/>
              </a:solidFill>
            </a:endParaRPr>
          </a:p>
          <a:p>
            <a:pPr marL="118872" indent="0" fontAlgn="auto">
              <a:lnSpc>
                <a:spcPct val="90000"/>
              </a:lnSpc>
              <a:spcBef>
                <a:spcPts val="0"/>
              </a:spcBef>
              <a:spcAft>
                <a:spcPts val="0"/>
              </a:spcAft>
              <a:buClr>
                <a:schemeClr val="accent1"/>
              </a:buClr>
              <a:buSzPct val="80000"/>
              <a:buNone/>
              <a:defRPr/>
            </a:pPr>
            <a:r>
              <a:rPr lang="en-US" sz="2000" b="1" dirty="0" smtClean="0">
                <a:solidFill>
                  <a:srgbClr val="C00000"/>
                </a:solidFill>
              </a:rPr>
              <a:t>Facebook</a:t>
            </a:r>
            <a:r>
              <a:rPr lang="en-US" sz="2000" b="1" dirty="0">
                <a:solidFill>
                  <a:srgbClr val="C00000"/>
                </a:solidFill>
              </a:rPr>
              <a:t>:</a:t>
            </a:r>
          </a:p>
          <a:p>
            <a:pPr marL="118872" indent="0" fontAlgn="auto">
              <a:lnSpc>
                <a:spcPct val="90000"/>
              </a:lnSpc>
              <a:spcBef>
                <a:spcPts val="0"/>
              </a:spcBef>
              <a:spcAft>
                <a:spcPts val="0"/>
              </a:spcAft>
              <a:buClr>
                <a:schemeClr val="accent1"/>
              </a:buClr>
              <a:buSzPct val="80000"/>
              <a:buNone/>
              <a:defRPr/>
            </a:pPr>
            <a:r>
              <a:rPr lang="en-US" sz="2000" b="1" dirty="0"/>
              <a:t>www.facebook.com/</a:t>
            </a:r>
          </a:p>
          <a:p>
            <a:pPr marL="118872" indent="0">
              <a:lnSpc>
                <a:spcPct val="90000"/>
              </a:lnSpc>
              <a:spcBef>
                <a:spcPts val="0"/>
              </a:spcBef>
              <a:buSzPct val="80000"/>
              <a:buNone/>
              <a:defRPr/>
            </a:pPr>
            <a:r>
              <a:rPr lang="en-US" sz="2000" b="1" dirty="0" err="1"/>
              <a:t>HowardCountyPoliceDepartment</a:t>
            </a:r>
            <a:endParaRPr lang="en-US" sz="2000" b="1" dirty="0"/>
          </a:p>
          <a:p>
            <a:pPr marL="118872" indent="0">
              <a:lnSpc>
                <a:spcPct val="90000"/>
              </a:lnSpc>
              <a:spcBef>
                <a:spcPts val="0"/>
              </a:spcBef>
              <a:buSzPct val="80000"/>
              <a:buNone/>
              <a:defRPr/>
            </a:pPr>
            <a:endParaRPr lang="en-US" sz="2000" b="1" dirty="0" smtClean="0"/>
          </a:p>
          <a:p>
            <a:pPr marL="118872" indent="0" fontAlgn="auto">
              <a:lnSpc>
                <a:spcPct val="90000"/>
              </a:lnSpc>
              <a:spcBef>
                <a:spcPts val="0"/>
              </a:spcBef>
              <a:spcAft>
                <a:spcPts val="0"/>
              </a:spcAft>
              <a:buClr>
                <a:schemeClr val="accent1"/>
              </a:buClr>
              <a:buSzPct val="80000"/>
              <a:buNone/>
              <a:defRPr/>
            </a:pPr>
            <a:r>
              <a:rPr lang="en-US" sz="2000" b="1" dirty="0" err="1" smtClean="0">
                <a:solidFill>
                  <a:srgbClr val="C00000"/>
                </a:solidFill>
                <a:latin typeface="Arial" charset="0"/>
              </a:rPr>
              <a:t>Instagram</a:t>
            </a:r>
            <a:r>
              <a:rPr lang="en-US" sz="2000" b="1" dirty="0" smtClean="0">
                <a:solidFill>
                  <a:srgbClr val="C00000"/>
                </a:solidFill>
                <a:latin typeface="Arial" charset="0"/>
              </a:rPr>
              <a:t>: </a:t>
            </a:r>
            <a:r>
              <a:rPr lang="en-US" sz="2000" b="1" dirty="0" smtClean="0">
                <a:latin typeface="Arial" charset="0"/>
              </a:rPr>
              <a:t>@</a:t>
            </a:r>
            <a:r>
              <a:rPr lang="en-US" sz="2000" b="1" dirty="0" err="1">
                <a:latin typeface="Arial" charset="0"/>
              </a:rPr>
              <a:t>HoCoPolice</a:t>
            </a:r>
            <a:endParaRPr lang="en-US" sz="2000" b="1" dirty="0">
              <a:latin typeface="Arial" charset="0"/>
            </a:endParaRPr>
          </a:p>
          <a:p>
            <a:pPr marL="118872" indent="0" fontAlgn="auto">
              <a:lnSpc>
                <a:spcPct val="90000"/>
              </a:lnSpc>
              <a:spcBef>
                <a:spcPts val="0"/>
              </a:spcBef>
              <a:spcAft>
                <a:spcPts val="0"/>
              </a:spcAft>
              <a:buClr>
                <a:schemeClr val="accent1"/>
              </a:buClr>
              <a:buSzPct val="80000"/>
              <a:buNone/>
              <a:defRPr/>
            </a:pPr>
            <a:endParaRPr lang="en-US" sz="2000" b="1" dirty="0">
              <a:latin typeface="Arial" charset="0"/>
            </a:endParaRPr>
          </a:p>
          <a:p>
            <a:pPr marL="118872" indent="0" fontAlgn="auto">
              <a:lnSpc>
                <a:spcPct val="90000"/>
              </a:lnSpc>
              <a:spcBef>
                <a:spcPts val="0"/>
              </a:spcBef>
              <a:spcAft>
                <a:spcPts val="0"/>
              </a:spcAft>
              <a:buClr>
                <a:schemeClr val="accent1"/>
              </a:buClr>
              <a:buSzPct val="80000"/>
              <a:buNone/>
              <a:defRPr/>
            </a:pPr>
            <a:endParaRPr lang="en-US" sz="2000" b="1" dirty="0" smtClean="0">
              <a:solidFill>
                <a:srgbClr val="C00000"/>
              </a:solidFill>
              <a:latin typeface="Arial" charset="0"/>
            </a:endParaRPr>
          </a:p>
          <a:p>
            <a:pPr marL="118872" indent="0" fontAlgn="auto">
              <a:lnSpc>
                <a:spcPct val="90000"/>
              </a:lnSpc>
              <a:spcBef>
                <a:spcPts val="0"/>
              </a:spcBef>
              <a:spcAft>
                <a:spcPts val="0"/>
              </a:spcAft>
              <a:buClr>
                <a:schemeClr val="accent1"/>
              </a:buClr>
              <a:buSzPct val="80000"/>
              <a:buNone/>
              <a:defRPr/>
            </a:pPr>
            <a:r>
              <a:rPr lang="en-US" sz="2000" b="1" dirty="0" err="1" smtClean="0">
                <a:solidFill>
                  <a:srgbClr val="C00000"/>
                </a:solidFill>
                <a:latin typeface="Arial" charset="0"/>
              </a:rPr>
              <a:t>Nextdoor</a:t>
            </a:r>
            <a:r>
              <a:rPr lang="en-US" sz="2000" b="1" dirty="0">
                <a:solidFill>
                  <a:srgbClr val="C00000"/>
                </a:solidFill>
                <a:latin typeface="Arial" charset="0"/>
              </a:rPr>
              <a:t>:</a:t>
            </a:r>
          </a:p>
          <a:p>
            <a:pPr marL="118872" indent="0" fontAlgn="auto">
              <a:lnSpc>
                <a:spcPct val="90000"/>
              </a:lnSpc>
              <a:spcBef>
                <a:spcPts val="0"/>
              </a:spcBef>
              <a:spcAft>
                <a:spcPts val="0"/>
              </a:spcAft>
              <a:buClr>
                <a:schemeClr val="accent1"/>
              </a:buClr>
              <a:buSzPct val="80000"/>
              <a:buNone/>
              <a:defRPr/>
            </a:pPr>
            <a:r>
              <a:rPr lang="en-US" sz="2000" b="1" dirty="0">
                <a:latin typeface="Arial" charset="0"/>
              </a:rPr>
              <a:t>www.Nextdoor.com/</a:t>
            </a:r>
          </a:p>
          <a:p>
            <a:pPr marL="118872" indent="0">
              <a:lnSpc>
                <a:spcPct val="90000"/>
              </a:lnSpc>
              <a:spcBef>
                <a:spcPts val="0"/>
              </a:spcBef>
              <a:buSzPct val="80000"/>
              <a:buNone/>
              <a:defRPr/>
            </a:pPr>
            <a:r>
              <a:rPr lang="en-US" sz="2000" b="1" dirty="0" err="1">
                <a:latin typeface="Arial" charset="0"/>
              </a:rPr>
              <a:t>HowardCountyPoliceDepartment</a:t>
            </a:r>
            <a:endParaRPr lang="en-US" sz="2000" b="1" dirty="0">
              <a:latin typeface="Arial" charset="0"/>
            </a:endParaRPr>
          </a:p>
          <a:p>
            <a:pPr marL="438912" indent="-320040" fontAlgn="auto">
              <a:lnSpc>
                <a:spcPct val="90000"/>
              </a:lnSpc>
              <a:spcBef>
                <a:spcPts val="0"/>
              </a:spcBef>
              <a:spcAft>
                <a:spcPts val="0"/>
              </a:spcAft>
              <a:buClr>
                <a:schemeClr val="accent1"/>
              </a:buClr>
              <a:buSzPct val="80000"/>
              <a:defRPr/>
            </a:pPr>
            <a:endParaRPr lang="en-US" sz="2000" b="1" dirty="0"/>
          </a:p>
          <a:p>
            <a:pPr marL="438912" indent="-320040">
              <a:lnSpc>
                <a:spcPct val="90000"/>
              </a:lnSpc>
              <a:spcBef>
                <a:spcPts val="0"/>
              </a:spcBef>
              <a:buSzPct val="80000"/>
              <a:buNone/>
              <a:defRPr/>
            </a:pPr>
            <a:endParaRPr lang="en-US" sz="2800" b="1" dirty="0"/>
          </a:p>
          <a:p>
            <a:pPr marL="438912" indent="-320040">
              <a:lnSpc>
                <a:spcPct val="90000"/>
              </a:lnSpc>
              <a:spcBef>
                <a:spcPts val="0"/>
              </a:spcBef>
              <a:buSzPct val="80000"/>
              <a:buNone/>
              <a:defRPr/>
            </a:pPr>
            <a:endParaRPr lang="en-US" sz="2800" b="1" dirty="0"/>
          </a:p>
          <a:p>
            <a:pPr marL="438912" indent="-320040" fontAlgn="auto">
              <a:lnSpc>
                <a:spcPct val="90000"/>
              </a:lnSpc>
              <a:spcBef>
                <a:spcPts val="0"/>
              </a:spcBef>
              <a:spcAft>
                <a:spcPts val="0"/>
              </a:spcAft>
              <a:buClr>
                <a:schemeClr val="accent1"/>
              </a:buClr>
              <a:buSzPct val="80000"/>
              <a:defRPr/>
            </a:pPr>
            <a:endParaRPr lang="en-US" sz="2800" b="1" dirty="0"/>
          </a:p>
        </p:txBody>
      </p:sp>
      <p:pic>
        <p:nvPicPr>
          <p:cNvPr id="2052" name="Picture 7" descr="facebookbutton (120x120) (80x80) (80x8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303667" y="3080476"/>
            <a:ext cx="712470" cy="7124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twitterbutton (80x80)"/>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303667" y="1988911"/>
            <a:ext cx="712470" cy="7124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Instagram Button (120x96) (96x77)"/>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303667" y="4252777"/>
            <a:ext cx="888275" cy="71247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descr="nextdoorbutton (80x80)"/>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4303667" y="5389336"/>
            <a:ext cx="888275" cy="888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4114800" y="17603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Cambria"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4114800" y="29795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Cambria"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4114800" y="41701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4114800" y="49321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http://www.limelightagency.com/tom-everhart/images/press/baltimore-sun-95/masthea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200" y="1600632"/>
            <a:ext cx="2971800" cy="588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3677" y="2327376"/>
            <a:ext cx="3658723" cy="3970318"/>
          </a:xfrm>
          <a:prstGeom prst="rect">
            <a:avLst/>
          </a:prstGeom>
          <a:noFill/>
        </p:spPr>
        <p:txBody>
          <a:bodyPr wrap="square" rtlCol="0">
            <a:spAutoFit/>
          </a:bodyPr>
          <a:lstStyle/>
          <a:p>
            <a:r>
              <a:rPr lang="en-US" sz="1600" b="1" dirty="0"/>
              <a:t>Social media aids Howard police in Ellicott City burglary </a:t>
            </a:r>
            <a:r>
              <a:rPr lang="en-US" sz="1600" b="1" dirty="0" smtClean="0"/>
              <a:t>arrest</a:t>
            </a:r>
          </a:p>
          <a:p>
            <a:endParaRPr lang="en-US" sz="1400" dirty="0" smtClean="0"/>
          </a:p>
          <a:p>
            <a:r>
              <a:rPr lang="en-US" sz="1400" dirty="0" smtClean="0"/>
              <a:t>Sept</a:t>
            </a:r>
            <a:r>
              <a:rPr lang="en-US" sz="1400" dirty="0"/>
              <a:t>, 18, 2015</a:t>
            </a:r>
            <a:endParaRPr lang="en-US" sz="1400" dirty="0" smtClean="0"/>
          </a:p>
          <a:p>
            <a:r>
              <a:rPr lang="en-US" sz="1200" b="1" dirty="0" smtClean="0"/>
              <a:t>By</a:t>
            </a:r>
            <a:r>
              <a:rPr lang="en-US" sz="1200" b="1" dirty="0"/>
              <a:t> </a:t>
            </a:r>
            <a:r>
              <a:rPr lang="en-US" sz="1200" b="1" u="sng" dirty="0">
                <a:hlinkClick r:id="rId12"/>
              </a:rPr>
              <a:t>Andrew </a:t>
            </a:r>
            <a:r>
              <a:rPr lang="en-US" sz="1200" b="1" u="sng" dirty="0" smtClean="0">
                <a:hlinkClick r:id="rId12"/>
              </a:rPr>
              <a:t>Michaels</a:t>
            </a:r>
            <a:endParaRPr lang="en-US" sz="1200" b="1" u="sng" dirty="0" smtClean="0"/>
          </a:p>
          <a:p>
            <a:endParaRPr lang="en-US" sz="1200" dirty="0"/>
          </a:p>
          <a:p>
            <a:r>
              <a:rPr lang="en-US" sz="1200" dirty="0"/>
              <a:t>Howard County police cited the power of social media after charging two people in an Ellicott City burglary last month. Police said residents answered the department's social media posting for help with the case</a:t>
            </a:r>
            <a:r>
              <a:rPr lang="en-US" sz="1200" dirty="0" smtClean="0"/>
              <a:t>.</a:t>
            </a:r>
          </a:p>
          <a:p>
            <a:endParaRPr lang="en-US" sz="1200" dirty="0"/>
          </a:p>
          <a:p>
            <a:r>
              <a:rPr lang="en-US" sz="1200" dirty="0"/>
              <a:t>Scott Matthew </a:t>
            </a:r>
            <a:r>
              <a:rPr lang="en-US" sz="1200" dirty="0" err="1"/>
              <a:t>Onofrio</a:t>
            </a:r>
            <a:r>
              <a:rPr lang="en-US" sz="1200" dirty="0"/>
              <a:t>, 46, and Kelly Ann Wallace, 22, both of no fixed address, were charged with burglary and theft for their involvement in a burglary on Aug. 11 in the 9400 block of </a:t>
            </a:r>
            <a:r>
              <a:rPr lang="en-US" sz="1200" dirty="0" err="1"/>
              <a:t>Dunloggin</a:t>
            </a:r>
            <a:r>
              <a:rPr lang="en-US" sz="1200" dirty="0"/>
              <a:t> Road.</a:t>
            </a:r>
          </a:p>
          <a:p>
            <a:r>
              <a:rPr lang="en-US" sz="1200" dirty="0"/>
              <a:t>According to police, investigators were assisted by residents after posting the following request for information on Facebook and </a:t>
            </a:r>
            <a:r>
              <a:rPr lang="en-US" sz="1200" dirty="0" err="1"/>
              <a:t>Nextdoor</a:t>
            </a:r>
            <a:r>
              <a:rPr lang="en-US" sz="1200" dirty="0" smtClean="0"/>
              <a:t>.</a:t>
            </a:r>
            <a:endParaRPr lang="en-US" sz="1200" dirty="0"/>
          </a:p>
        </p:txBody>
      </p:sp>
    </p:spTree>
    <p:extLst>
      <p:ext uri="{BB962C8B-B14F-4D97-AF65-F5344CB8AC3E}">
        <p14:creationId xmlns:p14="http://schemas.microsoft.com/office/powerpoint/2010/main" val="4957151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7774" y="4305300"/>
            <a:ext cx="8763000" cy="9906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5400" b="1" i="1" dirty="0" smtClean="0">
                <a:solidFill>
                  <a:srgbClr val="0070C0"/>
                </a:solidFill>
                <a:effectLst>
                  <a:outerShdw blurRad="38100" dist="38100" dir="2700000" algn="tl">
                    <a:srgbClr val="000000">
                      <a:alpha val="43137"/>
                    </a:srgbClr>
                  </a:outerShdw>
                </a:effectLst>
              </a:rPr>
              <a:t>“Making a Difference”</a:t>
            </a:r>
            <a:endParaRPr lang="en-US" sz="5400" b="1" i="1" dirty="0">
              <a:solidFill>
                <a:srgbClr val="0070C0"/>
              </a:solidFill>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rotWithShape="1">
          <a:blip r:embed="rId3" cstate="print">
            <a:clrChange>
              <a:clrFrom>
                <a:srgbClr val="FBFCFE"/>
              </a:clrFrom>
              <a:clrTo>
                <a:srgbClr val="FBFCFE">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288" t="10093" r="5548" b="13204"/>
          <a:stretch/>
        </p:blipFill>
        <p:spPr bwMode="auto">
          <a:xfrm>
            <a:off x="1734528" y="838200"/>
            <a:ext cx="5669320" cy="313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2334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HCPD Overview</a:t>
            </a:r>
            <a:endParaRPr lang="en-US" sz="3600" b="1" dirty="0"/>
          </a:p>
        </p:txBody>
      </p:sp>
      <p:sp>
        <p:nvSpPr>
          <p:cNvPr id="3" name="Content Placeholder 2"/>
          <p:cNvSpPr>
            <a:spLocks noGrp="1"/>
          </p:cNvSpPr>
          <p:nvPr>
            <p:ph sz="quarter" idx="1"/>
          </p:nvPr>
        </p:nvSpPr>
        <p:spPr>
          <a:xfrm>
            <a:off x="914400" y="2057400"/>
            <a:ext cx="8043672" cy="4572000"/>
          </a:xfrm>
        </p:spPr>
        <p:txBody>
          <a:bodyPr>
            <a:noAutofit/>
          </a:bodyPr>
          <a:lstStyle/>
          <a:p>
            <a:pPr>
              <a:defRPr/>
            </a:pPr>
            <a:r>
              <a:rPr lang="en-US" sz="3200" dirty="0" smtClean="0">
                <a:solidFill>
                  <a:srgbClr val="0070C0"/>
                </a:solidFill>
              </a:rPr>
              <a:t>472 Authorized Police Positions</a:t>
            </a:r>
          </a:p>
          <a:p>
            <a:pPr lvl="1">
              <a:defRPr/>
            </a:pPr>
            <a:r>
              <a:rPr lang="en-US" dirty="0" smtClean="0">
                <a:solidFill>
                  <a:srgbClr val="0070C0"/>
                </a:solidFill>
              </a:rPr>
              <a:t>9 Current Vacancies</a:t>
            </a:r>
          </a:p>
          <a:p>
            <a:pPr>
              <a:defRPr/>
            </a:pPr>
            <a:r>
              <a:rPr lang="en-US" dirty="0" smtClean="0">
                <a:solidFill>
                  <a:srgbClr val="0070C0"/>
                </a:solidFill>
              </a:rPr>
              <a:t>203 Authorized Civilian Positions</a:t>
            </a:r>
          </a:p>
          <a:p>
            <a:pPr lvl="1">
              <a:defRPr/>
            </a:pPr>
            <a:r>
              <a:rPr lang="en-US" dirty="0" smtClean="0">
                <a:solidFill>
                  <a:srgbClr val="0070C0"/>
                </a:solidFill>
              </a:rPr>
              <a:t>15 Current Vacancies</a:t>
            </a:r>
          </a:p>
          <a:p>
            <a:pPr>
              <a:defRPr/>
            </a:pPr>
            <a:r>
              <a:rPr lang="en-US" dirty="0" smtClean="0">
                <a:solidFill>
                  <a:srgbClr val="0070C0"/>
                </a:solidFill>
              </a:rPr>
              <a:t>Over 100 Volunteers</a:t>
            </a:r>
          </a:p>
          <a:p>
            <a:pPr lvl="1">
              <a:defRPr/>
            </a:pPr>
            <a:r>
              <a:rPr lang="en-US" dirty="0" smtClean="0">
                <a:solidFill>
                  <a:srgbClr val="0070C0"/>
                </a:solidFill>
              </a:rPr>
              <a:t>Auxiliary (14 current Auxiliary Officers)</a:t>
            </a:r>
          </a:p>
          <a:p>
            <a:pPr lvl="1">
              <a:defRPr/>
            </a:pPr>
            <a:r>
              <a:rPr lang="en-US" dirty="0" smtClean="0">
                <a:solidFill>
                  <a:srgbClr val="0070C0"/>
                </a:solidFill>
              </a:rPr>
              <a:t>Mounted Patrol (6 currently)</a:t>
            </a:r>
          </a:p>
          <a:p>
            <a:pPr lvl="1">
              <a:defRPr/>
            </a:pPr>
            <a:r>
              <a:rPr lang="en-US" dirty="0" smtClean="0">
                <a:solidFill>
                  <a:srgbClr val="0070C0"/>
                </a:solidFill>
              </a:rPr>
              <a:t>Animal Control (78 currently)</a:t>
            </a:r>
          </a:p>
          <a:p>
            <a:pPr lvl="1">
              <a:defRPr/>
            </a:pPr>
            <a:r>
              <a:rPr lang="en-US" dirty="0" smtClean="0">
                <a:solidFill>
                  <a:srgbClr val="0070C0"/>
                </a:solidFill>
              </a:rPr>
              <a:t>VIPs </a:t>
            </a:r>
            <a:endParaRPr lang="en-US" dirty="0">
              <a:solidFill>
                <a:srgbClr val="0070C0"/>
              </a:solidFill>
            </a:endParaRPr>
          </a:p>
        </p:txBody>
      </p:sp>
    </p:spTree>
    <p:extLst>
      <p:ext uri="{BB962C8B-B14F-4D97-AF65-F5344CB8AC3E}">
        <p14:creationId xmlns:p14="http://schemas.microsoft.com/office/powerpoint/2010/main" val="26695957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56962" y="304800"/>
            <a:ext cx="8043672" cy="4572000"/>
          </a:xfrm>
        </p:spPr>
        <p:txBody>
          <a:bodyPr>
            <a:noAutofit/>
          </a:bodyPr>
          <a:lstStyle/>
          <a:p>
            <a:pPr marL="0" indent="0" algn="ctr">
              <a:buNone/>
              <a:defRPr/>
            </a:pPr>
            <a:r>
              <a:rPr lang="en-US" sz="4500" b="1" dirty="0">
                <a:solidFill>
                  <a:schemeClr val="accent3">
                    <a:shade val="75000"/>
                  </a:schemeClr>
                </a:solidFill>
                <a:latin typeface="+mj-lt"/>
                <a:ea typeface="+mj-ea"/>
                <a:cs typeface="+mj-cs"/>
              </a:rPr>
              <a:t>A Period of Great Change</a:t>
            </a:r>
          </a:p>
          <a:p>
            <a:pPr marL="0" indent="0" algn="ctr">
              <a:buNone/>
              <a:defRPr/>
            </a:pPr>
            <a:endParaRPr lang="en-US" sz="3200" b="1" dirty="0">
              <a:solidFill>
                <a:schemeClr val="accent3">
                  <a:shade val="75000"/>
                </a:schemeClr>
              </a:solidFill>
              <a:latin typeface="+mj-lt"/>
              <a:ea typeface="+mj-ea"/>
              <a:cs typeface="+mj-cs"/>
            </a:endParaRPr>
          </a:p>
          <a:p>
            <a:pPr marL="0" indent="0" algn="ctr">
              <a:buNone/>
              <a:defRPr/>
            </a:pPr>
            <a:r>
              <a:rPr lang="en-US" sz="3200" dirty="0" smtClean="0">
                <a:solidFill>
                  <a:srgbClr val="0070C0"/>
                </a:solidFill>
                <a:latin typeface="Aharoni" panose="02010803020104030203" pitchFamily="2" charset="-79"/>
                <a:cs typeface="Aharoni" panose="02010803020104030203" pitchFamily="2" charset="-79"/>
              </a:rPr>
              <a:t>66% of Command Staff Has Changed</a:t>
            </a:r>
            <a:endParaRPr lang="en-US" sz="3200" dirty="0">
              <a:solidFill>
                <a:srgbClr val="0070C0"/>
              </a:solidFill>
              <a:latin typeface="Aharoni" panose="02010803020104030203" pitchFamily="2" charset="-79"/>
              <a:cs typeface="Aharoni" panose="02010803020104030203" pitchFamily="2" charset="-79"/>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06" t="26159" r="10844" b="27333"/>
          <a:stretch/>
        </p:blipFill>
        <p:spPr bwMode="auto">
          <a:xfrm>
            <a:off x="336176" y="2438400"/>
            <a:ext cx="826445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4803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Crime Snapshot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789326705"/>
              </p:ext>
            </p:extLst>
          </p:nvPr>
        </p:nvGraphicFramePr>
        <p:xfrm>
          <a:off x="381000" y="2133600"/>
          <a:ext cx="8305800" cy="3505200"/>
        </p:xfrm>
        <a:graphic>
          <a:graphicData uri="http://schemas.openxmlformats.org/drawingml/2006/table">
            <a:tbl>
              <a:tblPr firstRow="1" bandRow="1">
                <a:tableStyleId>{5C22544A-7EE6-4342-B048-85BDC9FD1C3A}</a:tableStyleId>
              </a:tblPr>
              <a:tblGrid>
                <a:gridCol w="2286000"/>
                <a:gridCol w="838200"/>
                <a:gridCol w="1066800"/>
                <a:gridCol w="1676400"/>
                <a:gridCol w="2438400"/>
              </a:tblGrid>
              <a:tr h="137160">
                <a:tc>
                  <a:txBody>
                    <a:bodyPr/>
                    <a:lstStyle/>
                    <a:p>
                      <a:r>
                        <a:rPr lang="en-US" dirty="0" smtClean="0">
                          <a:latin typeface="Calibri" panose="020F0502020204030204" pitchFamily="34" charset="0"/>
                        </a:rPr>
                        <a:t>Type</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2014</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2015</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5 Year Average</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Compared to 2014</a:t>
                      </a:r>
                      <a:endParaRPr lang="en-US" dirty="0">
                        <a:latin typeface="Calibri" panose="020F0502020204030204" pitchFamily="34" charset="0"/>
                      </a:endParaRPr>
                    </a:p>
                  </a:txBody>
                  <a:tcPr/>
                </a:tc>
              </a:tr>
              <a:tr h="436880">
                <a:tc>
                  <a:txBody>
                    <a:bodyPr/>
                    <a:lstStyle/>
                    <a:p>
                      <a:r>
                        <a:rPr lang="en-US" dirty="0" smtClean="0">
                          <a:latin typeface="Calibri" panose="020F0502020204030204" pitchFamily="34" charset="0"/>
                        </a:rPr>
                        <a:t>Homicide</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5</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2</a:t>
                      </a:r>
                      <a:endParaRPr lang="en-US" dirty="0">
                        <a:latin typeface="Calibri" panose="020F0502020204030204" pitchFamily="34" charset="0"/>
                      </a:endParaRPr>
                    </a:p>
                  </a:txBody>
                  <a:tcPr/>
                </a:tc>
                <a:tc>
                  <a:txBody>
                    <a:bodyPr/>
                    <a:lstStyle/>
                    <a:p>
                      <a:pPr algn="ctr"/>
                      <a:r>
                        <a:rPr lang="en-US" dirty="0" smtClean="0">
                          <a:solidFill>
                            <a:srgbClr val="002060"/>
                          </a:solidFill>
                          <a:latin typeface="Calibri" panose="020F0502020204030204" pitchFamily="34" charset="0"/>
                        </a:rPr>
                        <a:t>4</a:t>
                      </a:r>
                      <a:endParaRPr lang="en-US" dirty="0">
                        <a:solidFill>
                          <a:srgbClr val="002060"/>
                        </a:solidFill>
                        <a:latin typeface="Calibri" panose="020F0502020204030204" pitchFamily="34" charset="0"/>
                      </a:endParaRPr>
                    </a:p>
                  </a:txBody>
                  <a:tcPr/>
                </a:tc>
                <a:tc>
                  <a:txBody>
                    <a:bodyPr/>
                    <a:lstStyle/>
                    <a:p>
                      <a:pPr algn="ctr"/>
                      <a:r>
                        <a:rPr lang="en-US" dirty="0" smtClean="0">
                          <a:latin typeface="Calibri" panose="020F0502020204030204" pitchFamily="34" charset="0"/>
                        </a:rPr>
                        <a:t>Down 60%</a:t>
                      </a:r>
                      <a:endParaRPr lang="en-US" dirty="0">
                        <a:latin typeface="Calibri" panose="020F0502020204030204" pitchFamily="34" charset="0"/>
                      </a:endParaRPr>
                    </a:p>
                  </a:txBody>
                  <a:tcPr/>
                </a:tc>
              </a:tr>
              <a:tr h="457200">
                <a:tc>
                  <a:txBody>
                    <a:bodyPr/>
                    <a:lstStyle/>
                    <a:p>
                      <a:r>
                        <a:rPr lang="en-US" dirty="0" smtClean="0">
                          <a:latin typeface="Calibri" panose="020F0502020204030204" pitchFamily="34" charset="0"/>
                        </a:rPr>
                        <a:t>Street Robbery</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136</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157</a:t>
                      </a:r>
                      <a:endParaRPr lang="en-US" dirty="0">
                        <a:latin typeface="Calibri" panose="020F0502020204030204" pitchFamily="34" charset="0"/>
                      </a:endParaRPr>
                    </a:p>
                  </a:txBody>
                  <a:tcPr/>
                </a:tc>
                <a:tc>
                  <a:txBody>
                    <a:bodyPr/>
                    <a:lstStyle/>
                    <a:p>
                      <a:pPr algn="ctr"/>
                      <a:r>
                        <a:rPr lang="en-US" dirty="0" smtClean="0">
                          <a:solidFill>
                            <a:srgbClr val="002060"/>
                          </a:solidFill>
                          <a:latin typeface="Calibri" panose="020F0502020204030204" pitchFamily="34" charset="0"/>
                        </a:rPr>
                        <a:t>153.8</a:t>
                      </a:r>
                      <a:endParaRPr lang="en-US" dirty="0">
                        <a:solidFill>
                          <a:srgbClr val="002060"/>
                        </a:solidFill>
                        <a:latin typeface="Calibri" panose="020F0502020204030204" pitchFamily="34" charset="0"/>
                      </a:endParaRPr>
                    </a:p>
                  </a:txBody>
                  <a:tcPr/>
                </a:tc>
                <a:tc>
                  <a:txBody>
                    <a:bodyPr/>
                    <a:lstStyle/>
                    <a:p>
                      <a:pPr algn="ctr"/>
                      <a:r>
                        <a:rPr lang="en-US" dirty="0" smtClean="0">
                          <a:latin typeface="Calibri" panose="020F0502020204030204" pitchFamily="34" charset="0"/>
                        </a:rPr>
                        <a:t>Up 15.4%</a:t>
                      </a:r>
                      <a:endParaRPr lang="en-US" dirty="0">
                        <a:latin typeface="Calibri" panose="020F0502020204030204" pitchFamily="34" charset="0"/>
                      </a:endParaRPr>
                    </a:p>
                  </a:txBody>
                  <a:tcPr/>
                </a:tc>
              </a:tr>
              <a:tr h="457200">
                <a:tc>
                  <a:txBody>
                    <a:bodyPr/>
                    <a:lstStyle/>
                    <a:p>
                      <a:r>
                        <a:rPr lang="en-US" dirty="0" smtClean="0">
                          <a:latin typeface="Calibri" panose="020F0502020204030204" pitchFamily="34" charset="0"/>
                        </a:rPr>
                        <a:t>Commercial Robbery</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61</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65</a:t>
                      </a:r>
                      <a:endParaRPr lang="en-US" dirty="0">
                        <a:latin typeface="Calibri" panose="020F0502020204030204" pitchFamily="34" charset="0"/>
                      </a:endParaRPr>
                    </a:p>
                  </a:txBody>
                  <a:tcPr/>
                </a:tc>
                <a:tc>
                  <a:txBody>
                    <a:bodyPr/>
                    <a:lstStyle/>
                    <a:p>
                      <a:pPr algn="ctr"/>
                      <a:r>
                        <a:rPr lang="en-US" dirty="0" smtClean="0">
                          <a:solidFill>
                            <a:srgbClr val="002060"/>
                          </a:solidFill>
                          <a:latin typeface="Calibri" panose="020F0502020204030204" pitchFamily="34" charset="0"/>
                        </a:rPr>
                        <a:t>48.4</a:t>
                      </a:r>
                      <a:endParaRPr lang="en-US" dirty="0">
                        <a:solidFill>
                          <a:srgbClr val="002060"/>
                        </a:solidFill>
                        <a:latin typeface="Calibri" panose="020F0502020204030204" pitchFamily="34" charset="0"/>
                      </a:endParaRPr>
                    </a:p>
                  </a:txBody>
                  <a:tcPr/>
                </a:tc>
                <a:tc>
                  <a:txBody>
                    <a:bodyPr/>
                    <a:lstStyle/>
                    <a:p>
                      <a:pPr algn="ctr"/>
                      <a:r>
                        <a:rPr lang="en-US" dirty="0" smtClean="0">
                          <a:latin typeface="Calibri" panose="020F0502020204030204" pitchFamily="34" charset="0"/>
                        </a:rPr>
                        <a:t>Up 6.6%</a:t>
                      </a:r>
                      <a:endParaRPr lang="en-US" dirty="0">
                        <a:latin typeface="Calibri" panose="020F0502020204030204" pitchFamily="34" charset="0"/>
                      </a:endParaRPr>
                    </a:p>
                  </a:txBody>
                  <a:tcPr/>
                </a:tc>
              </a:tr>
              <a:tr h="457200">
                <a:tc>
                  <a:txBody>
                    <a:bodyPr/>
                    <a:lstStyle/>
                    <a:p>
                      <a:r>
                        <a:rPr lang="en-US" dirty="0" smtClean="0">
                          <a:latin typeface="Calibri" panose="020F0502020204030204" pitchFamily="34" charset="0"/>
                        </a:rPr>
                        <a:t>Aggravated Assault</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332</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370</a:t>
                      </a:r>
                      <a:endParaRPr lang="en-US" dirty="0">
                        <a:latin typeface="Calibri" panose="020F0502020204030204" pitchFamily="34" charset="0"/>
                      </a:endParaRPr>
                    </a:p>
                  </a:txBody>
                  <a:tcPr/>
                </a:tc>
                <a:tc>
                  <a:txBody>
                    <a:bodyPr/>
                    <a:lstStyle/>
                    <a:p>
                      <a:pPr algn="ctr"/>
                      <a:r>
                        <a:rPr lang="en-US" dirty="0" smtClean="0">
                          <a:solidFill>
                            <a:srgbClr val="002060"/>
                          </a:solidFill>
                          <a:latin typeface="Calibri" panose="020F0502020204030204" pitchFamily="34" charset="0"/>
                        </a:rPr>
                        <a:t>331.8</a:t>
                      </a:r>
                      <a:endParaRPr lang="en-US" dirty="0">
                        <a:solidFill>
                          <a:srgbClr val="002060"/>
                        </a:solidFill>
                        <a:latin typeface="Calibri" panose="020F0502020204030204" pitchFamily="34" charset="0"/>
                      </a:endParaRPr>
                    </a:p>
                  </a:txBody>
                  <a:tcPr/>
                </a:tc>
                <a:tc>
                  <a:txBody>
                    <a:bodyPr/>
                    <a:lstStyle/>
                    <a:p>
                      <a:pPr algn="ctr"/>
                      <a:r>
                        <a:rPr lang="en-US" dirty="0" smtClean="0">
                          <a:latin typeface="Calibri" panose="020F0502020204030204" pitchFamily="34" charset="0"/>
                        </a:rPr>
                        <a:t>Up </a:t>
                      </a:r>
                      <a:r>
                        <a:rPr lang="en-US" dirty="0" smtClean="0">
                          <a:latin typeface="Calibri" panose="020F0502020204030204" pitchFamily="34" charset="0"/>
                        </a:rPr>
                        <a:t>11.4%</a:t>
                      </a:r>
                      <a:endParaRPr lang="en-US" dirty="0">
                        <a:latin typeface="Calibri" panose="020F0502020204030204" pitchFamily="34" charset="0"/>
                      </a:endParaRPr>
                    </a:p>
                  </a:txBody>
                  <a:tcPr/>
                </a:tc>
              </a:tr>
              <a:tr h="477520">
                <a:tc>
                  <a:txBody>
                    <a:bodyPr/>
                    <a:lstStyle/>
                    <a:p>
                      <a:r>
                        <a:rPr lang="en-US" dirty="0" smtClean="0">
                          <a:latin typeface="Calibri" panose="020F0502020204030204" pitchFamily="34" charset="0"/>
                        </a:rPr>
                        <a:t>Burglary</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880</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765</a:t>
                      </a:r>
                      <a:endParaRPr lang="en-US" dirty="0">
                        <a:latin typeface="Calibri" panose="020F0502020204030204" pitchFamily="34" charset="0"/>
                      </a:endParaRPr>
                    </a:p>
                  </a:txBody>
                  <a:tcPr/>
                </a:tc>
                <a:tc>
                  <a:txBody>
                    <a:bodyPr/>
                    <a:lstStyle/>
                    <a:p>
                      <a:pPr algn="ctr"/>
                      <a:r>
                        <a:rPr lang="en-US" dirty="0" smtClean="0">
                          <a:solidFill>
                            <a:srgbClr val="002060"/>
                          </a:solidFill>
                          <a:latin typeface="Calibri" panose="020F0502020204030204" pitchFamily="34" charset="0"/>
                        </a:rPr>
                        <a:t>999.2</a:t>
                      </a:r>
                      <a:endParaRPr lang="en-US" dirty="0">
                        <a:solidFill>
                          <a:srgbClr val="002060"/>
                        </a:solidFill>
                        <a:latin typeface="Calibri" panose="020F0502020204030204" pitchFamily="34" charset="0"/>
                      </a:endParaRPr>
                    </a:p>
                  </a:txBody>
                  <a:tcPr/>
                </a:tc>
                <a:tc>
                  <a:txBody>
                    <a:bodyPr/>
                    <a:lstStyle/>
                    <a:p>
                      <a:pPr algn="ctr"/>
                      <a:r>
                        <a:rPr lang="en-US" dirty="0" smtClean="0">
                          <a:latin typeface="Calibri" panose="020F0502020204030204" pitchFamily="34" charset="0"/>
                        </a:rPr>
                        <a:t>Down </a:t>
                      </a:r>
                      <a:r>
                        <a:rPr lang="en-US" dirty="0" smtClean="0">
                          <a:latin typeface="Calibri" panose="020F0502020204030204" pitchFamily="34" charset="0"/>
                        </a:rPr>
                        <a:t>13.1%</a:t>
                      </a:r>
                      <a:endParaRPr lang="en-US" dirty="0">
                        <a:latin typeface="Calibri" panose="020F0502020204030204" pitchFamily="34" charset="0"/>
                      </a:endParaRPr>
                    </a:p>
                  </a:txBody>
                  <a:tcPr/>
                </a:tc>
              </a:tr>
              <a:tr h="436880">
                <a:tc>
                  <a:txBody>
                    <a:bodyPr/>
                    <a:lstStyle/>
                    <a:p>
                      <a:r>
                        <a:rPr lang="en-US" dirty="0" smtClean="0">
                          <a:latin typeface="Calibri" panose="020F0502020204030204" pitchFamily="34" charset="0"/>
                        </a:rPr>
                        <a:t>Vehicle Theft</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202</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173</a:t>
                      </a:r>
                      <a:endParaRPr lang="en-US" dirty="0">
                        <a:latin typeface="Calibri" panose="020F0502020204030204" pitchFamily="34" charset="0"/>
                      </a:endParaRPr>
                    </a:p>
                  </a:txBody>
                  <a:tcPr/>
                </a:tc>
                <a:tc>
                  <a:txBody>
                    <a:bodyPr/>
                    <a:lstStyle/>
                    <a:p>
                      <a:pPr algn="ctr"/>
                      <a:r>
                        <a:rPr lang="en-US" dirty="0" smtClean="0">
                          <a:solidFill>
                            <a:srgbClr val="002060"/>
                          </a:solidFill>
                          <a:latin typeface="Calibri" panose="020F0502020204030204" pitchFamily="34" charset="0"/>
                        </a:rPr>
                        <a:t>236.2</a:t>
                      </a:r>
                      <a:endParaRPr lang="en-US" dirty="0">
                        <a:solidFill>
                          <a:srgbClr val="002060"/>
                        </a:solidFill>
                        <a:latin typeface="Calibri" panose="020F0502020204030204" pitchFamily="34" charset="0"/>
                      </a:endParaRPr>
                    </a:p>
                  </a:txBody>
                  <a:tcPr/>
                </a:tc>
                <a:tc>
                  <a:txBody>
                    <a:bodyPr/>
                    <a:lstStyle/>
                    <a:p>
                      <a:pPr algn="ctr"/>
                      <a:r>
                        <a:rPr lang="en-US" dirty="0" smtClean="0">
                          <a:latin typeface="Calibri" panose="020F0502020204030204" pitchFamily="34" charset="0"/>
                        </a:rPr>
                        <a:t>Down 14.4%</a:t>
                      </a:r>
                      <a:endParaRPr lang="en-US" dirty="0">
                        <a:latin typeface="Calibri" panose="020F0502020204030204" pitchFamily="34" charset="0"/>
                      </a:endParaRPr>
                    </a:p>
                  </a:txBody>
                  <a:tcPr/>
                </a:tc>
              </a:tr>
              <a:tr h="416560">
                <a:tc>
                  <a:txBody>
                    <a:bodyPr/>
                    <a:lstStyle/>
                    <a:p>
                      <a:r>
                        <a:rPr lang="en-US" dirty="0" smtClean="0">
                          <a:latin typeface="Calibri" panose="020F0502020204030204" pitchFamily="34" charset="0"/>
                        </a:rPr>
                        <a:t>Thefts from Vehicles</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1,667</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1,558</a:t>
                      </a:r>
                      <a:endParaRPr lang="en-US" dirty="0">
                        <a:latin typeface="Calibri" panose="020F0502020204030204" pitchFamily="34" charset="0"/>
                      </a:endParaRPr>
                    </a:p>
                  </a:txBody>
                  <a:tcPr/>
                </a:tc>
                <a:tc>
                  <a:txBody>
                    <a:bodyPr/>
                    <a:lstStyle/>
                    <a:p>
                      <a:pPr algn="ctr"/>
                      <a:r>
                        <a:rPr lang="en-US" dirty="0" smtClean="0">
                          <a:solidFill>
                            <a:srgbClr val="002060"/>
                          </a:solidFill>
                          <a:latin typeface="Calibri" panose="020F0502020204030204" pitchFamily="34" charset="0"/>
                        </a:rPr>
                        <a:t>1,788.4</a:t>
                      </a:r>
                      <a:endParaRPr lang="en-US" dirty="0">
                        <a:solidFill>
                          <a:srgbClr val="002060"/>
                        </a:solidFill>
                        <a:latin typeface="Calibri" panose="020F0502020204030204" pitchFamily="34" charset="0"/>
                      </a:endParaRPr>
                    </a:p>
                  </a:txBody>
                  <a:tcPr/>
                </a:tc>
                <a:tc>
                  <a:txBody>
                    <a:bodyPr/>
                    <a:lstStyle/>
                    <a:p>
                      <a:pPr algn="ctr"/>
                      <a:r>
                        <a:rPr lang="en-US" dirty="0" smtClean="0">
                          <a:latin typeface="Calibri" panose="020F0502020204030204" pitchFamily="34" charset="0"/>
                        </a:rPr>
                        <a:t>Down</a:t>
                      </a:r>
                      <a:r>
                        <a:rPr lang="en-US" baseline="0" dirty="0" smtClean="0">
                          <a:latin typeface="Calibri" panose="020F0502020204030204" pitchFamily="34" charset="0"/>
                        </a:rPr>
                        <a:t> 6.5%</a:t>
                      </a:r>
                      <a:endParaRPr 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3923049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Challenges We Face</a:t>
            </a:r>
            <a:endParaRPr lang="en-US" sz="3600" b="1" dirty="0"/>
          </a:p>
        </p:txBody>
      </p:sp>
      <p:sp>
        <p:nvSpPr>
          <p:cNvPr id="3" name="Content Placeholder 2"/>
          <p:cNvSpPr>
            <a:spLocks noGrp="1"/>
          </p:cNvSpPr>
          <p:nvPr>
            <p:ph sz="quarter" idx="1"/>
          </p:nvPr>
        </p:nvSpPr>
        <p:spPr>
          <a:xfrm>
            <a:off x="533400" y="2133600"/>
            <a:ext cx="8503920" cy="4572000"/>
          </a:xfrm>
        </p:spPr>
        <p:txBody>
          <a:bodyPr>
            <a:normAutofit/>
          </a:bodyPr>
          <a:lstStyle/>
          <a:p>
            <a:r>
              <a:rPr lang="en-US" sz="4000" dirty="0">
                <a:solidFill>
                  <a:srgbClr val="0070C0"/>
                </a:solidFill>
              </a:rPr>
              <a:t>Crime</a:t>
            </a:r>
          </a:p>
          <a:p>
            <a:r>
              <a:rPr lang="en-US" sz="4000" dirty="0">
                <a:solidFill>
                  <a:srgbClr val="0070C0"/>
                </a:solidFill>
              </a:rPr>
              <a:t>Facility Issues</a:t>
            </a:r>
          </a:p>
          <a:p>
            <a:r>
              <a:rPr lang="en-US" sz="4000" dirty="0">
                <a:solidFill>
                  <a:srgbClr val="0070C0"/>
                </a:solidFill>
              </a:rPr>
              <a:t>Special Event </a:t>
            </a:r>
            <a:r>
              <a:rPr lang="en-US" sz="4000" dirty="0" smtClean="0">
                <a:solidFill>
                  <a:srgbClr val="0070C0"/>
                </a:solidFill>
              </a:rPr>
              <a:t>Management</a:t>
            </a:r>
          </a:p>
          <a:p>
            <a:r>
              <a:rPr lang="en-US" sz="4000" dirty="0" smtClean="0">
                <a:solidFill>
                  <a:srgbClr val="0070C0"/>
                </a:solidFill>
              </a:rPr>
              <a:t>National Issues &amp; Trends</a:t>
            </a:r>
          </a:p>
          <a:p>
            <a:pPr marL="0" indent="0">
              <a:buNone/>
            </a:pPr>
            <a:endParaRPr lang="en-US" sz="3600" dirty="0">
              <a:solidFill>
                <a:srgbClr val="0070C0"/>
              </a:solidFill>
            </a:endParaRPr>
          </a:p>
        </p:txBody>
      </p:sp>
    </p:spTree>
    <p:extLst>
      <p:ext uri="{BB962C8B-B14F-4D97-AF65-F5344CB8AC3E}">
        <p14:creationId xmlns:p14="http://schemas.microsoft.com/office/powerpoint/2010/main" val="17104876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04800"/>
            <a:ext cx="8839200" cy="758952"/>
          </a:xfrm>
        </p:spPr>
        <p:txBody>
          <a:bodyPr>
            <a:noAutofit/>
          </a:bodyPr>
          <a:lstStyle/>
          <a:p>
            <a:r>
              <a:rPr lang="en-US" sz="4500" b="1" dirty="0" smtClean="0"/>
              <a:t>Facility Update</a:t>
            </a:r>
            <a:endParaRPr lang="en-US" sz="4500" b="1" dirty="0"/>
          </a:p>
        </p:txBody>
      </p:sp>
      <p:pic>
        <p:nvPicPr>
          <p:cNvPr id="6" name="Picture 5" descr="SOUTH01.JPG"/>
          <p:cNvPicPr/>
          <p:nvPr/>
        </p:nvPicPr>
        <p:blipFill>
          <a:blip r:embed="rId3" cstate="print"/>
          <a:srcRect b="19000"/>
          <a:stretch>
            <a:fillRect/>
          </a:stretch>
        </p:blipFill>
        <p:spPr>
          <a:xfrm>
            <a:off x="4950358" y="1500704"/>
            <a:ext cx="3658208" cy="1854558"/>
          </a:xfrm>
          <a:prstGeom prst="rect">
            <a:avLst/>
          </a:prstGeom>
          <a:ln>
            <a:noFill/>
          </a:ln>
          <a:effectLst>
            <a:softEdge rad="112500"/>
          </a:effectLst>
        </p:spPr>
      </p:pic>
      <p:pic>
        <p:nvPicPr>
          <p:cNvPr id="7" name="Picture 1" descr="T:\Crime Lab_Departmental Portraits\Departmental Photographs\Memorial photos\2008 Rebuild\DSC_4506.JPG"/>
          <p:cNvPicPr>
            <a:picLocks noGrp="1" noChangeAspect="1" noChangeArrowheads="1"/>
          </p:cNvPicPr>
          <p:nvPr>
            <p:ph sz="quarter" idx="1"/>
          </p:nvPr>
        </p:nvPicPr>
        <p:blipFill>
          <a:blip r:embed="rId4" cstate="print"/>
          <a:srcRect/>
          <a:stretch>
            <a:fillRect/>
          </a:stretch>
        </p:blipFill>
        <p:spPr bwMode="auto">
          <a:xfrm>
            <a:off x="368486" y="1500704"/>
            <a:ext cx="2892610" cy="1816457"/>
          </a:xfrm>
          <a:prstGeom prst="rect">
            <a:avLst/>
          </a:prstGeom>
          <a:ln>
            <a:noFill/>
          </a:ln>
          <a:effectLst>
            <a:softEdge rad="112500"/>
          </a:effectLst>
        </p:spPr>
      </p:pic>
      <p:pic>
        <p:nvPicPr>
          <p:cNvPr id="8"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62" t="21499" r="18393" b="8767"/>
          <a:stretch/>
        </p:blipFill>
        <p:spPr bwMode="auto">
          <a:xfrm>
            <a:off x="4419600" y="3557517"/>
            <a:ext cx="4419600" cy="28046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29304" y="3627801"/>
            <a:ext cx="4200189" cy="369332"/>
          </a:xfrm>
          <a:prstGeom prst="rect">
            <a:avLst/>
          </a:prstGeom>
          <a:noFill/>
        </p:spPr>
        <p:txBody>
          <a:bodyPr wrap="none" rtlCol="0">
            <a:spAutoFit/>
          </a:bodyPr>
          <a:lstStyle/>
          <a:p>
            <a:r>
              <a:rPr lang="en-US" dirty="0" smtClean="0">
                <a:solidFill>
                  <a:schemeClr val="bg1"/>
                </a:solidFill>
                <a:latin typeface="Aharoni" panose="02010803020104030203" pitchFamily="2" charset="-79"/>
                <a:cs typeface="Aharoni" panose="02010803020104030203" pitchFamily="2" charset="-79"/>
              </a:rPr>
              <a:t>Possible Location of a new 3</a:t>
            </a:r>
            <a:r>
              <a:rPr lang="en-US" baseline="30000" dirty="0" smtClean="0">
                <a:solidFill>
                  <a:schemeClr val="bg1"/>
                </a:solidFill>
                <a:latin typeface="Aharoni" panose="02010803020104030203" pitchFamily="2" charset="-79"/>
                <a:cs typeface="Aharoni" panose="02010803020104030203" pitchFamily="2" charset="-79"/>
              </a:rPr>
              <a:t>rd</a:t>
            </a:r>
            <a:r>
              <a:rPr lang="en-US" dirty="0" smtClean="0">
                <a:solidFill>
                  <a:schemeClr val="bg1"/>
                </a:solidFill>
                <a:latin typeface="Aharoni" panose="02010803020104030203" pitchFamily="2" charset="-79"/>
                <a:cs typeface="Aharoni" panose="02010803020104030203" pitchFamily="2" charset="-79"/>
              </a:rPr>
              <a:t> District</a:t>
            </a:r>
            <a:endParaRPr lang="en-US" dirty="0">
              <a:solidFill>
                <a:schemeClr val="bg1"/>
              </a:solidFill>
              <a:latin typeface="Aharoni" panose="02010803020104030203" pitchFamily="2" charset="-79"/>
              <a:cs typeface="Aharoni" panose="02010803020104030203" pitchFamily="2" charset="-79"/>
            </a:endParaRPr>
          </a:p>
        </p:txBody>
      </p:sp>
      <p:pic>
        <p:nvPicPr>
          <p:cNvPr id="10" name="Picture 2" descr="http://x.lnimg.com/photo/poster_768/a846363058464045b131b4c286adc1d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563159"/>
            <a:ext cx="3733800" cy="2798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36302" y="3627801"/>
            <a:ext cx="2175596" cy="369332"/>
          </a:xfrm>
          <a:prstGeom prst="rect">
            <a:avLst/>
          </a:prstGeom>
          <a:noFill/>
        </p:spPr>
        <p:txBody>
          <a:bodyPr wrap="none" rtlCol="0">
            <a:spAutoFit/>
          </a:bodyPr>
          <a:lstStyle/>
          <a:p>
            <a:r>
              <a:rPr lang="en-US" dirty="0" err="1" smtClean="0">
                <a:solidFill>
                  <a:srgbClr val="002060"/>
                </a:solidFill>
                <a:latin typeface="Aharoni" panose="02010803020104030203" pitchFamily="2" charset="-79"/>
                <a:cs typeface="Aharoni" panose="02010803020104030203" pitchFamily="2" charset="-79"/>
              </a:rPr>
              <a:t>Grempler</a:t>
            </a:r>
            <a:r>
              <a:rPr lang="en-US" dirty="0" smtClean="0">
                <a:solidFill>
                  <a:srgbClr val="002060"/>
                </a:solidFill>
                <a:latin typeface="Aharoni" panose="02010803020104030203" pitchFamily="2" charset="-79"/>
                <a:cs typeface="Aharoni" panose="02010803020104030203" pitchFamily="2" charset="-79"/>
              </a:rPr>
              <a:t> Building</a:t>
            </a:r>
            <a:endParaRPr lang="en-US"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302933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Special Events Management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marL="465138" indent="-465138">
              <a:buFont typeface="Wingdings" pitchFamily="2" charset="2"/>
              <a:buChar char="v"/>
            </a:pPr>
            <a:r>
              <a:rPr lang="en-US" sz="2800" dirty="0">
                <a:solidFill>
                  <a:srgbClr val="0070C0"/>
                </a:solidFill>
              </a:rPr>
              <a:t>Special Events/Merriweather</a:t>
            </a:r>
          </a:p>
          <a:p>
            <a:pPr marL="465138" indent="-465138">
              <a:buFont typeface="Wingdings" pitchFamily="2" charset="2"/>
              <a:buChar char="v"/>
            </a:pPr>
            <a:r>
              <a:rPr lang="en-US" sz="2800" dirty="0">
                <a:solidFill>
                  <a:srgbClr val="0070C0"/>
                </a:solidFill>
              </a:rPr>
              <a:t>Increase each year with special event requests (half marathons, </a:t>
            </a:r>
            <a:r>
              <a:rPr lang="en-US" sz="2800" dirty="0" smtClean="0">
                <a:solidFill>
                  <a:srgbClr val="0070C0"/>
                </a:solidFill>
              </a:rPr>
              <a:t>triathlons, </a:t>
            </a:r>
            <a:r>
              <a:rPr lang="en-US" sz="2800" dirty="0">
                <a:solidFill>
                  <a:srgbClr val="0070C0"/>
                </a:solidFill>
              </a:rPr>
              <a:t>5Ks, Walks, Bike Rides, Concerts).</a:t>
            </a:r>
          </a:p>
          <a:p>
            <a:pPr marL="465138" indent="-465138">
              <a:buFont typeface="Wingdings" pitchFamily="2" charset="2"/>
              <a:buChar char="v"/>
            </a:pPr>
            <a:r>
              <a:rPr lang="en-US" sz="2800" dirty="0" smtClean="0">
                <a:solidFill>
                  <a:srgbClr val="0070C0"/>
                </a:solidFill>
              </a:rPr>
              <a:t>In excess of $1 Million dollars in CY2015</a:t>
            </a:r>
            <a:endParaRPr lang="en-US" sz="2800" dirty="0">
              <a:solidFill>
                <a:srgbClr val="0070C0"/>
              </a:solidFill>
            </a:endParaRPr>
          </a:p>
          <a:p>
            <a:pPr marL="465138" indent="-465138">
              <a:buFont typeface="Wingdings" pitchFamily="2" charset="2"/>
              <a:buChar char="v"/>
            </a:pPr>
            <a:r>
              <a:rPr lang="en-US" sz="2800" dirty="0">
                <a:solidFill>
                  <a:srgbClr val="0070C0"/>
                </a:solidFill>
              </a:rPr>
              <a:t>Impacts other overtime staffing needs; saturation patrols, traffic safety.</a:t>
            </a:r>
          </a:p>
        </p:txBody>
      </p:sp>
    </p:spTree>
    <p:extLst>
      <p:ext uri="{BB962C8B-B14F-4D97-AF65-F5344CB8AC3E}">
        <p14:creationId xmlns:p14="http://schemas.microsoft.com/office/powerpoint/2010/main" val="33519111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Special Events Management</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a:xfrm>
            <a:off x="304800" y="2209800"/>
            <a:ext cx="8503920" cy="4572000"/>
          </a:xfrm>
        </p:spPr>
        <p:txBody>
          <a:bodyPr/>
          <a:lstStyle/>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1391082"/>
              </p:ext>
            </p:extLst>
          </p:nvPr>
        </p:nvGraphicFramePr>
        <p:xfrm>
          <a:off x="304801" y="1981200"/>
          <a:ext cx="8458199" cy="3464560"/>
        </p:xfrm>
        <a:graphic>
          <a:graphicData uri="http://schemas.openxmlformats.org/drawingml/2006/table">
            <a:tbl>
              <a:tblPr firstRow="1" bandRow="1">
                <a:tableStyleId>{5C22544A-7EE6-4342-B048-85BDC9FD1C3A}</a:tableStyleId>
              </a:tblPr>
              <a:tblGrid>
                <a:gridCol w="766549"/>
                <a:gridCol w="1443250"/>
                <a:gridCol w="1143000"/>
                <a:gridCol w="1524000"/>
                <a:gridCol w="1143000"/>
                <a:gridCol w="1371600"/>
                <a:gridCol w="1066800"/>
              </a:tblGrid>
              <a:tr h="878840">
                <a:tc>
                  <a:txBody>
                    <a:bodyPr/>
                    <a:lstStyle/>
                    <a:p>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Special Events</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Number of Events</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Merriweather</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Number of Events</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Total</a:t>
                      </a:r>
                      <a:endParaRPr lang="en-US" dirty="0">
                        <a:latin typeface="Calibri" panose="020F0502020204030204" pitchFamily="34" charset="0"/>
                      </a:endParaRPr>
                    </a:p>
                  </a:txBody>
                  <a:tcPr/>
                </a:tc>
                <a:tc>
                  <a:txBody>
                    <a:bodyPr/>
                    <a:lstStyle/>
                    <a:p>
                      <a:pPr algn="ctr"/>
                      <a:r>
                        <a:rPr lang="en-US" dirty="0" smtClean="0">
                          <a:latin typeface="Calibri" panose="020F0502020204030204" pitchFamily="34" charset="0"/>
                        </a:rPr>
                        <a:t>Total Number of Events</a:t>
                      </a:r>
                      <a:endParaRPr lang="en-US" dirty="0">
                        <a:latin typeface="Calibri" panose="020F0502020204030204" pitchFamily="34" charset="0"/>
                      </a:endParaRPr>
                    </a:p>
                  </a:txBody>
                  <a:tcPr/>
                </a:tc>
              </a:tr>
              <a:tr h="873760">
                <a:tc>
                  <a:txBody>
                    <a:bodyPr/>
                    <a:lstStyle/>
                    <a:p>
                      <a:r>
                        <a:rPr lang="en-US" dirty="0" smtClean="0">
                          <a:latin typeface="Calibri" panose="020F0502020204030204" pitchFamily="34" charset="0"/>
                        </a:rPr>
                        <a:t>2015</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$423,253</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169</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$642,232</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32</a:t>
                      </a:r>
                      <a:endParaRPr lang="en-US" dirty="0">
                        <a:latin typeface="Calibri" panose="020F0502020204030204" pitchFamily="34" charset="0"/>
                      </a:endParaRPr>
                    </a:p>
                  </a:txBody>
                  <a:tcPr anchor="ctr"/>
                </a:tc>
                <a:tc>
                  <a:txBody>
                    <a:bodyPr/>
                    <a:lstStyle/>
                    <a:p>
                      <a:pPr algn="ctr"/>
                      <a:r>
                        <a:rPr lang="en-US" b="1" dirty="0" smtClean="0">
                          <a:latin typeface="Calibri" panose="020F0502020204030204" pitchFamily="34" charset="0"/>
                        </a:rPr>
                        <a:t>$1,065,486</a:t>
                      </a:r>
                      <a:endParaRPr lang="en-US" b="1"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201</a:t>
                      </a:r>
                      <a:endParaRPr lang="en-US" dirty="0">
                        <a:latin typeface="Calibri" panose="020F0502020204030204" pitchFamily="34" charset="0"/>
                      </a:endParaRPr>
                    </a:p>
                  </a:txBody>
                  <a:tcPr anchor="ctr"/>
                </a:tc>
              </a:tr>
              <a:tr h="838200">
                <a:tc>
                  <a:txBody>
                    <a:bodyPr/>
                    <a:lstStyle/>
                    <a:p>
                      <a:r>
                        <a:rPr lang="en-US" dirty="0" smtClean="0">
                          <a:latin typeface="Calibri" panose="020F0502020204030204" pitchFamily="34" charset="0"/>
                        </a:rPr>
                        <a:t>2014</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$329,250</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173</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$487,211</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29</a:t>
                      </a:r>
                      <a:endParaRPr lang="en-US" dirty="0">
                        <a:latin typeface="Calibri" panose="020F0502020204030204" pitchFamily="34" charset="0"/>
                      </a:endParaRPr>
                    </a:p>
                  </a:txBody>
                  <a:tcPr anchor="ctr"/>
                </a:tc>
                <a:tc>
                  <a:txBody>
                    <a:bodyPr/>
                    <a:lstStyle/>
                    <a:p>
                      <a:pPr algn="ctr"/>
                      <a:r>
                        <a:rPr lang="en-US" b="1" dirty="0" smtClean="0">
                          <a:latin typeface="Calibri" panose="020F0502020204030204" pitchFamily="34" charset="0"/>
                        </a:rPr>
                        <a:t>$816,461</a:t>
                      </a:r>
                      <a:endParaRPr lang="en-US" b="1"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202</a:t>
                      </a:r>
                      <a:endParaRPr lang="en-US" dirty="0">
                        <a:latin typeface="Calibri" panose="020F0502020204030204" pitchFamily="34" charset="0"/>
                      </a:endParaRPr>
                    </a:p>
                  </a:txBody>
                  <a:tcPr anchor="ctr"/>
                </a:tc>
              </a:tr>
              <a:tr h="838200">
                <a:tc>
                  <a:txBody>
                    <a:bodyPr/>
                    <a:lstStyle/>
                    <a:p>
                      <a:r>
                        <a:rPr lang="en-US" dirty="0" smtClean="0">
                          <a:latin typeface="Calibri" panose="020F0502020204030204" pitchFamily="34" charset="0"/>
                        </a:rPr>
                        <a:t>2013</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$281,231</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139</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$552,716</a:t>
                      </a:r>
                      <a:endParaRPr lang="en-US"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33</a:t>
                      </a:r>
                      <a:endParaRPr lang="en-US" dirty="0">
                        <a:latin typeface="Calibri" panose="020F0502020204030204" pitchFamily="34" charset="0"/>
                      </a:endParaRPr>
                    </a:p>
                  </a:txBody>
                  <a:tcPr anchor="ctr"/>
                </a:tc>
                <a:tc>
                  <a:txBody>
                    <a:bodyPr/>
                    <a:lstStyle/>
                    <a:p>
                      <a:pPr algn="ctr"/>
                      <a:r>
                        <a:rPr lang="en-US" b="1" dirty="0" smtClean="0">
                          <a:latin typeface="Calibri" panose="020F0502020204030204" pitchFamily="34" charset="0"/>
                        </a:rPr>
                        <a:t>$833,947</a:t>
                      </a:r>
                      <a:endParaRPr lang="en-US" b="1" dirty="0">
                        <a:latin typeface="Calibri" panose="020F0502020204030204" pitchFamily="34" charset="0"/>
                      </a:endParaRPr>
                    </a:p>
                  </a:txBody>
                  <a:tcPr anchor="ctr"/>
                </a:tc>
                <a:tc>
                  <a:txBody>
                    <a:bodyPr/>
                    <a:lstStyle/>
                    <a:p>
                      <a:pPr algn="ctr"/>
                      <a:r>
                        <a:rPr lang="en-US" dirty="0" smtClean="0">
                          <a:latin typeface="Calibri" panose="020F0502020204030204" pitchFamily="34" charset="0"/>
                        </a:rPr>
                        <a:t>172</a:t>
                      </a:r>
                      <a:endParaRPr lang="en-US"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8918445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86" y="228600"/>
            <a:ext cx="8826229" cy="758952"/>
          </a:xfrm>
        </p:spPr>
        <p:txBody>
          <a:bodyPr>
            <a:normAutofit/>
          </a:bodyPr>
          <a:lstStyle/>
          <a:p>
            <a:r>
              <a:rPr lang="en-US" b="1" dirty="0" smtClean="0"/>
              <a:t>Local Incidents: Instant National News</a:t>
            </a:r>
            <a:endParaRPr lang="en-US" b="1" dirty="0"/>
          </a:p>
        </p:txBody>
      </p:sp>
      <p:pic>
        <p:nvPicPr>
          <p:cNvPr id="1026" name="Picture 2" descr="http://westeastonpa.com/wp-content/uploads/2014/03/recording-pol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04950"/>
            <a:ext cx="4193943"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npr.org/assets/img/2015/04/09/police-cam-interference_custom-8eba3cf5169b725f7029be464c6e8be0159da2f9-s900-c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418840"/>
            <a:ext cx="5244829" cy="3286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tlantablackstar.com/wp-content/uploads/2014/10/Citizens-in-Boulder-Colorado-using-their-smart-phones-to-photograph-President-Barack-Obama-Photo-by-Chris-Carru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3824" y="1371600"/>
            <a:ext cx="3464805" cy="1917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ryerson.ca/content/ryerson/news/news/Research_News/20130607_g20/jcr%3Acontent/center/newsrelease/image.img.png/13705432987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91" y="4764856"/>
            <a:ext cx="2929423" cy="194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849028"/>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12440</TotalTime>
  <Words>654</Words>
  <Application>Microsoft Office PowerPoint</Application>
  <PresentationFormat>On-screen Show (4:3)</PresentationFormat>
  <Paragraphs>217</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PowerPoint Presentation</vt:lpstr>
      <vt:lpstr>HCPD Overview</vt:lpstr>
      <vt:lpstr>PowerPoint Presentation</vt:lpstr>
      <vt:lpstr>Quick Crime Snapshot</vt:lpstr>
      <vt:lpstr>Challenges We Face</vt:lpstr>
      <vt:lpstr>Facility Update</vt:lpstr>
      <vt:lpstr>Special Events Management</vt:lpstr>
      <vt:lpstr>Special Events Management</vt:lpstr>
      <vt:lpstr>Local Incidents: Instant National News</vt:lpstr>
      <vt:lpstr>Local Agency Support</vt:lpstr>
      <vt:lpstr>President’s Task Force</vt:lpstr>
      <vt:lpstr>PowerPoint Presentation</vt:lpstr>
      <vt:lpstr>Council Resolution &amp; CAC</vt:lpstr>
      <vt:lpstr>HCPD Recent Initiatives</vt:lpstr>
      <vt:lpstr>Training Initiatives</vt:lpstr>
      <vt:lpstr>Social Media</vt:lpstr>
      <vt:lpstr>PowerPoint Presentation</vt:lpstr>
    </vt:vector>
  </TitlesOfParts>
  <Company>Howard County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Riffle-Burke</dc:creator>
  <cp:lastModifiedBy>Tami Bulla</cp:lastModifiedBy>
  <cp:revision>214</cp:revision>
  <cp:lastPrinted>2016-01-20T19:47:19Z</cp:lastPrinted>
  <dcterms:created xsi:type="dcterms:W3CDTF">2015-05-11T11:33:52Z</dcterms:created>
  <dcterms:modified xsi:type="dcterms:W3CDTF">2016-01-20T20:04:13Z</dcterms:modified>
</cp:coreProperties>
</file>