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33"/>
  </p:notesMasterIdLst>
  <p:sldIdLst>
    <p:sldId id="265" r:id="rId5"/>
    <p:sldId id="273" r:id="rId6"/>
    <p:sldId id="281" r:id="rId7"/>
    <p:sldId id="297" r:id="rId8"/>
    <p:sldId id="282" r:id="rId9"/>
    <p:sldId id="308" r:id="rId10"/>
    <p:sldId id="298" r:id="rId11"/>
    <p:sldId id="283" r:id="rId12"/>
    <p:sldId id="296" r:id="rId13"/>
    <p:sldId id="285" r:id="rId14"/>
    <p:sldId id="287" r:id="rId15"/>
    <p:sldId id="288" r:id="rId16"/>
    <p:sldId id="299" r:id="rId17"/>
    <p:sldId id="300" r:id="rId18"/>
    <p:sldId id="301" r:id="rId19"/>
    <p:sldId id="302" r:id="rId20"/>
    <p:sldId id="303" r:id="rId21"/>
    <p:sldId id="304" r:id="rId22"/>
    <p:sldId id="307" r:id="rId23"/>
    <p:sldId id="306" r:id="rId24"/>
    <p:sldId id="317" r:id="rId25"/>
    <p:sldId id="310" r:id="rId26"/>
    <p:sldId id="313" r:id="rId27"/>
    <p:sldId id="312" r:id="rId28"/>
    <p:sldId id="314" r:id="rId29"/>
    <p:sldId id="315" r:id="rId30"/>
    <p:sldId id="316" r:id="rId31"/>
    <p:sldId id="309" r:id="rId32"/>
  </p:sldIdLst>
  <p:sldSz cx="12192000" cy="6858000"/>
  <p:notesSz cx="6858000" cy="24955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5029" autoAdjust="0"/>
  </p:normalViewPr>
  <p:slideViewPr>
    <p:cSldViewPr snapToGrid="0">
      <p:cViewPr varScale="1">
        <p:scale>
          <a:sx n="97" d="100"/>
          <a:sy n="97" d="100"/>
        </p:scale>
        <p:origin x="1056" y="9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658E33-362B-4F52-B731-2FB609627CBC}" type="datetimeFigureOut">
              <a:rPr lang="en-US" smtClean="0"/>
              <a:t>4/8/2020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CC149C-479E-4175-B238-B83A279FCF50}" type="slidenum">
              <a:rPr lang="en-US" smtClean="0"/>
              <a:t>‹#›</a:t>
            </a:fld>
            <a:endParaRPr lang="en-US" dirty="0"/>
          </a:p>
        </p:txBody>
      </p:sp>
    </p:spTree>
    <p:extLst>
      <p:ext uri="{BB962C8B-B14F-4D97-AF65-F5344CB8AC3E}">
        <p14:creationId xmlns:p14="http://schemas.microsoft.com/office/powerpoint/2010/main" val="3728973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dc.gov/coronavirus/2019-ncov/about/prevention.html?CDC_AA_refVal=https://www.cdc.gov/coronavirus/2019-ncov/about/prevention-treatment.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dc.gov/coronavirus/2019-ncov/community/disinfecting-building-facility.html?CDC_AA_refVal=https://www.cdc.gov/coronavirus/2019-ncov/prepare/disinfecting-building-facility.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dc.gov/coronavirus/2019-ncov/community/disinfecting-building-facility.html?CDC_AA_refVal=https://www.cdc.gov/coronavirus/2019-ncov/prepare/disinfecting-building-facility.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dc.gov/coronavirus/2019-ncov/community/disinfecting-building-facility.html?CDC_AA_refVal=https://www.cdc.gov/coronavirus/2019-ncov/prepare/disinfecting-building-facility.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dc.gov/coronavirus/2019-ncov/community/disinfecting-building-facility.html?CDC_AA_refVal=https://www.cdc.gov/coronavirus/2019-ncov/prepare/disinfecting-building-facility.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dc.gov/coronavirus/2019-ncov/community/disinfecting-building-facility.html?CDC_AA_refVal=https://www.cdc.gov/coronavirus/2019-ncov/prepare/disinfecting-building-facility.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dc.gov/coronavirus/2019-ncov/community/disinfecting-building-facility.html?CDC_AA_refVal=https://www.cdc.gov/coronavirus/2019-ncov/prepare/disinfecting-building-facility.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dc.gov/coronavirus/2019-ncov/community/disinfecting-building-facility.html?CDC_AA_refVal=https://www.cdc.gov/coronavirus/2019-ncov/prepare/disinfecting-building-facility.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dc.gov/coronavirus/2019-ncov/community/disinfecting-building-facility.html?CDC_AA_refVal=https://www.cdc.gov/coronavirus/2019-ncov/prepare/disinfecting-building-facility.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dc.gov/coronavirus/2019-ncov/if-you-are-sick/steps-when-sick.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dc.gov/coronavirus/2019-ncov/if-you-are-sick/steps-when-sick.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dc.gov/coronavirus/2019-ncov/if-you-are-sick/steps-when-sick.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dc.gov/coronavirus/2019-ncov/if-you-are-sick/steps-when-sick.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dc.gov/coronavirus/2019-ncov/if-you-are-sick/steps-when-sick.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dc.gov/coronavirus/2019-ncov/if-you-are-sick/steps-when-sick.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dc.gov/coronavirus/2019-ncov/if-you-are-sick/steps-when-sick.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dc.gov/coronavirus/2019-ncov/about/prevention.html?CDC_AA_refVal=https://www.cdc.gov/coronavirus/2019-ncov/about/prevention-treatment.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c.gov/coronavirus/2019-ncov/symptoms-testing/symptoms.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c.gov/coronavirus/2019-ncov/about/prevention.html?CDC_AA_refVal=https://www.cdc.gov/coronavirus/2019-ncov/about/prevention-treatment.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dc.gov/coronavirus/2019-ncov/about/prevention.html?CDC_AA_refVal=https://www.cdc.gov/coronavirus/2019-ncov/about/prevention-treatment.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dc.gov/coronavirus/2019-ncov/about/prevention.html?CDC_AA_refVal=https://www.cdc.gov/coronavirus/2019-ncov/about/prevention-treatment.html"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youtube.com/watch?time_continue=42&amp;v=tPx1yqvJgf4&amp;feature=emb_title"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coronavirus/2019-ncov/about/prevention.html?CDC_AA_refVal=https://www.cdc.gov/coronavirus/2019-ncov/about/prevention-treatment.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c.gov/coronavirus/2019-ncov/about/prevention.html?CDC_AA_refVal=https://www.cdc.gov/coronavirus/2019-ncov/about/prevention-treatment.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2</a:t>
            </a:fld>
            <a:endParaRPr lang="en-US" dirty="0"/>
          </a:p>
        </p:txBody>
      </p:sp>
    </p:spTree>
    <p:extLst>
      <p:ext uri="{BB962C8B-B14F-4D97-AF65-F5344CB8AC3E}">
        <p14:creationId xmlns:p14="http://schemas.microsoft.com/office/powerpoint/2010/main" val="2926788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https://www.cdc.gov/coronavirus/2019-ncov/about/prevention.html?CDC_AA_refVal=https%3A%2F%2Fwww.cdc.gov%2Fcoronavirus%2F2019-ncov%2Fabout%2Fprevention-treatment.html</a:t>
            </a:r>
            <a:endParaRPr lang="en-US" dirty="0"/>
          </a:p>
          <a:p>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12</a:t>
            </a:fld>
            <a:endParaRPr lang="en-US" dirty="0"/>
          </a:p>
        </p:txBody>
      </p:sp>
    </p:spTree>
    <p:extLst>
      <p:ext uri="{BB962C8B-B14F-4D97-AF65-F5344CB8AC3E}">
        <p14:creationId xmlns:p14="http://schemas.microsoft.com/office/powerpoint/2010/main" val="939796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https://www.cdc.gov/coronavirus/2019-ncov/community/disinfecting-building-facility.html?CDC_AA_refVal=https%3A%2F%2Fwww.cdc.gov%2Fcoronavirus%2F2019-ncov%2Fprepare%2Fdisinfecting-building-facility.html</a:t>
            </a:r>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13</a:t>
            </a:fld>
            <a:endParaRPr lang="en-US" dirty="0"/>
          </a:p>
        </p:txBody>
      </p:sp>
    </p:spTree>
    <p:extLst>
      <p:ext uri="{BB962C8B-B14F-4D97-AF65-F5344CB8AC3E}">
        <p14:creationId xmlns:p14="http://schemas.microsoft.com/office/powerpoint/2010/main" val="4007937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https://www.cdc.gov/coronavirus/2019-ncov/community/disinfecting-building-facility.html?CDC_AA_refVal=https%3A%2F%2Fwww.cdc.gov%2Fcoronavirus%2F2019-ncov%2Fprepare%2Fdisinfecting-building-facility.html</a:t>
            </a:r>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14</a:t>
            </a:fld>
            <a:endParaRPr lang="en-US" dirty="0"/>
          </a:p>
        </p:txBody>
      </p:sp>
    </p:spTree>
    <p:extLst>
      <p:ext uri="{BB962C8B-B14F-4D97-AF65-F5344CB8AC3E}">
        <p14:creationId xmlns:p14="http://schemas.microsoft.com/office/powerpoint/2010/main" val="1945428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https://www.cdc.gov/coronavirus/2019-ncov/community/disinfecting-building-facility.html?CDC_AA_refVal=https%3A%2F%2Fwww.cdc.gov%2Fcoronavirus%2F2019-ncov%2Fprepare%2Fdisinfecting-building-facility.html</a:t>
            </a:r>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15</a:t>
            </a:fld>
            <a:endParaRPr lang="en-US" dirty="0"/>
          </a:p>
        </p:txBody>
      </p:sp>
    </p:spTree>
    <p:extLst>
      <p:ext uri="{BB962C8B-B14F-4D97-AF65-F5344CB8AC3E}">
        <p14:creationId xmlns:p14="http://schemas.microsoft.com/office/powerpoint/2010/main" val="3878176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https://www.cdc.gov/coronavirus/2019-ncov/community/disinfecting-building-facility.html?CDC_AA_refVal=https%3A%2F%2Fwww.cdc.gov%2Fcoronavirus%2F2019-ncov%2Fprepare%2Fdisinfecting-building-facility.html</a:t>
            </a:r>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16</a:t>
            </a:fld>
            <a:endParaRPr lang="en-US" dirty="0"/>
          </a:p>
        </p:txBody>
      </p:sp>
    </p:spTree>
    <p:extLst>
      <p:ext uri="{BB962C8B-B14F-4D97-AF65-F5344CB8AC3E}">
        <p14:creationId xmlns:p14="http://schemas.microsoft.com/office/powerpoint/2010/main" val="4216510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https://www.cdc.gov/coronavirus/2019-ncov/community/disinfecting-building-facility.html?CDC_AA_refVal=https%3A%2F%2Fwww.cdc.gov%2Fcoronavirus%2F2019-ncov%2Fprepare%2Fdisinfecting-building-facility.html</a:t>
            </a:r>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17</a:t>
            </a:fld>
            <a:endParaRPr lang="en-US" dirty="0"/>
          </a:p>
        </p:txBody>
      </p:sp>
    </p:spTree>
    <p:extLst>
      <p:ext uri="{BB962C8B-B14F-4D97-AF65-F5344CB8AC3E}">
        <p14:creationId xmlns:p14="http://schemas.microsoft.com/office/powerpoint/2010/main" val="2473652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https://www.cdc.gov/coronavirus/2019-ncov/community/disinfecting-building-facility.html?CDC_AA_refVal=https%3A%2F%2Fwww.cdc.gov%2Fcoronavirus%2F2019-ncov%2Fprepare%2Fdisinfecting-building-facility.html</a:t>
            </a:r>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18</a:t>
            </a:fld>
            <a:endParaRPr lang="en-US" dirty="0"/>
          </a:p>
        </p:txBody>
      </p:sp>
    </p:spTree>
    <p:extLst>
      <p:ext uri="{BB962C8B-B14F-4D97-AF65-F5344CB8AC3E}">
        <p14:creationId xmlns:p14="http://schemas.microsoft.com/office/powerpoint/2010/main" val="4031313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https://www.cdc.gov/coronavirus/2019-ncov/community/disinfecting-building-facility.html?CDC_AA_refVal=https%3A%2F%2Fwww.cdc.gov%2Fcoronavirus%2F2019-ncov%2Fprepare%2Fdisinfecting-building-facility.html</a:t>
            </a:r>
            <a:endParaRPr lang="en-US" dirty="0"/>
          </a:p>
          <a:p>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19</a:t>
            </a:fld>
            <a:endParaRPr lang="en-US" dirty="0"/>
          </a:p>
        </p:txBody>
      </p:sp>
    </p:spTree>
    <p:extLst>
      <p:ext uri="{BB962C8B-B14F-4D97-AF65-F5344CB8AC3E}">
        <p14:creationId xmlns:p14="http://schemas.microsoft.com/office/powerpoint/2010/main" val="864838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https://www.cdc.gov/coronavirus/2019-ncov/community/disinfecting-building-facility.html?CDC_AA_refVal=https%3A%2F%2Fwww.cdc.gov%2Fcoronavirus%2F2019-ncov%2Fprepare%2Fdisinfecting-building-facility.html</a:t>
            </a:r>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20</a:t>
            </a:fld>
            <a:endParaRPr lang="en-US" dirty="0"/>
          </a:p>
        </p:txBody>
      </p:sp>
    </p:spTree>
    <p:extLst>
      <p:ext uri="{BB962C8B-B14F-4D97-AF65-F5344CB8AC3E}">
        <p14:creationId xmlns:p14="http://schemas.microsoft.com/office/powerpoint/2010/main" val="3839406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https://www.cdc.gov/coronavirus/2019-ncov/if-you-are-sick/steps-when-sick.html</a:t>
            </a:r>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22</a:t>
            </a:fld>
            <a:endParaRPr lang="en-US" dirty="0"/>
          </a:p>
        </p:txBody>
      </p:sp>
    </p:spTree>
    <p:extLst>
      <p:ext uri="{BB962C8B-B14F-4D97-AF65-F5344CB8AC3E}">
        <p14:creationId xmlns:p14="http://schemas.microsoft.com/office/powerpoint/2010/main" val="3330482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3</a:t>
            </a:fld>
            <a:endParaRPr lang="en-US" dirty="0"/>
          </a:p>
        </p:txBody>
      </p:sp>
    </p:spTree>
    <p:extLst>
      <p:ext uri="{BB962C8B-B14F-4D97-AF65-F5344CB8AC3E}">
        <p14:creationId xmlns:p14="http://schemas.microsoft.com/office/powerpoint/2010/main" val="1493941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https://www.cdc.gov/coronavirus/2019-ncov/if-you-are-sick/steps-when-sick.html</a:t>
            </a:r>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23</a:t>
            </a:fld>
            <a:endParaRPr lang="en-US" dirty="0"/>
          </a:p>
        </p:txBody>
      </p:sp>
    </p:spTree>
    <p:extLst>
      <p:ext uri="{BB962C8B-B14F-4D97-AF65-F5344CB8AC3E}">
        <p14:creationId xmlns:p14="http://schemas.microsoft.com/office/powerpoint/2010/main" val="3942263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https://www.cdc.gov/coronavirus/2019-ncov/if-you-are-sick/steps-when-sick.html</a:t>
            </a:r>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24</a:t>
            </a:fld>
            <a:endParaRPr lang="en-US" dirty="0"/>
          </a:p>
        </p:txBody>
      </p:sp>
    </p:spTree>
    <p:extLst>
      <p:ext uri="{BB962C8B-B14F-4D97-AF65-F5344CB8AC3E}">
        <p14:creationId xmlns:p14="http://schemas.microsoft.com/office/powerpoint/2010/main" val="3445144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https://www.cdc.gov/coronavirus/2019-ncov/if-you-are-sick/steps-when-sick.html</a:t>
            </a:r>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25</a:t>
            </a:fld>
            <a:endParaRPr lang="en-US" dirty="0"/>
          </a:p>
        </p:txBody>
      </p:sp>
    </p:spTree>
    <p:extLst>
      <p:ext uri="{BB962C8B-B14F-4D97-AF65-F5344CB8AC3E}">
        <p14:creationId xmlns:p14="http://schemas.microsoft.com/office/powerpoint/2010/main" val="2305540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https://www.cdc.gov/coronavirus/2019-ncov/if-you-are-sick/steps-when-sick.html</a:t>
            </a:r>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26</a:t>
            </a:fld>
            <a:endParaRPr lang="en-US" dirty="0"/>
          </a:p>
        </p:txBody>
      </p:sp>
    </p:spTree>
    <p:extLst>
      <p:ext uri="{BB962C8B-B14F-4D97-AF65-F5344CB8AC3E}">
        <p14:creationId xmlns:p14="http://schemas.microsoft.com/office/powerpoint/2010/main" val="2797429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https://www.cdc.gov/coronavirus/2019-ncov/if-you-are-sick/steps-when-sick.html</a:t>
            </a:r>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27</a:t>
            </a:fld>
            <a:endParaRPr lang="en-US" dirty="0"/>
          </a:p>
        </p:txBody>
      </p:sp>
    </p:spTree>
    <p:extLst>
      <p:ext uri="{BB962C8B-B14F-4D97-AF65-F5344CB8AC3E}">
        <p14:creationId xmlns:p14="http://schemas.microsoft.com/office/powerpoint/2010/main" val="1634325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https://www.cdc.gov/coronavirus/2019-ncov/if-you-are-sick/steps-when-sick.html</a:t>
            </a:r>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28</a:t>
            </a:fld>
            <a:endParaRPr lang="en-US" dirty="0"/>
          </a:p>
        </p:txBody>
      </p:sp>
    </p:spTree>
    <p:extLst>
      <p:ext uri="{BB962C8B-B14F-4D97-AF65-F5344CB8AC3E}">
        <p14:creationId xmlns:p14="http://schemas.microsoft.com/office/powerpoint/2010/main" val="222999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https://www.cdc.gov/coronavirus/2019-ncov/about/prevention.html?CDC_AA_refVal=https%3A%2F%2Fwww.cdc.gov%2Fcoronavirus%2F2019-ncov%2Fabout%2Fprevention-treatment.html</a:t>
            </a:r>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5</a:t>
            </a:fld>
            <a:endParaRPr lang="en-US" dirty="0"/>
          </a:p>
        </p:txBody>
      </p:sp>
    </p:spTree>
    <p:extLst>
      <p:ext uri="{BB962C8B-B14F-4D97-AF65-F5344CB8AC3E}">
        <p14:creationId xmlns:p14="http://schemas.microsoft.com/office/powerpoint/2010/main" val="2771728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https://www.cdc.gov/coronavirus/2019-ncov/symptoms-testing/symptoms.html</a:t>
            </a:r>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6</a:t>
            </a:fld>
            <a:endParaRPr lang="en-US" dirty="0"/>
          </a:p>
        </p:txBody>
      </p:sp>
    </p:spTree>
    <p:extLst>
      <p:ext uri="{BB962C8B-B14F-4D97-AF65-F5344CB8AC3E}">
        <p14:creationId xmlns:p14="http://schemas.microsoft.com/office/powerpoint/2010/main" val="4091732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https://www.cdc.gov/coronavirus/2019-ncov/about/prevention.html?CDC_AA_refVal=https%3A%2F%2Fwww.cdc.gov%2Fcoronavirus%2F2019-ncov%2Fabout%2Fprevention-treatment.html</a:t>
            </a:r>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7</a:t>
            </a:fld>
            <a:endParaRPr lang="en-US" dirty="0"/>
          </a:p>
        </p:txBody>
      </p:sp>
    </p:spTree>
    <p:extLst>
      <p:ext uri="{BB962C8B-B14F-4D97-AF65-F5344CB8AC3E}">
        <p14:creationId xmlns:p14="http://schemas.microsoft.com/office/powerpoint/2010/main" val="3903199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https://www.cdc.gov/coronavirus/2019-ncov/about/prevention.html?CDC_AA_refVal=https%3A%2F%2Fwww.cdc.gov%2Fcoronavirus%2F2019-ncov%2Fabout%2Fprevention-treatment.html</a:t>
            </a:r>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8</a:t>
            </a:fld>
            <a:endParaRPr lang="en-US" dirty="0"/>
          </a:p>
        </p:txBody>
      </p:sp>
    </p:spTree>
    <p:extLst>
      <p:ext uri="{BB962C8B-B14F-4D97-AF65-F5344CB8AC3E}">
        <p14:creationId xmlns:p14="http://schemas.microsoft.com/office/powerpoint/2010/main" val="384975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https://www.cdc.gov/coronavirus/2019-ncov/about/prevention.html?CDC_AA_refVal=https%3A%2F%2Fwww.cdc.gov%2Fcoronavirus%2F2019-ncov%2Fabout%2Fprevention-treatment.html</a:t>
            </a:r>
            <a:endParaRPr lang="en-US" dirty="0"/>
          </a:p>
          <a:p>
            <a:endParaRPr lang="en-US" dirty="0"/>
          </a:p>
          <a:p>
            <a:r>
              <a:rPr lang="en-US" dirty="0">
                <a:hlinkClick r:id="rId4"/>
              </a:rPr>
              <a:t>https://www.youtube.com/watch?time_continue=42&amp;v=tPx1yqvJgf4&amp;feature=emb_title</a:t>
            </a:r>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9</a:t>
            </a:fld>
            <a:endParaRPr lang="en-US" dirty="0"/>
          </a:p>
        </p:txBody>
      </p:sp>
    </p:spTree>
    <p:extLst>
      <p:ext uri="{BB962C8B-B14F-4D97-AF65-F5344CB8AC3E}">
        <p14:creationId xmlns:p14="http://schemas.microsoft.com/office/powerpoint/2010/main" val="497598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https://www.cdc.gov/coronavirus/2019-ncov/about/prevention.html?CDC_AA_refVal=https%3A%2F%2Fwww.cdc.gov%2Fcoronavirus%2F2019-ncov%2Fabout%2Fprevention-treatment.html</a:t>
            </a:r>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10</a:t>
            </a:fld>
            <a:endParaRPr lang="en-US" dirty="0"/>
          </a:p>
        </p:txBody>
      </p:sp>
    </p:spTree>
    <p:extLst>
      <p:ext uri="{BB962C8B-B14F-4D97-AF65-F5344CB8AC3E}">
        <p14:creationId xmlns:p14="http://schemas.microsoft.com/office/powerpoint/2010/main" val="3666089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https://www.cdc.gov/coronavirus/2019-ncov/about/prevention.html?CDC_AA_refVal=https%3A%2F%2Fwww.cdc.gov%2Fcoronavirus%2F2019-ncov%2Fabout%2Fprevention-treatment.html</a:t>
            </a:r>
            <a:endParaRPr lang="en-US" dirty="0"/>
          </a:p>
        </p:txBody>
      </p:sp>
      <p:sp>
        <p:nvSpPr>
          <p:cNvPr id="4" name="Slide Number Placeholder 3"/>
          <p:cNvSpPr>
            <a:spLocks noGrp="1"/>
          </p:cNvSpPr>
          <p:nvPr>
            <p:ph type="sldNum" sz="quarter" idx="5"/>
          </p:nvPr>
        </p:nvSpPr>
        <p:spPr/>
        <p:txBody>
          <a:bodyPr/>
          <a:lstStyle/>
          <a:p>
            <a:fld id="{8FCC149C-479E-4175-B238-B83A279FCF50}" type="slidenum">
              <a:rPr lang="en-US" smtClean="0"/>
              <a:t>11</a:t>
            </a:fld>
            <a:endParaRPr lang="en-US" dirty="0"/>
          </a:p>
        </p:txBody>
      </p:sp>
    </p:spTree>
    <p:extLst>
      <p:ext uri="{BB962C8B-B14F-4D97-AF65-F5344CB8AC3E}">
        <p14:creationId xmlns:p14="http://schemas.microsoft.com/office/powerpoint/2010/main" val="39728920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1A066A-F60E-4469-A51E-42B40045F78C}" type="datetime1">
              <a:rPr lang="en-US" smtClean="0"/>
              <a:t>4/8/2020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506109D-F2EF-4DD1-A821-1B111E724F16}" type="datetime1">
              <a:rPr lang="en-US" smtClean="0"/>
              <a:t>4/8/2020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9B219C-5A10-426D-9EC5-666A1505215D}" type="datetime1">
              <a:rPr lang="en-US" smtClean="0"/>
              <a:t>4/8/2020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8DAC6B-987A-4232-B4B0-BEDF5EAC3685}" type="datetime1">
              <a:rPr lang="en-US" smtClean="0"/>
              <a:t>4/8/2020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FC34DE-A257-4105-86F0-77888FA15430}" type="datetime1">
              <a:rPr lang="en-US" smtClean="0"/>
              <a:t>4/8/2020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509B958-A90A-463E-AF4D-1AC304BF1152}" type="datetime1">
              <a:rPr lang="en-US" smtClean="0"/>
              <a:t>4/8/2020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9E335E7-073A-41E6-83AD-2A951DB4AF91}" type="datetime1">
              <a:rPr lang="en-US" smtClean="0"/>
              <a:t>4/8/2020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8E706D-DA33-437B-A83F-984CA2EE16F0}" type="datetime1">
              <a:rPr lang="en-US" smtClean="0"/>
              <a:t>4/8/2020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F8D586-1A33-469E-811D-4B8F3EFF517A}" type="datetime1">
              <a:rPr lang="en-US" smtClean="0"/>
              <a:t>4/8/2020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2A5226-04AA-4A3D-8327-4089B46B2E32}" type="datetime1">
              <a:rPr lang="en-US" smtClean="0"/>
              <a:t>4/8/2020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5EDA5F-3EE7-4CFF-848A-2606F66DB1AF}" type="datetime1">
              <a:rPr lang="en-US" smtClean="0"/>
              <a:t>4/8/2020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39402F-936B-4046-A539-E7AA37A90C59}" type="datetime1">
              <a:rPr lang="en-US" smtClean="0"/>
              <a:t>4/8/2020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3C871E-2EBD-43A4-ACC8-C57CE29C03BB}" type="datetime1">
              <a:rPr lang="en-US" smtClean="0"/>
              <a:t>4/8/2020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2BE4E3-B64C-4237-8687-BAC7991FDB2C}" type="datetime1">
              <a:rPr lang="en-US" smtClean="0"/>
              <a:t>4/8/2020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CA79ACEA-6B5A-4451-8677-849374714880}" type="datetime1">
              <a:rPr lang="en-US" smtClean="0"/>
              <a:t>4/8/2020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13DE67-2E88-4715-A78D-13A044E29677}" type="datetime1">
              <a:rPr lang="en-US" smtClean="0"/>
              <a:t>4/8/2020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08057B-1EE4-4B49-972C-8666FBD405E4}" type="datetime1">
              <a:rPr lang="en-US" smtClean="0"/>
              <a:t>4/8/2020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78F2003F-E888-4337-8DD2-656047BA15A6}" type="datetime1">
              <a:rPr lang="en-US" smtClean="0"/>
              <a:t>4/8/2020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17/06/relationships/model3d" Target="../media/model3d1.glb"/></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cdc.gov/coronavirus/2019-ncov/community/home/cleaning-disinfection.html"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hyperlink" Target="https://www.epa.gov/sites/production/files/2020-03/documents/sars-cov-2-list_03-03-2020.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Rpj0emEGShQ" TargetMode="External"/><Relationship Id="rId5" Type="http://schemas.openxmlformats.org/officeDocument/2006/relationships/hyperlink" Target="https://www.youtube.com/watch?v=Rpj0emEGShQ" TargetMode="Externa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cdc.gov/coronavirus/2019-ncov/if-you-are-sick/steps-when-sick.html#warning-signs"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hyperlink" Target="https://www.cdc.gov/coronavirus/2019-ncov/if-you-are-sick/steps-when-sick.html#emergency"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cdc.gov/coronavirus/2019-ncov/daily-life-coping/animals.html"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feGHmv_eDcw" TargetMode="External"/><Relationship Id="rId5" Type="http://schemas.openxmlformats.org/officeDocument/2006/relationships/hyperlink" Target="https://www.youtube.com/watch?v=feGHmv_eDcw" TargetMode="Externa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hyperlink" Target="https://youtu.be/d914EnpU4Fo"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s://www.whitehouse.gov/wp-content/uploads/2020/03/03.16.20_coronavirus-guidance_8.5x11_315PM.pdf"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hyperlink" Target="https://www.cdc.gov/coronavirus/2019-ncov/need-extra-precautions/people-at-higher-risk.ht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time_continue=42&amp;v=tPx1yqvJgf4&amp;feature=emb_title"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40FCD49-2060-48B9-8212-8A5F1DF4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close up of striations on wooden surface">
            <a:extLst>
              <a:ext uri="{FF2B5EF4-FFF2-40B4-BE49-F238E27FC236}">
                <a16:creationId xmlns:a16="http://schemas.microsoft.com/office/drawing/2014/main" id="{58C70723-AF1C-49BA-B2B2-D8FE9676FF90}"/>
              </a:ext>
            </a:extLst>
          </p:cNvPr>
          <p:cNvPicPr>
            <a:picLocks noChangeAspect="1"/>
          </p:cNvPicPr>
          <p:nvPr/>
        </p:nvPicPr>
        <p:blipFill rotWithShape="1">
          <a:blip r:embed="rId2">
            <a:alphaModFix amt="35000"/>
          </a:blip>
          <a:srcRect b="15414"/>
          <a:stretch/>
        </p:blipFill>
        <p:spPr>
          <a:xfrm>
            <a:off x="20" y="10"/>
            <a:ext cx="12191980" cy="6857990"/>
          </a:xfrm>
          <a:prstGeom prst="rect">
            <a:avLst/>
          </a:prstGeom>
        </p:spPr>
      </p:pic>
      <p:pic>
        <p:nvPicPr>
          <p:cNvPr id="21" name="Picture 20">
            <a:extLst>
              <a:ext uri="{FF2B5EF4-FFF2-40B4-BE49-F238E27FC236}">
                <a16:creationId xmlns:a16="http://schemas.microsoft.com/office/drawing/2014/main" id="{83A45DCD-B5FB-4A86-88D2-91088C7FFC5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56BAE1-8BDB-451F-A765-321D7D204A90}"/>
              </a:ext>
            </a:extLst>
          </p:cNvPr>
          <p:cNvSpPr>
            <a:spLocks noGrp="1"/>
          </p:cNvSpPr>
          <p:nvPr>
            <p:ph type="ctrTitle"/>
          </p:nvPr>
        </p:nvSpPr>
        <p:spPr>
          <a:xfrm>
            <a:off x="1751012" y="1300785"/>
            <a:ext cx="8689976" cy="2509213"/>
          </a:xfrm>
        </p:spPr>
        <p:txBody>
          <a:bodyPr>
            <a:normAutofit/>
          </a:bodyPr>
          <a:lstStyle/>
          <a:p>
            <a:r>
              <a:rPr lang="en-US" sz="6000" cap="none" dirty="0">
                <a:latin typeface="Aldhabi" panose="020B0604020202020204" pitchFamily="2" charset="-78"/>
                <a:cs typeface="Aldhabi" panose="020B0604020202020204" pitchFamily="2" charset="-78"/>
              </a:rPr>
              <a:t>SARS-CoV-2 (the virus itself)</a:t>
            </a:r>
            <a:br>
              <a:rPr lang="en-US" sz="6000" cap="none" dirty="0">
                <a:latin typeface="Aldhabi" panose="020B0604020202020204" pitchFamily="2" charset="-78"/>
                <a:cs typeface="Aldhabi" panose="020B0604020202020204" pitchFamily="2" charset="-78"/>
              </a:rPr>
            </a:br>
            <a:r>
              <a:rPr lang="en-US" sz="6000" cap="none" dirty="0">
                <a:latin typeface="Aldhabi" panose="020B0604020202020204" pitchFamily="2" charset="-78"/>
                <a:cs typeface="Aldhabi" panose="020B0604020202020204" pitchFamily="2" charset="-78"/>
              </a:rPr>
              <a:t>COVID-19 (the disease it causes)</a:t>
            </a:r>
          </a:p>
        </p:txBody>
      </p:sp>
      <p:sp>
        <p:nvSpPr>
          <p:cNvPr id="3" name="Subtitle 2">
            <a:extLst>
              <a:ext uri="{FF2B5EF4-FFF2-40B4-BE49-F238E27FC236}">
                <a16:creationId xmlns:a16="http://schemas.microsoft.com/office/drawing/2014/main" id="{EFD16941-0C22-4CCD-8F85-FE64C280C628}"/>
              </a:ext>
            </a:extLst>
          </p:cNvPr>
          <p:cNvSpPr>
            <a:spLocks noGrp="1"/>
          </p:cNvSpPr>
          <p:nvPr>
            <p:ph type="subTitle" idx="1"/>
          </p:nvPr>
        </p:nvSpPr>
        <p:spPr>
          <a:xfrm>
            <a:off x="1751012" y="3886200"/>
            <a:ext cx="8689976" cy="1371599"/>
          </a:xfrm>
        </p:spPr>
        <p:txBody>
          <a:bodyPr>
            <a:normAutofit/>
          </a:bodyPr>
          <a:lstStyle/>
          <a:p>
            <a:r>
              <a:rPr lang="en-US" sz="2400" dirty="0">
                <a:solidFill>
                  <a:schemeClr val="tx1">
                    <a:lumMod val="65000"/>
                    <a:lumOff val="35000"/>
                  </a:schemeClr>
                </a:solidFill>
              </a:rPr>
              <a:t>Spread Facts – Not Germs!</a:t>
            </a:r>
          </a:p>
        </p:txBody>
      </p:sp>
      <mc:AlternateContent xmlns:mc="http://schemas.openxmlformats.org/markup-compatibility/2006">
        <mc:Choice xmlns:am3d="http://schemas.microsoft.com/office/drawing/2017/model3d" Requires="am3d">
          <p:graphicFrame>
            <p:nvGraphicFramePr>
              <p:cNvPr id="8" name="3D Model 7" descr="Influenza">
                <a:extLst>
                  <a:ext uri="{FF2B5EF4-FFF2-40B4-BE49-F238E27FC236}">
                    <a16:creationId xmlns:a16="http://schemas.microsoft.com/office/drawing/2014/main" id="{3AB48E1F-219B-493D-9C89-6C7B7230539B}"/>
                  </a:ext>
                </a:extLst>
              </p:cNvPr>
              <p:cNvGraphicFramePr>
                <a:graphicFrameLocks noChangeAspect="1"/>
              </p:cNvGraphicFramePr>
              <p:nvPr>
                <p:extLst>
                  <p:ext uri="{D42A27DB-BD31-4B8C-83A1-F6EECF244321}">
                    <p14:modId xmlns:p14="http://schemas.microsoft.com/office/powerpoint/2010/main" val="1025627199"/>
                  </p:ext>
                </p:extLst>
              </p:nvPr>
            </p:nvGraphicFramePr>
            <p:xfrm>
              <a:off x="8862377" y="110415"/>
              <a:ext cx="2942650" cy="2999789"/>
            </p:xfrm>
            <a:graphic>
              <a:graphicData uri="http://schemas.microsoft.com/office/drawing/2017/model3d">
                <am3d:model3d r:embed="rId4">
                  <am3d:spPr>
                    <a:xfrm>
                      <a:off x="0" y="0"/>
                      <a:ext cx="2942650" cy="2999789"/>
                    </a:xfrm>
                    <a:prstGeom prst="rect">
                      <a:avLst/>
                    </a:prstGeom>
                  </am3d:spPr>
                  <am3d:camera>
                    <am3d:pos x="0" y="0" z="80903303"/>
                    <am3d:up dx="0" dy="36000000" dz="0"/>
                    <am3d:lookAt x="0" y="0" z="0"/>
                    <am3d:perspective fov="2700000"/>
                  </am3d:camera>
                  <am3d:trans>
                    <am3d:meterPerModelUnit n="11500" d="1000000"/>
                    <am3d:preTrans dx="58537" dy="4393" dz="-9789"/>
                    <am3d:scale>
                      <am3d:sx n="1000000" d="1000000"/>
                      <am3d:sy n="1000000" d="1000000"/>
                      <am3d:sz n="1000000" d="1000000"/>
                    </am3d:scale>
                    <am3d:rot ax="2442888" ay="1084686" az="897090"/>
                    <am3d:postTrans dx="0" dy="0" dz="0"/>
                  </am3d:trans>
                  <am3d:raster rName="Office3DRenderer" rVer="16.0.8326">
                    <am3d:blip r:embed="rId5"/>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Influenza">
                <a:extLst>
                  <a:ext uri="{FF2B5EF4-FFF2-40B4-BE49-F238E27FC236}">
                    <a16:creationId xmlns:a16="http://schemas.microsoft.com/office/drawing/2014/main" id="{3AB48E1F-219B-493D-9C89-6C7B7230539B}"/>
                  </a:ext>
                </a:extLst>
              </p:cNvPr>
              <p:cNvPicPr>
                <a:picLocks noGrp="1" noRot="1" noChangeAspect="1" noMove="1" noResize="1" noEditPoints="1" noAdjustHandles="1" noChangeArrowheads="1" noChangeShapeType="1" noCrop="1"/>
              </p:cNvPicPr>
              <p:nvPr/>
            </p:nvPicPr>
            <p:blipFill>
              <a:blip r:embed="rId5"/>
              <a:stretch>
                <a:fillRect/>
              </a:stretch>
            </p:blipFill>
            <p:spPr>
              <a:xfrm>
                <a:off x="8862377" y="110415"/>
                <a:ext cx="2942650" cy="299978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descr="Influenza">
                <a:extLst>
                  <a:ext uri="{FF2B5EF4-FFF2-40B4-BE49-F238E27FC236}">
                    <a16:creationId xmlns:a16="http://schemas.microsoft.com/office/drawing/2014/main" id="{527F66E4-00D1-4BA4-8C09-F1AD576B7F4E}"/>
                  </a:ext>
                </a:extLst>
              </p:cNvPr>
              <p:cNvGraphicFramePr>
                <a:graphicFrameLocks noChangeAspect="1"/>
              </p:cNvGraphicFramePr>
              <p:nvPr>
                <p:extLst>
                  <p:ext uri="{D42A27DB-BD31-4B8C-83A1-F6EECF244321}">
                    <p14:modId xmlns:p14="http://schemas.microsoft.com/office/powerpoint/2010/main" val="58815152"/>
                  </p:ext>
                </p:extLst>
              </p:nvPr>
            </p:nvGraphicFramePr>
            <p:xfrm>
              <a:off x="260630" y="3429000"/>
              <a:ext cx="2980743" cy="2999788"/>
            </p:xfrm>
            <a:graphic>
              <a:graphicData uri="http://schemas.microsoft.com/office/drawing/2017/model3d">
                <am3d:model3d r:embed="rId4">
                  <am3d:spPr>
                    <a:xfrm>
                      <a:off x="0" y="0"/>
                      <a:ext cx="2980743" cy="2999788"/>
                    </a:xfrm>
                    <a:prstGeom prst="rect">
                      <a:avLst/>
                    </a:prstGeom>
                  </am3d:spPr>
                  <am3d:camera>
                    <am3d:pos x="0" y="0" z="80903303"/>
                    <am3d:up dx="0" dy="36000000" dz="0"/>
                    <am3d:lookAt x="0" y="0" z="0"/>
                    <am3d:perspective fov="2700000"/>
                  </am3d:camera>
                  <am3d:trans>
                    <am3d:meterPerModelUnit n="11500" d="1000000"/>
                    <am3d:preTrans dx="58537" dy="4393" dz="-9789"/>
                    <am3d:scale>
                      <am3d:sx n="1000000" d="1000000"/>
                      <am3d:sy n="1000000" d="1000000"/>
                      <am3d:sz n="1000000" d="1000000"/>
                    </am3d:scale>
                    <am3d:rot ax="8482361" ay="854489" az="10132670"/>
                    <am3d:postTrans dx="0" dy="0" dz="0"/>
                  </am3d:trans>
                  <am3d:raster rName="Office3DRenderer" rVer="16.0.8326">
                    <am3d:blip r:embed="rId6"/>
                  </am3d:raster>
                  <am3d:objViewport viewportSz="54186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Influenza">
                <a:extLst>
                  <a:ext uri="{FF2B5EF4-FFF2-40B4-BE49-F238E27FC236}">
                    <a16:creationId xmlns:a16="http://schemas.microsoft.com/office/drawing/2014/main" id="{527F66E4-00D1-4BA4-8C09-F1AD576B7F4E}"/>
                  </a:ext>
                </a:extLst>
              </p:cNvPr>
              <p:cNvPicPr>
                <a:picLocks noGrp="1" noRot="1" noChangeAspect="1" noMove="1" noResize="1" noEditPoints="1" noAdjustHandles="1" noChangeArrowheads="1" noChangeShapeType="1" noCrop="1"/>
              </p:cNvPicPr>
              <p:nvPr/>
            </p:nvPicPr>
            <p:blipFill>
              <a:blip r:embed="rId6"/>
              <a:stretch>
                <a:fillRect/>
              </a:stretch>
            </p:blipFill>
            <p:spPr>
              <a:xfrm>
                <a:off x="260630" y="3429000"/>
                <a:ext cx="2980743" cy="2999788"/>
              </a:xfrm>
              <a:prstGeom prst="rect">
                <a:avLst/>
              </a:prstGeom>
            </p:spPr>
          </p:pic>
        </mc:Fallback>
      </mc:AlternateContent>
    </p:spTree>
    <p:extLst>
      <p:ext uri="{BB962C8B-B14F-4D97-AF65-F5344CB8AC3E}">
        <p14:creationId xmlns:p14="http://schemas.microsoft.com/office/powerpoint/2010/main" val="2900095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DE4EF-5B61-4136-A440-3ACDFC8965A5}"/>
              </a:ext>
            </a:extLst>
          </p:cNvPr>
          <p:cNvSpPr>
            <a:spLocks noGrp="1"/>
          </p:cNvSpPr>
          <p:nvPr>
            <p:ph type="title"/>
          </p:nvPr>
        </p:nvSpPr>
        <p:spPr/>
        <p:txBody>
          <a:bodyPr/>
          <a:lstStyle/>
          <a:p>
            <a:r>
              <a:rPr lang="en-US" dirty="0"/>
              <a:t>Cover Coughs and Sneezes</a:t>
            </a:r>
          </a:p>
        </p:txBody>
      </p:sp>
      <p:sp>
        <p:nvSpPr>
          <p:cNvPr id="3" name="Content Placeholder 2">
            <a:extLst>
              <a:ext uri="{FF2B5EF4-FFF2-40B4-BE49-F238E27FC236}">
                <a16:creationId xmlns:a16="http://schemas.microsoft.com/office/drawing/2014/main" id="{7DDA89F0-DD2B-452A-BD0A-0C97C9C04073}"/>
              </a:ext>
            </a:extLst>
          </p:cNvPr>
          <p:cNvSpPr>
            <a:spLocks noGrp="1"/>
          </p:cNvSpPr>
          <p:nvPr>
            <p:ph sz="quarter" idx="13"/>
          </p:nvPr>
        </p:nvSpPr>
        <p:spPr>
          <a:xfrm>
            <a:off x="913774" y="2367092"/>
            <a:ext cx="5415992" cy="4302344"/>
          </a:xfrm>
        </p:spPr>
        <p:txBody>
          <a:bodyPr vert="horz" lIns="91440" tIns="45720" rIns="91440" bIns="45720" rtlCol="0" anchor="t">
            <a:normAutofit fontScale="92500"/>
          </a:bodyPr>
          <a:lstStyle/>
          <a:p>
            <a:r>
              <a:rPr lang="en-US" b="1" dirty="0">
                <a:ea typeface="+mn-lt"/>
                <a:cs typeface="+mn-lt"/>
              </a:rPr>
              <a:t>If you are in a private setting and do not have on your cloth face covering, remember to always cover your mouth and nose</a:t>
            </a:r>
            <a:r>
              <a:rPr lang="en-US" dirty="0">
                <a:ea typeface="+mn-lt"/>
                <a:cs typeface="+mn-lt"/>
              </a:rPr>
              <a:t> with a tissue when you cough or sneeze or use the inside of your elbow.</a:t>
            </a:r>
          </a:p>
          <a:p>
            <a:r>
              <a:rPr lang="en-US" b="1" dirty="0">
                <a:ea typeface="+mn-lt"/>
                <a:cs typeface="+mn-lt"/>
              </a:rPr>
              <a:t>Throw used tissues</a:t>
            </a:r>
            <a:r>
              <a:rPr lang="en-US" dirty="0">
                <a:ea typeface="+mn-lt"/>
                <a:cs typeface="+mn-lt"/>
              </a:rPr>
              <a:t> in the trash.</a:t>
            </a:r>
          </a:p>
          <a:p>
            <a:r>
              <a:rPr lang="en-US" dirty="0">
                <a:ea typeface="+mn-lt"/>
                <a:cs typeface="+mn-lt"/>
              </a:rPr>
              <a:t>Immediately </a:t>
            </a:r>
            <a:r>
              <a:rPr lang="en-US" b="1" dirty="0">
                <a:ea typeface="+mn-lt"/>
                <a:cs typeface="+mn-lt"/>
              </a:rPr>
              <a:t>wash your hands</a:t>
            </a:r>
            <a:r>
              <a:rPr lang="en-US" dirty="0">
                <a:ea typeface="+mn-lt"/>
                <a:cs typeface="+mn-lt"/>
              </a:rPr>
              <a:t> with soap and water for at least 20 seconds. If soap and water are not readily available, clean your hands with a hand sanitizer that contains at least 60% alcohol.</a:t>
            </a:r>
          </a:p>
          <a:p>
            <a:endParaRPr lang="en-US" dirty="0"/>
          </a:p>
        </p:txBody>
      </p:sp>
      <p:pic>
        <p:nvPicPr>
          <p:cNvPr id="6" name="Content Placeholder 5">
            <a:extLst>
              <a:ext uri="{FF2B5EF4-FFF2-40B4-BE49-F238E27FC236}">
                <a16:creationId xmlns:a16="http://schemas.microsoft.com/office/drawing/2014/main" id="{B646B7FF-C120-41B1-BC9B-769277537752}"/>
              </a:ext>
            </a:extLst>
          </p:cNvPr>
          <p:cNvPicPr>
            <a:picLocks noGrp="1" noChangeAspect="1"/>
          </p:cNvPicPr>
          <p:nvPr>
            <p:ph sz="quarter" idx="14"/>
          </p:nvPr>
        </p:nvPicPr>
        <p:blipFill>
          <a:blip r:embed="rId3"/>
          <a:stretch>
            <a:fillRect/>
          </a:stretch>
        </p:blipFill>
        <p:spPr>
          <a:xfrm>
            <a:off x="7448259" y="2802440"/>
            <a:ext cx="2553282" cy="2553282"/>
          </a:xfrm>
        </p:spPr>
      </p:pic>
    </p:spTree>
    <p:extLst>
      <p:ext uri="{BB962C8B-B14F-4D97-AF65-F5344CB8AC3E}">
        <p14:creationId xmlns:p14="http://schemas.microsoft.com/office/powerpoint/2010/main" val="3948329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DE4EF-5B61-4136-A440-3ACDFC8965A5}"/>
              </a:ext>
            </a:extLst>
          </p:cNvPr>
          <p:cNvSpPr>
            <a:spLocks noGrp="1"/>
          </p:cNvSpPr>
          <p:nvPr>
            <p:ph type="title"/>
          </p:nvPr>
        </p:nvSpPr>
        <p:spPr/>
        <p:txBody>
          <a:bodyPr/>
          <a:lstStyle/>
          <a:p>
            <a:r>
              <a:rPr lang="en-US" dirty="0"/>
              <a:t>Clean and Disinfect</a:t>
            </a:r>
          </a:p>
        </p:txBody>
      </p:sp>
      <p:sp>
        <p:nvSpPr>
          <p:cNvPr id="3" name="Content Placeholder 2">
            <a:extLst>
              <a:ext uri="{FF2B5EF4-FFF2-40B4-BE49-F238E27FC236}">
                <a16:creationId xmlns:a16="http://schemas.microsoft.com/office/drawing/2014/main" id="{7DDA89F0-DD2B-452A-BD0A-0C97C9C04073}"/>
              </a:ext>
            </a:extLst>
          </p:cNvPr>
          <p:cNvSpPr>
            <a:spLocks noGrp="1"/>
          </p:cNvSpPr>
          <p:nvPr>
            <p:ph sz="quarter" idx="13"/>
          </p:nvPr>
        </p:nvSpPr>
        <p:spPr/>
        <p:txBody>
          <a:bodyPr/>
          <a:lstStyle/>
          <a:p>
            <a:r>
              <a:rPr lang="en-US" b="1" dirty="0"/>
              <a:t>Clean AND disinfect </a:t>
            </a:r>
            <a:r>
              <a:rPr lang="en-US" b="1" u="sng" dirty="0">
                <a:hlinkClick r:id="rId3"/>
              </a:rPr>
              <a:t>frequently touched surfaces</a:t>
            </a:r>
            <a:r>
              <a:rPr lang="en-US" b="1" dirty="0"/>
              <a:t> daily</a:t>
            </a:r>
            <a:r>
              <a:rPr lang="en-US" dirty="0"/>
              <a:t>. This includes tables, doorknobs, light switches, countertops, handles, desks, phones, keyboards, toilets, faucets, and sinks.</a:t>
            </a:r>
          </a:p>
          <a:p>
            <a:r>
              <a:rPr lang="en-US" b="1" dirty="0"/>
              <a:t>If surfaces are dirty, clean them:</a:t>
            </a:r>
            <a:r>
              <a:rPr lang="en-US" dirty="0"/>
              <a:t> Use detergent or soap and water prior to disinfection.</a:t>
            </a:r>
          </a:p>
          <a:p>
            <a:endParaRPr lang="en-US" dirty="0"/>
          </a:p>
        </p:txBody>
      </p:sp>
      <p:pic>
        <p:nvPicPr>
          <p:cNvPr id="6" name="Content Placeholder 5">
            <a:extLst>
              <a:ext uri="{FF2B5EF4-FFF2-40B4-BE49-F238E27FC236}">
                <a16:creationId xmlns:a16="http://schemas.microsoft.com/office/drawing/2014/main" id="{DB9FAA4D-06A2-4970-8810-155190758BB5}"/>
              </a:ext>
            </a:extLst>
          </p:cNvPr>
          <p:cNvPicPr>
            <a:picLocks noGrp="1" noChangeAspect="1"/>
          </p:cNvPicPr>
          <p:nvPr>
            <p:ph sz="quarter" idx="14"/>
          </p:nvPr>
        </p:nvPicPr>
        <p:blipFill>
          <a:blip r:embed="rId4"/>
          <a:stretch>
            <a:fillRect/>
          </a:stretch>
        </p:blipFill>
        <p:spPr>
          <a:xfrm>
            <a:off x="7448259" y="2802440"/>
            <a:ext cx="2553282" cy="2553282"/>
          </a:xfrm>
        </p:spPr>
      </p:pic>
    </p:spTree>
    <p:extLst>
      <p:ext uri="{BB962C8B-B14F-4D97-AF65-F5344CB8AC3E}">
        <p14:creationId xmlns:p14="http://schemas.microsoft.com/office/powerpoint/2010/main" val="1800883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34D313-E232-4B43-B6BA-7BB5441315CF}"/>
              </a:ext>
            </a:extLst>
          </p:cNvPr>
          <p:cNvSpPr>
            <a:spLocks noGrp="1"/>
          </p:cNvSpPr>
          <p:nvPr>
            <p:ph type="title"/>
          </p:nvPr>
        </p:nvSpPr>
        <p:spPr/>
        <p:txBody>
          <a:bodyPr/>
          <a:lstStyle/>
          <a:p>
            <a:r>
              <a:rPr lang="en-US" dirty="0"/>
              <a:t>To Disinfect</a:t>
            </a:r>
          </a:p>
        </p:txBody>
      </p:sp>
      <p:sp>
        <p:nvSpPr>
          <p:cNvPr id="6" name="Content Placeholder 5">
            <a:extLst>
              <a:ext uri="{FF2B5EF4-FFF2-40B4-BE49-F238E27FC236}">
                <a16:creationId xmlns:a16="http://schemas.microsoft.com/office/drawing/2014/main" id="{34A97348-1295-4A6C-B79B-201D988FCF53}"/>
              </a:ext>
            </a:extLst>
          </p:cNvPr>
          <p:cNvSpPr>
            <a:spLocks noGrp="1"/>
          </p:cNvSpPr>
          <p:nvPr>
            <p:ph sz="quarter" idx="13"/>
          </p:nvPr>
        </p:nvSpPr>
        <p:spPr>
          <a:xfrm>
            <a:off x="913774" y="2367092"/>
            <a:ext cx="10660876" cy="4457327"/>
          </a:xfrm>
        </p:spPr>
        <p:txBody>
          <a:bodyPr vert="horz" lIns="91440" tIns="45720" rIns="91440" bIns="45720" rtlCol="0" anchor="t">
            <a:normAutofit fontScale="70000" lnSpcReduction="20000"/>
          </a:bodyPr>
          <a:lstStyle/>
          <a:p>
            <a:r>
              <a:rPr lang="en-US" b="1" dirty="0"/>
              <a:t>To disinfect:</a:t>
            </a:r>
            <a:br>
              <a:rPr lang="en-US" dirty="0"/>
            </a:br>
            <a:r>
              <a:rPr lang="en-US" dirty="0"/>
              <a:t>Most common EPA-registered household disinfectants will work. Use disinfectants appropriate for the surface.</a:t>
            </a:r>
          </a:p>
          <a:p>
            <a:r>
              <a:rPr lang="en-US" b="1" dirty="0"/>
              <a:t>Diluting your household bleach.</a:t>
            </a:r>
            <a:br>
              <a:rPr lang="en-US" dirty="0"/>
            </a:br>
            <a:r>
              <a:rPr lang="en-US" dirty="0"/>
              <a:t>To make a bleach solution, mix:</a:t>
            </a:r>
          </a:p>
          <a:p>
            <a:pPr lvl="1"/>
            <a:r>
              <a:rPr lang="en-US" dirty="0"/>
              <a:t>5 tablespoons (1/3rd cup) bleach per gallon of water</a:t>
            </a:r>
            <a:br>
              <a:rPr lang="en-US" dirty="0"/>
            </a:br>
            <a:r>
              <a:rPr lang="en-US" dirty="0"/>
              <a:t>OR</a:t>
            </a:r>
          </a:p>
          <a:p>
            <a:pPr lvl="1"/>
            <a:r>
              <a:rPr lang="en-US" dirty="0"/>
              <a:t>4 teaspoons bleach per quart of water</a:t>
            </a:r>
          </a:p>
          <a:p>
            <a:r>
              <a:rPr lang="en-US" dirty="0"/>
              <a:t>Follow manufacturer’s instructions for application and proper ventilation. Check to ensure the product is not past its expiration date. Never mix household bleach with ammonia or any other cleanser. Unexpired household bleach will be effective against coronaviruses when properly diluted.</a:t>
            </a:r>
          </a:p>
          <a:p>
            <a:r>
              <a:rPr lang="en-US" b="1" dirty="0"/>
              <a:t>Alcohol solutions.</a:t>
            </a:r>
            <a:br>
              <a:rPr lang="en-US" b="1" dirty="0"/>
            </a:br>
            <a:r>
              <a:rPr lang="en-US" dirty="0"/>
              <a:t>Ensure solution has at least 70% alcohol.</a:t>
            </a:r>
          </a:p>
          <a:p>
            <a:r>
              <a:rPr lang="en-US" b="1" dirty="0">
                <a:ea typeface="+mn-lt"/>
                <a:cs typeface="+mn-lt"/>
              </a:rPr>
              <a:t>Other common EPA-registered household disinfectants.</a:t>
            </a:r>
            <a:br>
              <a:rPr lang="en-US" b="1" dirty="0">
                <a:ea typeface="+mn-lt"/>
                <a:cs typeface="+mn-lt"/>
              </a:rPr>
            </a:br>
            <a:r>
              <a:rPr lang="en-US" b="1" dirty="0">
                <a:ea typeface="+mn-lt"/>
                <a:cs typeface="+mn-lt"/>
              </a:rPr>
              <a:t>Products with</a:t>
            </a:r>
            <a:r>
              <a:rPr lang="en-US" dirty="0">
                <a:ea typeface="+mn-lt"/>
                <a:cs typeface="+mn-lt"/>
              </a:rPr>
              <a:t> </a:t>
            </a:r>
            <a:r>
              <a:rPr lang="en-US" u="sng" dirty="0">
                <a:ea typeface="+mn-lt"/>
                <a:cs typeface="+mn-lt"/>
                <a:hlinkClick r:id="rId3"/>
              </a:rPr>
              <a:t>EPA-approved emerging viral pathogens pdf icon[7 pages]external icon</a:t>
            </a:r>
            <a:r>
              <a:rPr lang="en-US" dirty="0">
                <a:ea typeface="+mn-lt"/>
                <a:cs typeface="+mn-lt"/>
              </a:rPr>
              <a:t> claims are expected to be effective against COVID-19 based on data for harder to kill viruses. Follow the manufacturer’s instructions for all cleaning and disinfection products (e.g., concentration, application method and contact time, etc.).</a:t>
            </a:r>
            <a:endParaRPr lang="en-US" dirty="0"/>
          </a:p>
          <a:p>
            <a:endParaRPr lang="en-US" dirty="0"/>
          </a:p>
        </p:txBody>
      </p:sp>
    </p:spTree>
    <p:extLst>
      <p:ext uri="{BB962C8B-B14F-4D97-AF65-F5344CB8AC3E}">
        <p14:creationId xmlns:p14="http://schemas.microsoft.com/office/powerpoint/2010/main" val="1011944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5FE82-D26C-4A17-B36D-A95DFB3369B8}"/>
              </a:ext>
            </a:extLst>
          </p:cNvPr>
          <p:cNvSpPr>
            <a:spLocks noGrp="1"/>
          </p:cNvSpPr>
          <p:nvPr>
            <p:ph type="title"/>
          </p:nvPr>
        </p:nvSpPr>
        <p:spPr/>
        <p:txBody>
          <a:bodyPr/>
          <a:lstStyle/>
          <a:p>
            <a:r>
              <a:rPr lang="en-US" dirty="0"/>
              <a:t>Soft Surfaces</a:t>
            </a:r>
          </a:p>
        </p:txBody>
      </p:sp>
      <p:sp>
        <p:nvSpPr>
          <p:cNvPr id="4" name="Content Placeholder 3">
            <a:extLst>
              <a:ext uri="{FF2B5EF4-FFF2-40B4-BE49-F238E27FC236}">
                <a16:creationId xmlns:a16="http://schemas.microsoft.com/office/drawing/2014/main" id="{F9E72960-B54D-4329-85D3-5B9E3161F580}"/>
              </a:ext>
            </a:extLst>
          </p:cNvPr>
          <p:cNvSpPr>
            <a:spLocks noGrp="1"/>
          </p:cNvSpPr>
          <p:nvPr>
            <p:ph sz="quarter" idx="13"/>
          </p:nvPr>
        </p:nvSpPr>
        <p:spPr>
          <a:xfrm>
            <a:off x="913774" y="2367092"/>
            <a:ext cx="5575516" cy="4230353"/>
          </a:xfrm>
        </p:spPr>
        <p:txBody>
          <a:bodyPr>
            <a:normAutofit fontScale="92500" lnSpcReduction="20000"/>
          </a:bodyPr>
          <a:lstStyle/>
          <a:p>
            <a:r>
              <a:rPr lang="en-US" dirty="0"/>
              <a:t>For soft surfaces such as </a:t>
            </a:r>
            <a:r>
              <a:rPr lang="en-US" b="1" dirty="0"/>
              <a:t>carpeted floor, rugs, and drapes</a:t>
            </a:r>
            <a:endParaRPr lang="en-US" dirty="0"/>
          </a:p>
          <a:p>
            <a:r>
              <a:rPr lang="en-US" b="1" dirty="0"/>
              <a:t>Clean the surface using soap and water</a:t>
            </a:r>
            <a:r>
              <a:rPr lang="en-US" dirty="0"/>
              <a:t> or with cleaners appropriate for use on these surfaces.</a:t>
            </a:r>
          </a:p>
          <a:p>
            <a:r>
              <a:rPr lang="en-US" b="1" dirty="0"/>
              <a:t>Launder items</a:t>
            </a:r>
            <a:r>
              <a:rPr lang="en-US" dirty="0"/>
              <a:t> (if possible) according to the manufacturer’s instructions. Use the warmest appropriate water setting and dry items completely.</a:t>
            </a:r>
          </a:p>
          <a:p>
            <a:r>
              <a:rPr lang="en-US" dirty="0"/>
              <a:t>OR</a:t>
            </a:r>
          </a:p>
          <a:p>
            <a:r>
              <a:rPr lang="en-US" b="1" dirty="0"/>
              <a:t>Disinfect with an EPA-registered household disinfectant.</a:t>
            </a:r>
            <a:endParaRPr lang="en-US" dirty="0"/>
          </a:p>
        </p:txBody>
      </p:sp>
      <p:pic>
        <p:nvPicPr>
          <p:cNvPr id="7" name="Content Placeholder 6">
            <a:extLst>
              <a:ext uri="{FF2B5EF4-FFF2-40B4-BE49-F238E27FC236}">
                <a16:creationId xmlns:a16="http://schemas.microsoft.com/office/drawing/2014/main" id="{2E8BB765-F7FE-454A-873D-FACDF2D344B3}"/>
              </a:ext>
            </a:extLst>
          </p:cNvPr>
          <p:cNvPicPr>
            <a:picLocks noGrp="1" noChangeAspect="1"/>
          </p:cNvPicPr>
          <p:nvPr>
            <p:ph sz="quarter" idx="14"/>
          </p:nvPr>
        </p:nvPicPr>
        <p:blipFill>
          <a:blip r:embed="rId3"/>
          <a:stretch>
            <a:fillRect/>
          </a:stretch>
        </p:blipFill>
        <p:spPr>
          <a:xfrm>
            <a:off x="7450725" y="2804907"/>
            <a:ext cx="2548349" cy="2548349"/>
          </a:xfrm>
        </p:spPr>
      </p:pic>
    </p:spTree>
    <p:extLst>
      <p:ext uri="{BB962C8B-B14F-4D97-AF65-F5344CB8AC3E}">
        <p14:creationId xmlns:p14="http://schemas.microsoft.com/office/powerpoint/2010/main" val="1751353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EFDE4-F139-4681-AAAC-C4D2AC1829EB}"/>
              </a:ext>
            </a:extLst>
          </p:cNvPr>
          <p:cNvSpPr>
            <a:spLocks noGrp="1"/>
          </p:cNvSpPr>
          <p:nvPr>
            <p:ph type="title"/>
          </p:nvPr>
        </p:nvSpPr>
        <p:spPr/>
        <p:txBody>
          <a:bodyPr/>
          <a:lstStyle/>
          <a:p>
            <a:r>
              <a:rPr lang="en-US" dirty="0"/>
              <a:t>Electronics</a:t>
            </a:r>
          </a:p>
        </p:txBody>
      </p:sp>
      <p:sp>
        <p:nvSpPr>
          <p:cNvPr id="4" name="Content Placeholder 3">
            <a:extLst>
              <a:ext uri="{FF2B5EF4-FFF2-40B4-BE49-F238E27FC236}">
                <a16:creationId xmlns:a16="http://schemas.microsoft.com/office/drawing/2014/main" id="{A4762FB4-5B5C-452E-BCE0-BEB83159648F}"/>
              </a:ext>
            </a:extLst>
          </p:cNvPr>
          <p:cNvSpPr>
            <a:spLocks noGrp="1"/>
          </p:cNvSpPr>
          <p:nvPr>
            <p:ph sz="quarter" idx="13"/>
          </p:nvPr>
        </p:nvSpPr>
        <p:spPr>
          <a:xfrm>
            <a:off x="913773" y="2367092"/>
            <a:ext cx="5664007" cy="4299179"/>
          </a:xfrm>
        </p:spPr>
        <p:txBody>
          <a:bodyPr>
            <a:normAutofit/>
          </a:bodyPr>
          <a:lstStyle/>
          <a:p>
            <a:r>
              <a:rPr lang="en-US" dirty="0"/>
              <a:t>For electronics, such as </a:t>
            </a:r>
            <a:r>
              <a:rPr lang="en-US" b="1" dirty="0"/>
              <a:t>tablets, touch screens, keyboards, remote controls, and ATM machines</a:t>
            </a:r>
            <a:endParaRPr lang="en-US" dirty="0"/>
          </a:p>
          <a:p>
            <a:r>
              <a:rPr lang="en-US" dirty="0"/>
              <a:t>Consider putting a </a:t>
            </a:r>
            <a:r>
              <a:rPr lang="en-US" b="1" dirty="0"/>
              <a:t>wipeable cover</a:t>
            </a:r>
            <a:r>
              <a:rPr lang="en-US" dirty="0"/>
              <a:t> on electronics.</a:t>
            </a:r>
          </a:p>
          <a:p>
            <a:r>
              <a:rPr lang="en-US" b="1" dirty="0"/>
              <a:t>Follow manufacturer’s instruction</a:t>
            </a:r>
            <a:r>
              <a:rPr lang="en-US" dirty="0"/>
              <a:t> for cleaning and disinfecting.</a:t>
            </a:r>
          </a:p>
          <a:p>
            <a:pPr lvl="1"/>
            <a:r>
              <a:rPr lang="en-US" dirty="0"/>
              <a:t>If no guidance, </a:t>
            </a:r>
            <a:r>
              <a:rPr lang="en-US" b="1" dirty="0"/>
              <a:t>use alcohol-based wipes or sprays containing at least 70% alcohol</a:t>
            </a:r>
            <a:r>
              <a:rPr lang="en-US" dirty="0"/>
              <a:t>. Dry surface thoroughly.</a:t>
            </a:r>
          </a:p>
          <a:p>
            <a:endParaRPr lang="en-US" dirty="0"/>
          </a:p>
        </p:txBody>
      </p:sp>
      <p:pic>
        <p:nvPicPr>
          <p:cNvPr id="7" name="Content Placeholder 6">
            <a:extLst>
              <a:ext uri="{FF2B5EF4-FFF2-40B4-BE49-F238E27FC236}">
                <a16:creationId xmlns:a16="http://schemas.microsoft.com/office/drawing/2014/main" id="{C9667185-02D1-408B-B77D-991AAD4BF5AA}"/>
              </a:ext>
            </a:extLst>
          </p:cNvPr>
          <p:cNvPicPr>
            <a:picLocks noGrp="1" noChangeAspect="1"/>
          </p:cNvPicPr>
          <p:nvPr>
            <p:ph sz="quarter" idx="14"/>
          </p:nvPr>
        </p:nvPicPr>
        <p:blipFill>
          <a:blip r:embed="rId3"/>
          <a:stretch>
            <a:fillRect/>
          </a:stretch>
        </p:blipFill>
        <p:spPr>
          <a:xfrm>
            <a:off x="7454610" y="2808792"/>
            <a:ext cx="2540579" cy="2540579"/>
          </a:xfrm>
        </p:spPr>
      </p:pic>
    </p:spTree>
    <p:extLst>
      <p:ext uri="{BB962C8B-B14F-4D97-AF65-F5344CB8AC3E}">
        <p14:creationId xmlns:p14="http://schemas.microsoft.com/office/powerpoint/2010/main" val="2529050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49D63-93C8-4EA3-BBB1-B2B54CF567C1}"/>
              </a:ext>
            </a:extLst>
          </p:cNvPr>
          <p:cNvSpPr>
            <a:spLocks noGrp="1"/>
          </p:cNvSpPr>
          <p:nvPr>
            <p:ph type="title"/>
          </p:nvPr>
        </p:nvSpPr>
        <p:spPr/>
        <p:txBody>
          <a:bodyPr/>
          <a:lstStyle/>
          <a:p>
            <a:r>
              <a:rPr lang="en-US" dirty="0"/>
              <a:t>Laundry</a:t>
            </a:r>
          </a:p>
        </p:txBody>
      </p:sp>
      <p:sp>
        <p:nvSpPr>
          <p:cNvPr id="4" name="Content Placeholder 3">
            <a:extLst>
              <a:ext uri="{FF2B5EF4-FFF2-40B4-BE49-F238E27FC236}">
                <a16:creationId xmlns:a16="http://schemas.microsoft.com/office/drawing/2014/main" id="{7DE7378A-AE19-4A18-81E0-51D1BE9333F5}"/>
              </a:ext>
            </a:extLst>
          </p:cNvPr>
          <p:cNvSpPr>
            <a:spLocks noGrp="1"/>
          </p:cNvSpPr>
          <p:nvPr>
            <p:ph sz="quarter" idx="13"/>
          </p:nvPr>
        </p:nvSpPr>
        <p:spPr>
          <a:xfrm>
            <a:off x="913773" y="2367092"/>
            <a:ext cx="5811491" cy="4269682"/>
          </a:xfrm>
        </p:spPr>
        <p:txBody>
          <a:bodyPr>
            <a:normAutofit fontScale="85000" lnSpcReduction="20000"/>
          </a:bodyPr>
          <a:lstStyle/>
          <a:p>
            <a:r>
              <a:rPr lang="en-US" dirty="0"/>
              <a:t>For clothing, towels, linens and other items</a:t>
            </a:r>
          </a:p>
          <a:p>
            <a:r>
              <a:rPr lang="en-US" dirty="0"/>
              <a:t>Launder items according to the manufacturer’s instructions. </a:t>
            </a:r>
            <a:r>
              <a:rPr lang="en-US" b="1" dirty="0"/>
              <a:t>Use the warmest appropriate water setting</a:t>
            </a:r>
            <a:r>
              <a:rPr lang="en-US" dirty="0"/>
              <a:t> and dry items completely.</a:t>
            </a:r>
          </a:p>
          <a:p>
            <a:r>
              <a:rPr lang="en-US" b="1" dirty="0"/>
              <a:t>Wear disposable gloves</a:t>
            </a:r>
            <a:r>
              <a:rPr lang="en-US" dirty="0"/>
              <a:t> when handling dirty laundry from a person who is sick.</a:t>
            </a:r>
          </a:p>
          <a:p>
            <a:r>
              <a:rPr lang="en-US" dirty="0"/>
              <a:t>Dirty laundry from a person who is sick </a:t>
            </a:r>
            <a:r>
              <a:rPr lang="en-US" b="1" dirty="0"/>
              <a:t>can be washed with other people’s items</a:t>
            </a:r>
            <a:r>
              <a:rPr lang="en-US" dirty="0"/>
              <a:t>.</a:t>
            </a:r>
          </a:p>
          <a:p>
            <a:r>
              <a:rPr lang="en-US" b="1" dirty="0"/>
              <a:t>Do not shake</a:t>
            </a:r>
            <a:r>
              <a:rPr lang="en-US" dirty="0"/>
              <a:t> dirty laundry.</a:t>
            </a:r>
          </a:p>
          <a:p>
            <a:r>
              <a:rPr lang="en-US" dirty="0"/>
              <a:t>Clean and </a:t>
            </a:r>
            <a:r>
              <a:rPr lang="en-US" b="1" dirty="0"/>
              <a:t>disinfect clothes hampers</a:t>
            </a:r>
            <a:r>
              <a:rPr lang="en-US" dirty="0"/>
              <a:t> according to guidance above for surfaces.</a:t>
            </a:r>
          </a:p>
          <a:p>
            <a:r>
              <a:rPr lang="en-US" dirty="0"/>
              <a:t>Remove gloves, and </a:t>
            </a:r>
            <a:r>
              <a:rPr lang="en-US" b="1" dirty="0"/>
              <a:t>wash hands right away</a:t>
            </a:r>
            <a:r>
              <a:rPr lang="en-US" dirty="0"/>
              <a:t>.</a:t>
            </a:r>
          </a:p>
          <a:p>
            <a:endParaRPr lang="en-US" dirty="0"/>
          </a:p>
        </p:txBody>
      </p:sp>
      <p:pic>
        <p:nvPicPr>
          <p:cNvPr id="7" name="Content Placeholder 6">
            <a:extLst>
              <a:ext uri="{FF2B5EF4-FFF2-40B4-BE49-F238E27FC236}">
                <a16:creationId xmlns:a16="http://schemas.microsoft.com/office/drawing/2014/main" id="{BC4CD4A7-D019-42E3-A034-1B8A4B41A3B6}"/>
              </a:ext>
            </a:extLst>
          </p:cNvPr>
          <p:cNvPicPr>
            <a:picLocks noGrp="1" noChangeAspect="1"/>
          </p:cNvPicPr>
          <p:nvPr>
            <p:ph sz="quarter" idx="14"/>
          </p:nvPr>
        </p:nvPicPr>
        <p:blipFill>
          <a:blip r:embed="rId3"/>
          <a:stretch>
            <a:fillRect/>
          </a:stretch>
        </p:blipFill>
        <p:spPr>
          <a:xfrm>
            <a:off x="7450725" y="2804907"/>
            <a:ext cx="2548349" cy="2548349"/>
          </a:xfrm>
        </p:spPr>
      </p:pic>
    </p:spTree>
    <p:extLst>
      <p:ext uri="{BB962C8B-B14F-4D97-AF65-F5344CB8AC3E}">
        <p14:creationId xmlns:p14="http://schemas.microsoft.com/office/powerpoint/2010/main" val="305669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12343-D91A-4E87-8797-0777DD47A843}"/>
              </a:ext>
            </a:extLst>
          </p:cNvPr>
          <p:cNvSpPr>
            <a:spLocks noGrp="1"/>
          </p:cNvSpPr>
          <p:nvPr>
            <p:ph type="title"/>
          </p:nvPr>
        </p:nvSpPr>
        <p:spPr/>
        <p:txBody>
          <a:bodyPr/>
          <a:lstStyle/>
          <a:p>
            <a:r>
              <a:rPr lang="en-US" dirty="0"/>
              <a:t>Cleaning and disinfecting your building or facility if someone is sick</a:t>
            </a:r>
          </a:p>
        </p:txBody>
      </p:sp>
      <p:sp>
        <p:nvSpPr>
          <p:cNvPr id="4" name="Content Placeholder 3">
            <a:extLst>
              <a:ext uri="{FF2B5EF4-FFF2-40B4-BE49-F238E27FC236}">
                <a16:creationId xmlns:a16="http://schemas.microsoft.com/office/drawing/2014/main" id="{BC683327-D1C2-4DAE-B1D5-64154CA736AA}"/>
              </a:ext>
            </a:extLst>
          </p:cNvPr>
          <p:cNvSpPr>
            <a:spLocks noGrp="1"/>
          </p:cNvSpPr>
          <p:nvPr>
            <p:ph sz="quarter" idx="13"/>
          </p:nvPr>
        </p:nvSpPr>
        <p:spPr/>
        <p:txBody>
          <a:bodyPr/>
          <a:lstStyle/>
          <a:p>
            <a:r>
              <a:rPr lang="en-US" b="1" dirty="0"/>
              <a:t>Close off areas</a:t>
            </a:r>
            <a:r>
              <a:rPr lang="en-US" dirty="0"/>
              <a:t> used by the person who is sick.</a:t>
            </a:r>
          </a:p>
          <a:p>
            <a:r>
              <a:rPr lang="en-US" b="1" dirty="0"/>
              <a:t>Open outside doors and windows</a:t>
            </a:r>
            <a:r>
              <a:rPr lang="en-US" dirty="0"/>
              <a:t> to increase air circulation in the area. </a:t>
            </a:r>
            <a:r>
              <a:rPr lang="en-US" b="1" dirty="0"/>
              <a:t>Wait 24 hours</a:t>
            </a:r>
            <a:r>
              <a:rPr lang="en-US" dirty="0"/>
              <a:t> before you clean or disinfect. If 24 hours is not feasible, wait as long as possible.</a:t>
            </a:r>
          </a:p>
          <a:p>
            <a:endParaRPr lang="en-US" dirty="0"/>
          </a:p>
        </p:txBody>
      </p:sp>
      <p:pic>
        <p:nvPicPr>
          <p:cNvPr id="7" name="Content Placeholder 6">
            <a:extLst>
              <a:ext uri="{FF2B5EF4-FFF2-40B4-BE49-F238E27FC236}">
                <a16:creationId xmlns:a16="http://schemas.microsoft.com/office/drawing/2014/main" id="{DC6A71AF-BE0D-47AA-A314-F314FB682853}"/>
              </a:ext>
            </a:extLst>
          </p:cNvPr>
          <p:cNvPicPr>
            <a:picLocks noGrp="1" noChangeAspect="1"/>
          </p:cNvPicPr>
          <p:nvPr>
            <p:ph sz="quarter" idx="14"/>
          </p:nvPr>
        </p:nvPicPr>
        <p:blipFill>
          <a:blip r:embed="rId3"/>
          <a:stretch>
            <a:fillRect/>
          </a:stretch>
        </p:blipFill>
        <p:spPr>
          <a:xfrm>
            <a:off x="7450725" y="2807955"/>
            <a:ext cx="2548349" cy="2542252"/>
          </a:xfrm>
        </p:spPr>
      </p:pic>
    </p:spTree>
    <p:extLst>
      <p:ext uri="{BB962C8B-B14F-4D97-AF65-F5344CB8AC3E}">
        <p14:creationId xmlns:p14="http://schemas.microsoft.com/office/powerpoint/2010/main" val="3073371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3AD791-0417-4D3F-B0C1-C1897453D2D1}"/>
              </a:ext>
            </a:extLst>
          </p:cNvPr>
          <p:cNvSpPr>
            <a:spLocks noGrp="1"/>
          </p:cNvSpPr>
          <p:nvPr>
            <p:ph type="title"/>
          </p:nvPr>
        </p:nvSpPr>
        <p:spPr/>
        <p:txBody>
          <a:bodyPr/>
          <a:lstStyle/>
          <a:p>
            <a:r>
              <a:rPr lang="en-US" dirty="0"/>
              <a:t>Cleaning and disinfecting your building or facility if someone is sick</a:t>
            </a:r>
          </a:p>
        </p:txBody>
      </p:sp>
      <p:sp>
        <p:nvSpPr>
          <p:cNvPr id="5" name="Content Placeholder 4">
            <a:extLst>
              <a:ext uri="{FF2B5EF4-FFF2-40B4-BE49-F238E27FC236}">
                <a16:creationId xmlns:a16="http://schemas.microsoft.com/office/drawing/2014/main" id="{1825D98F-8B1F-4C61-A3D3-47A81F8A97D9}"/>
              </a:ext>
            </a:extLst>
          </p:cNvPr>
          <p:cNvSpPr>
            <a:spLocks noGrp="1"/>
          </p:cNvSpPr>
          <p:nvPr>
            <p:ph sz="quarter" idx="13"/>
          </p:nvPr>
        </p:nvSpPr>
        <p:spPr>
          <a:xfrm>
            <a:off x="913773" y="2367092"/>
            <a:ext cx="5437865" cy="4368005"/>
          </a:xfrm>
        </p:spPr>
        <p:txBody>
          <a:bodyPr>
            <a:normAutofit fontScale="92500" lnSpcReduction="10000"/>
          </a:bodyPr>
          <a:lstStyle/>
          <a:p>
            <a:r>
              <a:rPr lang="en-US" dirty="0"/>
              <a:t>Clean and disinfect </a:t>
            </a:r>
            <a:r>
              <a:rPr lang="en-US" b="1" dirty="0"/>
              <a:t>all areas used by the person who is sick</a:t>
            </a:r>
            <a:r>
              <a:rPr lang="en-US" dirty="0"/>
              <a:t>, such as offices, bathrooms, common areas, shared electronic equipment like tablets, touch screens, keyboards, remote controls, and ATM machines.</a:t>
            </a:r>
          </a:p>
          <a:p>
            <a:r>
              <a:rPr lang="en-US" dirty="0"/>
              <a:t>If </a:t>
            </a:r>
            <a:r>
              <a:rPr lang="en-US" b="1" dirty="0"/>
              <a:t>more than 7 days</a:t>
            </a:r>
            <a:r>
              <a:rPr lang="en-US" dirty="0"/>
              <a:t> since the person who is sick visited or used the facility, additional cleaning and disinfection is not necessary.</a:t>
            </a:r>
          </a:p>
          <a:p>
            <a:pPr lvl="1"/>
            <a:r>
              <a:rPr lang="en-US" dirty="0"/>
              <a:t>Continue routing cleaning and disinfection.</a:t>
            </a:r>
          </a:p>
          <a:p>
            <a:endParaRPr lang="en-US" dirty="0"/>
          </a:p>
        </p:txBody>
      </p:sp>
      <p:pic>
        <p:nvPicPr>
          <p:cNvPr id="8" name="Content Placeholder 7">
            <a:extLst>
              <a:ext uri="{FF2B5EF4-FFF2-40B4-BE49-F238E27FC236}">
                <a16:creationId xmlns:a16="http://schemas.microsoft.com/office/drawing/2014/main" id="{1C27D9B0-AAAE-45A1-B3E1-9E3E3E444442}"/>
              </a:ext>
            </a:extLst>
          </p:cNvPr>
          <p:cNvPicPr>
            <a:picLocks noGrp="1" noChangeAspect="1"/>
          </p:cNvPicPr>
          <p:nvPr>
            <p:ph sz="quarter" idx="14"/>
          </p:nvPr>
        </p:nvPicPr>
        <p:blipFill>
          <a:blip r:embed="rId3"/>
          <a:stretch>
            <a:fillRect/>
          </a:stretch>
        </p:blipFill>
        <p:spPr>
          <a:xfrm>
            <a:off x="7450725" y="2804907"/>
            <a:ext cx="2548349" cy="2548349"/>
          </a:xfrm>
        </p:spPr>
      </p:pic>
    </p:spTree>
    <p:extLst>
      <p:ext uri="{BB962C8B-B14F-4D97-AF65-F5344CB8AC3E}">
        <p14:creationId xmlns:p14="http://schemas.microsoft.com/office/powerpoint/2010/main" val="4254356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0C7BB3-1130-429E-AFA2-5E47A88F1FAA}"/>
              </a:ext>
            </a:extLst>
          </p:cNvPr>
          <p:cNvSpPr>
            <a:spLocks noGrp="1"/>
          </p:cNvSpPr>
          <p:nvPr>
            <p:ph type="title"/>
          </p:nvPr>
        </p:nvSpPr>
        <p:spPr/>
        <p:txBody>
          <a:bodyPr/>
          <a:lstStyle/>
          <a:p>
            <a:r>
              <a:rPr lang="en-US" dirty="0"/>
              <a:t>When Cleaning</a:t>
            </a:r>
          </a:p>
        </p:txBody>
      </p:sp>
      <p:sp>
        <p:nvSpPr>
          <p:cNvPr id="5" name="Content Placeholder 4">
            <a:extLst>
              <a:ext uri="{FF2B5EF4-FFF2-40B4-BE49-F238E27FC236}">
                <a16:creationId xmlns:a16="http://schemas.microsoft.com/office/drawing/2014/main" id="{608E5B0A-B00B-4A16-B7E0-0E92B6EE0E95}"/>
              </a:ext>
            </a:extLst>
          </p:cNvPr>
          <p:cNvSpPr>
            <a:spLocks noGrp="1"/>
          </p:cNvSpPr>
          <p:nvPr>
            <p:ph sz="quarter" idx="13"/>
          </p:nvPr>
        </p:nvSpPr>
        <p:spPr/>
        <p:txBody>
          <a:bodyPr>
            <a:normAutofit fontScale="92500" lnSpcReduction="20000"/>
          </a:bodyPr>
          <a:lstStyle/>
          <a:p>
            <a:r>
              <a:rPr lang="en-US" b="1" dirty="0"/>
              <a:t>Wear disposable gloves and gowns for all tasks in the cleaning process, including handling trash</a:t>
            </a:r>
            <a:r>
              <a:rPr lang="en-US" dirty="0"/>
              <a:t>. Additional personal protective equipment (PPE) might be required based on the cleaning/disinfectant products being used and whether there is a </a:t>
            </a:r>
            <a:r>
              <a:rPr lang="en-US" b="1" dirty="0"/>
              <a:t>risk of splash</a:t>
            </a:r>
            <a:r>
              <a:rPr lang="en-US" dirty="0"/>
              <a:t>.</a:t>
            </a:r>
          </a:p>
          <a:p>
            <a:r>
              <a:rPr lang="en-US" b="1" dirty="0"/>
              <a:t>Gloves and gowns should be removed carefully </a:t>
            </a:r>
            <a:r>
              <a:rPr lang="en-US" dirty="0"/>
              <a:t>to avoid contamination of the wearer and the surrounding area.</a:t>
            </a:r>
          </a:p>
          <a:p>
            <a:endParaRPr lang="en-US" dirty="0"/>
          </a:p>
        </p:txBody>
      </p:sp>
      <p:pic>
        <p:nvPicPr>
          <p:cNvPr id="8" name="Content Placeholder 7">
            <a:extLst>
              <a:ext uri="{FF2B5EF4-FFF2-40B4-BE49-F238E27FC236}">
                <a16:creationId xmlns:a16="http://schemas.microsoft.com/office/drawing/2014/main" id="{64AA11D9-AE62-4627-B815-2B77CD128CE7}"/>
              </a:ext>
            </a:extLst>
          </p:cNvPr>
          <p:cNvPicPr>
            <a:picLocks noGrp="1" noChangeAspect="1"/>
          </p:cNvPicPr>
          <p:nvPr>
            <p:ph sz="quarter" idx="14"/>
          </p:nvPr>
        </p:nvPicPr>
        <p:blipFill>
          <a:blip r:embed="rId3"/>
          <a:stretch>
            <a:fillRect/>
          </a:stretch>
        </p:blipFill>
        <p:spPr>
          <a:xfrm>
            <a:off x="7450725" y="2804907"/>
            <a:ext cx="2548349" cy="2548349"/>
          </a:xfrm>
        </p:spPr>
      </p:pic>
    </p:spTree>
    <p:extLst>
      <p:ext uri="{BB962C8B-B14F-4D97-AF65-F5344CB8AC3E}">
        <p14:creationId xmlns:p14="http://schemas.microsoft.com/office/powerpoint/2010/main" val="3089095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0C7BB3-1130-429E-AFA2-5E47A88F1FAA}"/>
              </a:ext>
            </a:extLst>
          </p:cNvPr>
          <p:cNvSpPr>
            <a:spLocks noGrp="1"/>
          </p:cNvSpPr>
          <p:nvPr>
            <p:ph type="title"/>
          </p:nvPr>
        </p:nvSpPr>
        <p:spPr/>
        <p:txBody>
          <a:bodyPr/>
          <a:lstStyle/>
          <a:p>
            <a:r>
              <a:rPr lang="en-US" dirty="0"/>
              <a:t>When Cleaning</a:t>
            </a:r>
          </a:p>
        </p:txBody>
      </p:sp>
      <p:sp>
        <p:nvSpPr>
          <p:cNvPr id="5" name="Content Placeholder 4">
            <a:extLst>
              <a:ext uri="{FF2B5EF4-FFF2-40B4-BE49-F238E27FC236}">
                <a16:creationId xmlns:a16="http://schemas.microsoft.com/office/drawing/2014/main" id="{608E5B0A-B00B-4A16-B7E0-0E92B6EE0E95}"/>
              </a:ext>
            </a:extLst>
          </p:cNvPr>
          <p:cNvSpPr>
            <a:spLocks noGrp="1"/>
          </p:cNvSpPr>
          <p:nvPr>
            <p:ph sz="quarter" idx="13"/>
          </p:nvPr>
        </p:nvSpPr>
        <p:spPr>
          <a:xfrm>
            <a:off x="913774" y="2367092"/>
            <a:ext cx="5575516" cy="4279514"/>
          </a:xfrm>
        </p:spPr>
        <p:txBody>
          <a:bodyPr>
            <a:normAutofit/>
          </a:bodyPr>
          <a:lstStyle/>
          <a:p>
            <a:r>
              <a:rPr lang="en-US" b="1" dirty="0"/>
              <a:t>Wash your hands often</a:t>
            </a:r>
            <a:r>
              <a:rPr lang="en-US" dirty="0"/>
              <a:t> with soap and water for 20 seconds.</a:t>
            </a:r>
          </a:p>
          <a:p>
            <a:pPr lvl="1"/>
            <a:r>
              <a:rPr lang="en-US" dirty="0"/>
              <a:t>Always wash immediately after removing gloves and after contact with a person who is sick.</a:t>
            </a:r>
          </a:p>
          <a:p>
            <a:pPr lvl="1"/>
            <a:r>
              <a:rPr lang="en-US" dirty="0"/>
              <a:t>Hand sanitizer: If soap and water are not available and hands are not visibly dirty, an alcohol-based hand sanitizer that contains at least 60% alcohol may be used. However, if hands are visibly dirty, always wash hands with soap and water.</a:t>
            </a:r>
          </a:p>
          <a:p>
            <a:endParaRPr lang="en-US" dirty="0"/>
          </a:p>
        </p:txBody>
      </p:sp>
      <p:pic>
        <p:nvPicPr>
          <p:cNvPr id="8" name="Content Placeholder 7">
            <a:extLst>
              <a:ext uri="{FF2B5EF4-FFF2-40B4-BE49-F238E27FC236}">
                <a16:creationId xmlns:a16="http://schemas.microsoft.com/office/drawing/2014/main" id="{64AA11D9-AE62-4627-B815-2B77CD128CE7}"/>
              </a:ext>
            </a:extLst>
          </p:cNvPr>
          <p:cNvPicPr>
            <a:picLocks noGrp="1" noChangeAspect="1"/>
          </p:cNvPicPr>
          <p:nvPr>
            <p:ph sz="quarter" idx="14"/>
          </p:nvPr>
        </p:nvPicPr>
        <p:blipFill>
          <a:blip r:embed="rId3"/>
          <a:stretch>
            <a:fillRect/>
          </a:stretch>
        </p:blipFill>
        <p:spPr>
          <a:xfrm>
            <a:off x="7450725" y="2804907"/>
            <a:ext cx="2548349" cy="2548349"/>
          </a:xfrm>
        </p:spPr>
      </p:pic>
    </p:spTree>
    <p:extLst>
      <p:ext uri="{BB962C8B-B14F-4D97-AF65-F5344CB8AC3E}">
        <p14:creationId xmlns:p14="http://schemas.microsoft.com/office/powerpoint/2010/main" val="3407851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BF4FA-9D37-45FF-AADA-2F5B56FF6539}"/>
              </a:ext>
            </a:extLst>
          </p:cNvPr>
          <p:cNvSpPr>
            <a:spLocks noGrp="1"/>
          </p:cNvSpPr>
          <p:nvPr>
            <p:ph type="title"/>
          </p:nvPr>
        </p:nvSpPr>
        <p:spPr/>
        <p:txBody>
          <a:bodyPr/>
          <a:lstStyle/>
          <a:p>
            <a:r>
              <a:rPr lang="en-US" dirty="0"/>
              <a:t>How A General Virus Works</a:t>
            </a:r>
          </a:p>
        </p:txBody>
      </p:sp>
      <p:pic>
        <p:nvPicPr>
          <p:cNvPr id="9" name="Online Media 8" title="Flu Attack! How A Virus Invades Your Body | Krulwich Wonders | NPR">
            <a:hlinkClick r:id="" action="ppaction://media"/>
            <a:extLst>
              <a:ext uri="{FF2B5EF4-FFF2-40B4-BE49-F238E27FC236}">
                <a16:creationId xmlns:a16="http://schemas.microsoft.com/office/drawing/2014/main" id="{C37224B3-92C7-4CD0-A6D8-CF4CC8031E0F}"/>
              </a:ext>
            </a:extLst>
          </p:cNvPr>
          <p:cNvPicPr>
            <a:picLocks noGrp="1" noRot="1" noChangeAspect="1"/>
          </p:cNvPicPr>
          <p:nvPr>
            <p:ph sz="quarter" idx="13"/>
            <a:videoFile r:link="rId1"/>
          </p:nvPr>
        </p:nvPicPr>
        <p:blipFill>
          <a:blip r:embed="rId4"/>
          <a:stretch>
            <a:fillRect/>
          </a:stretch>
        </p:blipFill>
        <p:spPr>
          <a:xfrm>
            <a:off x="1910369" y="1633743"/>
            <a:ext cx="8371262" cy="4708835"/>
          </a:xfrm>
          <a:prstGeom prst="rect">
            <a:avLst/>
          </a:prstGeom>
        </p:spPr>
      </p:pic>
      <p:sp>
        <p:nvSpPr>
          <p:cNvPr id="8" name="TextBox 7">
            <a:extLst>
              <a:ext uri="{FF2B5EF4-FFF2-40B4-BE49-F238E27FC236}">
                <a16:creationId xmlns:a16="http://schemas.microsoft.com/office/drawing/2014/main" id="{DF50AD89-CAEC-483A-A392-3AB778823317}"/>
              </a:ext>
            </a:extLst>
          </p:cNvPr>
          <p:cNvSpPr txBox="1"/>
          <p:nvPr/>
        </p:nvSpPr>
        <p:spPr>
          <a:xfrm>
            <a:off x="137652" y="6390967"/>
            <a:ext cx="5549404" cy="369332"/>
          </a:xfrm>
          <a:prstGeom prst="rect">
            <a:avLst/>
          </a:prstGeom>
          <a:noFill/>
        </p:spPr>
        <p:txBody>
          <a:bodyPr wrap="none" rtlCol="0">
            <a:spAutoFit/>
          </a:bodyPr>
          <a:lstStyle/>
          <a:p>
            <a:r>
              <a:rPr lang="en-US" dirty="0"/>
              <a:t>Video: </a:t>
            </a:r>
            <a:r>
              <a:rPr lang="en-US" dirty="0">
                <a:hlinkClick r:id="rId5"/>
              </a:rPr>
              <a:t>https://www.youtube.com/watch?v=Rpj0emEGShQ</a:t>
            </a:r>
            <a:endParaRPr lang="en-US" dirty="0"/>
          </a:p>
        </p:txBody>
      </p:sp>
    </p:spTree>
    <p:extLst>
      <p:ext uri="{BB962C8B-B14F-4D97-AF65-F5344CB8AC3E}">
        <p14:creationId xmlns:p14="http://schemas.microsoft.com/office/powerpoint/2010/main" val="1399887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0C7BB3-1130-429E-AFA2-5E47A88F1FAA}"/>
              </a:ext>
            </a:extLst>
          </p:cNvPr>
          <p:cNvSpPr>
            <a:spLocks noGrp="1"/>
          </p:cNvSpPr>
          <p:nvPr>
            <p:ph type="title"/>
          </p:nvPr>
        </p:nvSpPr>
        <p:spPr/>
        <p:txBody>
          <a:bodyPr/>
          <a:lstStyle/>
          <a:p>
            <a:r>
              <a:rPr lang="en-US" dirty="0"/>
              <a:t>When Cleaning</a:t>
            </a:r>
          </a:p>
        </p:txBody>
      </p:sp>
      <p:sp>
        <p:nvSpPr>
          <p:cNvPr id="5" name="Content Placeholder 4">
            <a:extLst>
              <a:ext uri="{FF2B5EF4-FFF2-40B4-BE49-F238E27FC236}">
                <a16:creationId xmlns:a16="http://schemas.microsoft.com/office/drawing/2014/main" id="{608E5B0A-B00B-4A16-B7E0-0E92B6EE0E95}"/>
              </a:ext>
            </a:extLst>
          </p:cNvPr>
          <p:cNvSpPr>
            <a:spLocks noGrp="1"/>
          </p:cNvSpPr>
          <p:nvPr>
            <p:ph sz="quarter" idx="13"/>
          </p:nvPr>
        </p:nvSpPr>
        <p:spPr>
          <a:xfrm>
            <a:off x="913774" y="2367092"/>
            <a:ext cx="5634510" cy="4318843"/>
          </a:xfrm>
        </p:spPr>
        <p:txBody>
          <a:bodyPr>
            <a:normAutofit/>
          </a:bodyPr>
          <a:lstStyle/>
          <a:p>
            <a:r>
              <a:rPr lang="en-US" b="1" dirty="0"/>
              <a:t>Additional key times to wash hands</a:t>
            </a:r>
            <a:r>
              <a:rPr lang="en-US" dirty="0"/>
              <a:t> include: </a:t>
            </a:r>
          </a:p>
          <a:p>
            <a:pPr lvl="1">
              <a:buFont typeface="Wingdings" panose="05000000000000000000" pitchFamily="2" charset="2"/>
              <a:buChar char="ü"/>
            </a:pPr>
            <a:r>
              <a:rPr lang="en-US" dirty="0"/>
              <a:t>After blowing one’s nose, coughing, or sneezing.</a:t>
            </a:r>
          </a:p>
          <a:p>
            <a:pPr lvl="1">
              <a:buFont typeface="Wingdings" panose="05000000000000000000" pitchFamily="2" charset="2"/>
              <a:buChar char="ü"/>
            </a:pPr>
            <a:r>
              <a:rPr lang="en-US" dirty="0"/>
              <a:t>After using the restroom.</a:t>
            </a:r>
          </a:p>
          <a:p>
            <a:pPr lvl="1">
              <a:buFont typeface="Wingdings" panose="05000000000000000000" pitchFamily="2" charset="2"/>
              <a:buChar char="ü"/>
            </a:pPr>
            <a:r>
              <a:rPr lang="en-US" dirty="0"/>
              <a:t>Before eating or preparing food.</a:t>
            </a:r>
          </a:p>
          <a:p>
            <a:pPr lvl="1">
              <a:buFont typeface="Wingdings" panose="05000000000000000000" pitchFamily="2" charset="2"/>
              <a:buChar char="ü"/>
            </a:pPr>
            <a:r>
              <a:rPr lang="en-US" dirty="0"/>
              <a:t>After contact with animals or pets.</a:t>
            </a:r>
          </a:p>
          <a:p>
            <a:pPr lvl="1">
              <a:buFont typeface="Wingdings" panose="05000000000000000000" pitchFamily="2" charset="2"/>
              <a:buChar char="ü"/>
            </a:pPr>
            <a:r>
              <a:rPr lang="en-US" dirty="0"/>
              <a:t>Before and after providing routine care for another person who needs assistance (e.g., a child).</a:t>
            </a:r>
          </a:p>
          <a:p>
            <a:endParaRPr lang="en-US" dirty="0"/>
          </a:p>
        </p:txBody>
      </p:sp>
      <p:pic>
        <p:nvPicPr>
          <p:cNvPr id="8" name="Content Placeholder 7">
            <a:extLst>
              <a:ext uri="{FF2B5EF4-FFF2-40B4-BE49-F238E27FC236}">
                <a16:creationId xmlns:a16="http://schemas.microsoft.com/office/drawing/2014/main" id="{64AA11D9-AE62-4627-B815-2B77CD128CE7}"/>
              </a:ext>
            </a:extLst>
          </p:cNvPr>
          <p:cNvPicPr>
            <a:picLocks noGrp="1" noChangeAspect="1"/>
          </p:cNvPicPr>
          <p:nvPr>
            <p:ph sz="quarter" idx="14"/>
          </p:nvPr>
        </p:nvPicPr>
        <p:blipFill>
          <a:blip r:embed="rId3"/>
          <a:stretch>
            <a:fillRect/>
          </a:stretch>
        </p:blipFill>
        <p:spPr>
          <a:xfrm>
            <a:off x="7450725" y="2804907"/>
            <a:ext cx="2548349" cy="2548349"/>
          </a:xfrm>
        </p:spPr>
      </p:pic>
    </p:spTree>
    <p:extLst>
      <p:ext uri="{BB962C8B-B14F-4D97-AF65-F5344CB8AC3E}">
        <p14:creationId xmlns:p14="http://schemas.microsoft.com/office/powerpoint/2010/main" val="3440619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EA2302-90E4-41C9-85BC-BC55D4DB122A}"/>
              </a:ext>
            </a:extLst>
          </p:cNvPr>
          <p:cNvSpPr>
            <a:spLocks noGrp="1"/>
          </p:cNvSpPr>
          <p:nvPr>
            <p:ph type="ctrTitle"/>
          </p:nvPr>
        </p:nvSpPr>
        <p:spPr/>
        <p:txBody>
          <a:bodyPr/>
          <a:lstStyle/>
          <a:p>
            <a:r>
              <a:rPr lang="en-US" dirty="0"/>
              <a:t>What To Do If You Are Sick</a:t>
            </a:r>
          </a:p>
        </p:txBody>
      </p:sp>
      <p:sp>
        <p:nvSpPr>
          <p:cNvPr id="6" name="Subtitle 5">
            <a:extLst>
              <a:ext uri="{FF2B5EF4-FFF2-40B4-BE49-F238E27FC236}">
                <a16:creationId xmlns:a16="http://schemas.microsoft.com/office/drawing/2014/main" id="{BE318738-44D9-4600-BC2F-335A51950033}"/>
              </a:ext>
            </a:extLst>
          </p:cNvPr>
          <p:cNvSpPr>
            <a:spLocks noGrp="1"/>
          </p:cNvSpPr>
          <p:nvPr>
            <p:ph type="subTitle" idx="1"/>
          </p:nvPr>
        </p:nvSpPr>
        <p:spPr/>
        <p:txBody>
          <a:bodyPr/>
          <a:lstStyle/>
          <a:p>
            <a:r>
              <a:rPr lang="en-US" dirty="0"/>
              <a:t>Specific CDC Guidance For COVID-19</a:t>
            </a:r>
          </a:p>
        </p:txBody>
      </p:sp>
    </p:spTree>
    <p:extLst>
      <p:ext uri="{BB962C8B-B14F-4D97-AF65-F5344CB8AC3E}">
        <p14:creationId xmlns:p14="http://schemas.microsoft.com/office/powerpoint/2010/main" val="748740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0C7BB3-1130-429E-AFA2-5E47A88F1FAA}"/>
              </a:ext>
            </a:extLst>
          </p:cNvPr>
          <p:cNvSpPr>
            <a:spLocks noGrp="1"/>
          </p:cNvSpPr>
          <p:nvPr>
            <p:ph type="title"/>
          </p:nvPr>
        </p:nvSpPr>
        <p:spPr/>
        <p:txBody>
          <a:bodyPr/>
          <a:lstStyle/>
          <a:p>
            <a:r>
              <a:rPr lang="en-US" dirty="0"/>
              <a:t>If You are Sick, Stay Home</a:t>
            </a:r>
          </a:p>
        </p:txBody>
      </p:sp>
      <p:sp>
        <p:nvSpPr>
          <p:cNvPr id="5" name="Content Placeholder 4">
            <a:extLst>
              <a:ext uri="{FF2B5EF4-FFF2-40B4-BE49-F238E27FC236}">
                <a16:creationId xmlns:a16="http://schemas.microsoft.com/office/drawing/2014/main" id="{608E5B0A-B00B-4A16-B7E0-0E92B6EE0E95}"/>
              </a:ext>
            </a:extLst>
          </p:cNvPr>
          <p:cNvSpPr>
            <a:spLocks noGrp="1"/>
          </p:cNvSpPr>
          <p:nvPr>
            <p:ph sz="quarter" idx="13"/>
          </p:nvPr>
        </p:nvSpPr>
        <p:spPr>
          <a:xfrm>
            <a:off x="913774" y="2367092"/>
            <a:ext cx="5634510" cy="4318843"/>
          </a:xfrm>
        </p:spPr>
        <p:txBody>
          <a:bodyPr>
            <a:normAutofit fontScale="92500" lnSpcReduction="10000"/>
          </a:bodyPr>
          <a:lstStyle/>
          <a:p>
            <a:r>
              <a:rPr lang="en-US" b="1" dirty="0"/>
              <a:t>Stay home:</a:t>
            </a:r>
            <a:r>
              <a:rPr lang="en-US" dirty="0"/>
              <a:t> Most people with COVID-19 have mild illness and are able to recover at home without medical care. Do not leave your home, except to get medical care. Do not visit public areas.</a:t>
            </a:r>
          </a:p>
          <a:p>
            <a:r>
              <a:rPr lang="en-US" b="1" dirty="0"/>
              <a:t>Stay in touch with your doctor</a:t>
            </a:r>
            <a:r>
              <a:rPr lang="en-US" dirty="0"/>
              <a:t>. Call before you get medical care. Be sure to get care if you have trouble breathing, or have any other </a:t>
            </a:r>
            <a:r>
              <a:rPr lang="en-US" u="sng" dirty="0">
                <a:hlinkClick r:id="rId3"/>
              </a:rPr>
              <a:t>emergency warning signs</a:t>
            </a:r>
            <a:r>
              <a:rPr lang="en-US" dirty="0"/>
              <a:t>, or if you think it is an </a:t>
            </a:r>
            <a:r>
              <a:rPr lang="en-US" u="sng" dirty="0">
                <a:hlinkClick r:id="rId4"/>
              </a:rPr>
              <a:t>emergency</a:t>
            </a:r>
            <a:r>
              <a:rPr lang="en-US" dirty="0"/>
              <a:t>.</a:t>
            </a:r>
          </a:p>
          <a:p>
            <a:r>
              <a:rPr lang="en-US" b="1" dirty="0"/>
              <a:t>Avoid public transportation:</a:t>
            </a:r>
            <a:r>
              <a:rPr lang="en-US" dirty="0"/>
              <a:t> Avoid using public transportation, ride-sharing, or taxis.</a:t>
            </a:r>
          </a:p>
          <a:p>
            <a:endParaRPr lang="en-US" dirty="0"/>
          </a:p>
        </p:txBody>
      </p:sp>
      <p:pic>
        <p:nvPicPr>
          <p:cNvPr id="8" name="Content Placeholder 7">
            <a:extLst>
              <a:ext uri="{FF2B5EF4-FFF2-40B4-BE49-F238E27FC236}">
                <a16:creationId xmlns:a16="http://schemas.microsoft.com/office/drawing/2014/main" id="{64AA11D9-AE62-4627-B815-2B77CD128CE7}"/>
              </a:ext>
            </a:extLst>
          </p:cNvPr>
          <p:cNvPicPr>
            <a:picLocks noGrp="1" noChangeAspect="1"/>
          </p:cNvPicPr>
          <p:nvPr>
            <p:ph sz="quarter" idx="14"/>
          </p:nvPr>
        </p:nvPicPr>
        <p:blipFill>
          <a:blip r:embed="rId5"/>
          <a:stretch>
            <a:fillRect/>
          </a:stretch>
        </p:blipFill>
        <p:spPr>
          <a:xfrm>
            <a:off x="7450725" y="2804907"/>
            <a:ext cx="2548349" cy="2548349"/>
          </a:xfrm>
        </p:spPr>
      </p:pic>
    </p:spTree>
    <p:extLst>
      <p:ext uri="{BB962C8B-B14F-4D97-AF65-F5344CB8AC3E}">
        <p14:creationId xmlns:p14="http://schemas.microsoft.com/office/powerpoint/2010/main" val="2653087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0C7BB3-1130-429E-AFA2-5E47A88F1FAA}"/>
              </a:ext>
            </a:extLst>
          </p:cNvPr>
          <p:cNvSpPr>
            <a:spLocks noGrp="1"/>
          </p:cNvSpPr>
          <p:nvPr>
            <p:ph type="title"/>
          </p:nvPr>
        </p:nvSpPr>
        <p:spPr/>
        <p:txBody>
          <a:bodyPr/>
          <a:lstStyle/>
          <a:p>
            <a:r>
              <a:rPr lang="en-US" dirty="0"/>
              <a:t>If You are Sick, Isolate From Home</a:t>
            </a:r>
          </a:p>
        </p:txBody>
      </p:sp>
      <p:sp>
        <p:nvSpPr>
          <p:cNvPr id="5" name="Content Placeholder 4">
            <a:extLst>
              <a:ext uri="{FF2B5EF4-FFF2-40B4-BE49-F238E27FC236}">
                <a16:creationId xmlns:a16="http://schemas.microsoft.com/office/drawing/2014/main" id="{608E5B0A-B00B-4A16-B7E0-0E92B6EE0E95}"/>
              </a:ext>
            </a:extLst>
          </p:cNvPr>
          <p:cNvSpPr>
            <a:spLocks noGrp="1"/>
          </p:cNvSpPr>
          <p:nvPr>
            <p:ph sz="quarter" idx="13"/>
          </p:nvPr>
        </p:nvSpPr>
        <p:spPr>
          <a:xfrm>
            <a:off x="913774" y="2367092"/>
            <a:ext cx="5634510" cy="4318843"/>
          </a:xfrm>
        </p:spPr>
        <p:txBody>
          <a:bodyPr>
            <a:normAutofit/>
          </a:bodyPr>
          <a:lstStyle/>
          <a:p>
            <a:r>
              <a:rPr lang="en-US" b="1" dirty="0"/>
              <a:t>Stay away from others:</a:t>
            </a:r>
            <a:r>
              <a:rPr lang="en-US" dirty="0"/>
              <a:t> As much as possible, you stay away from others. You should stay in a specific “sick room” if possible, and away from other people and pets in your home. Use a separate bathroom, if available. See </a:t>
            </a:r>
            <a:r>
              <a:rPr lang="en-US" u="sng" dirty="0">
                <a:hlinkClick r:id="rId3"/>
              </a:rPr>
              <a:t>COVID-19 and Animals</a:t>
            </a:r>
            <a:r>
              <a:rPr lang="en-US" dirty="0"/>
              <a:t> is you have questions about pets.</a:t>
            </a:r>
          </a:p>
          <a:p>
            <a:pPr marL="0" indent="0">
              <a:buNone/>
            </a:pPr>
            <a:endParaRPr lang="en-US" dirty="0"/>
          </a:p>
        </p:txBody>
      </p:sp>
      <p:pic>
        <p:nvPicPr>
          <p:cNvPr id="8" name="Content Placeholder 7">
            <a:extLst>
              <a:ext uri="{FF2B5EF4-FFF2-40B4-BE49-F238E27FC236}">
                <a16:creationId xmlns:a16="http://schemas.microsoft.com/office/drawing/2014/main" id="{64AA11D9-AE62-4627-B815-2B77CD128CE7}"/>
              </a:ext>
            </a:extLst>
          </p:cNvPr>
          <p:cNvPicPr>
            <a:picLocks noGrp="1" noChangeAspect="1"/>
          </p:cNvPicPr>
          <p:nvPr>
            <p:ph sz="quarter" idx="14"/>
          </p:nvPr>
        </p:nvPicPr>
        <p:blipFill>
          <a:blip r:embed="rId4"/>
          <a:stretch>
            <a:fillRect/>
          </a:stretch>
        </p:blipFill>
        <p:spPr>
          <a:xfrm>
            <a:off x="7450725" y="2804907"/>
            <a:ext cx="2548349" cy="2548349"/>
          </a:xfrm>
        </p:spPr>
      </p:pic>
    </p:spTree>
    <p:extLst>
      <p:ext uri="{BB962C8B-B14F-4D97-AF65-F5344CB8AC3E}">
        <p14:creationId xmlns:p14="http://schemas.microsoft.com/office/powerpoint/2010/main" val="2003888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0C7BB3-1130-429E-AFA2-5E47A88F1FAA}"/>
              </a:ext>
            </a:extLst>
          </p:cNvPr>
          <p:cNvSpPr>
            <a:spLocks noGrp="1"/>
          </p:cNvSpPr>
          <p:nvPr>
            <p:ph type="title"/>
          </p:nvPr>
        </p:nvSpPr>
        <p:spPr/>
        <p:txBody>
          <a:bodyPr/>
          <a:lstStyle/>
          <a:p>
            <a:r>
              <a:rPr lang="en-US" dirty="0"/>
              <a:t>If You Are Sick, Call Ahead Before Visiting Your Doctor</a:t>
            </a:r>
          </a:p>
        </p:txBody>
      </p:sp>
      <p:sp>
        <p:nvSpPr>
          <p:cNvPr id="5" name="Content Placeholder 4">
            <a:extLst>
              <a:ext uri="{FF2B5EF4-FFF2-40B4-BE49-F238E27FC236}">
                <a16:creationId xmlns:a16="http://schemas.microsoft.com/office/drawing/2014/main" id="{608E5B0A-B00B-4A16-B7E0-0E92B6EE0E95}"/>
              </a:ext>
            </a:extLst>
          </p:cNvPr>
          <p:cNvSpPr>
            <a:spLocks noGrp="1"/>
          </p:cNvSpPr>
          <p:nvPr>
            <p:ph sz="quarter" idx="13"/>
          </p:nvPr>
        </p:nvSpPr>
        <p:spPr>
          <a:xfrm>
            <a:off x="913774" y="2367092"/>
            <a:ext cx="5634510" cy="4318843"/>
          </a:xfrm>
        </p:spPr>
        <p:txBody>
          <a:bodyPr>
            <a:normAutofit/>
          </a:bodyPr>
          <a:lstStyle/>
          <a:p>
            <a:r>
              <a:rPr lang="en-US" b="1" dirty="0"/>
              <a:t>Call ahead:</a:t>
            </a:r>
            <a:r>
              <a:rPr lang="en-US" dirty="0"/>
              <a:t> Many medical visits for routine care are being postponed or done by phone or telemedicine.</a:t>
            </a:r>
          </a:p>
          <a:p>
            <a:r>
              <a:rPr lang="en-US" dirty="0"/>
              <a:t>If you have a medical appointment that cannot be postponed, call your doctor’s office, and tell them you have or may have COVID-19. This will help the office protect themselves and other patients.</a:t>
            </a:r>
          </a:p>
          <a:p>
            <a:endParaRPr lang="en-US" dirty="0"/>
          </a:p>
        </p:txBody>
      </p:sp>
      <p:pic>
        <p:nvPicPr>
          <p:cNvPr id="8" name="Content Placeholder 7">
            <a:extLst>
              <a:ext uri="{FF2B5EF4-FFF2-40B4-BE49-F238E27FC236}">
                <a16:creationId xmlns:a16="http://schemas.microsoft.com/office/drawing/2014/main" id="{64AA11D9-AE62-4627-B815-2B77CD128CE7}"/>
              </a:ext>
            </a:extLst>
          </p:cNvPr>
          <p:cNvPicPr>
            <a:picLocks noGrp="1" noChangeAspect="1"/>
          </p:cNvPicPr>
          <p:nvPr>
            <p:ph sz="quarter" idx="14"/>
          </p:nvPr>
        </p:nvPicPr>
        <p:blipFill>
          <a:blip r:embed="rId3"/>
          <a:stretch>
            <a:fillRect/>
          </a:stretch>
        </p:blipFill>
        <p:spPr>
          <a:xfrm>
            <a:off x="7450725" y="2804907"/>
            <a:ext cx="2548349" cy="2548349"/>
          </a:xfrm>
        </p:spPr>
      </p:pic>
    </p:spTree>
    <p:extLst>
      <p:ext uri="{BB962C8B-B14F-4D97-AF65-F5344CB8AC3E}">
        <p14:creationId xmlns:p14="http://schemas.microsoft.com/office/powerpoint/2010/main" val="2059038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0C7BB3-1130-429E-AFA2-5E47A88F1FAA}"/>
              </a:ext>
            </a:extLst>
          </p:cNvPr>
          <p:cNvSpPr>
            <a:spLocks noGrp="1"/>
          </p:cNvSpPr>
          <p:nvPr>
            <p:ph type="title"/>
          </p:nvPr>
        </p:nvSpPr>
        <p:spPr/>
        <p:txBody>
          <a:bodyPr/>
          <a:lstStyle/>
          <a:p>
            <a:r>
              <a:rPr lang="en-US" dirty="0"/>
              <a:t>If You Are Sick, Avoid Sharing Personal Household Items</a:t>
            </a:r>
          </a:p>
        </p:txBody>
      </p:sp>
      <p:sp>
        <p:nvSpPr>
          <p:cNvPr id="5" name="Content Placeholder 4">
            <a:extLst>
              <a:ext uri="{FF2B5EF4-FFF2-40B4-BE49-F238E27FC236}">
                <a16:creationId xmlns:a16="http://schemas.microsoft.com/office/drawing/2014/main" id="{608E5B0A-B00B-4A16-B7E0-0E92B6EE0E95}"/>
              </a:ext>
            </a:extLst>
          </p:cNvPr>
          <p:cNvSpPr>
            <a:spLocks noGrp="1"/>
          </p:cNvSpPr>
          <p:nvPr>
            <p:ph sz="quarter" idx="13"/>
          </p:nvPr>
        </p:nvSpPr>
        <p:spPr>
          <a:xfrm>
            <a:off x="913774" y="2367092"/>
            <a:ext cx="5634510" cy="4318843"/>
          </a:xfrm>
        </p:spPr>
        <p:txBody>
          <a:bodyPr>
            <a:normAutofit/>
          </a:bodyPr>
          <a:lstStyle/>
          <a:p>
            <a:r>
              <a:rPr lang="en-US" b="1" dirty="0"/>
              <a:t>Do not share:</a:t>
            </a:r>
            <a:r>
              <a:rPr lang="en-US" dirty="0"/>
              <a:t> Do not share dishes, drinking glasses, cups, eating utensils, towels, or bedding with other people in your home.</a:t>
            </a:r>
          </a:p>
          <a:p>
            <a:r>
              <a:rPr lang="en-US" b="1" dirty="0"/>
              <a:t>Wash thoroughly after use:</a:t>
            </a:r>
            <a:r>
              <a:rPr lang="en-US" dirty="0"/>
              <a:t> After using these items, wash them thoroughly with soap and water or put in the dishwasher.</a:t>
            </a:r>
          </a:p>
          <a:p>
            <a:endParaRPr lang="en-US" dirty="0"/>
          </a:p>
        </p:txBody>
      </p:sp>
      <p:pic>
        <p:nvPicPr>
          <p:cNvPr id="8" name="Content Placeholder 7">
            <a:extLst>
              <a:ext uri="{FF2B5EF4-FFF2-40B4-BE49-F238E27FC236}">
                <a16:creationId xmlns:a16="http://schemas.microsoft.com/office/drawing/2014/main" id="{64AA11D9-AE62-4627-B815-2B77CD128CE7}"/>
              </a:ext>
            </a:extLst>
          </p:cNvPr>
          <p:cNvPicPr>
            <a:picLocks noGrp="1" noChangeAspect="1"/>
          </p:cNvPicPr>
          <p:nvPr>
            <p:ph sz="quarter" idx="14"/>
          </p:nvPr>
        </p:nvPicPr>
        <p:blipFill>
          <a:blip r:embed="rId3"/>
          <a:stretch>
            <a:fillRect/>
          </a:stretch>
        </p:blipFill>
        <p:spPr>
          <a:xfrm>
            <a:off x="7450725" y="2804907"/>
            <a:ext cx="2548349" cy="2548349"/>
          </a:xfrm>
        </p:spPr>
      </p:pic>
    </p:spTree>
    <p:extLst>
      <p:ext uri="{BB962C8B-B14F-4D97-AF65-F5344CB8AC3E}">
        <p14:creationId xmlns:p14="http://schemas.microsoft.com/office/powerpoint/2010/main" val="2114008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0C7BB3-1130-429E-AFA2-5E47A88F1FAA}"/>
              </a:ext>
            </a:extLst>
          </p:cNvPr>
          <p:cNvSpPr>
            <a:spLocks noGrp="1"/>
          </p:cNvSpPr>
          <p:nvPr>
            <p:ph type="title"/>
          </p:nvPr>
        </p:nvSpPr>
        <p:spPr/>
        <p:txBody>
          <a:bodyPr/>
          <a:lstStyle/>
          <a:p>
            <a:r>
              <a:rPr lang="en-US" dirty="0"/>
              <a:t>If You Are Sick, Clean “High Touch” Surfaces Everyday</a:t>
            </a:r>
          </a:p>
        </p:txBody>
      </p:sp>
      <p:sp>
        <p:nvSpPr>
          <p:cNvPr id="5" name="Content Placeholder 4">
            <a:extLst>
              <a:ext uri="{FF2B5EF4-FFF2-40B4-BE49-F238E27FC236}">
                <a16:creationId xmlns:a16="http://schemas.microsoft.com/office/drawing/2014/main" id="{608E5B0A-B00B-4A16-B7E0-0E92B6EE0E95}"/>
              </a:ext>
            </a:extLst>
          </p:cNvPr>
          <p:cNvSpPr>
            <a:spLocks noGrp="1"/>
          </p:cNvSpPr>
          <p:nvPr>
            <p:ph sz="quarter" idx="13"/>
          </p:nvPr>
        </p:nvSpPr>
        <p:spPr>
          <a:xfrm>
            <a:off x="913773" y="2367092"/>
            <a:ext cx="5811491" cy="4662973"/>
          </a:xfrm>
        </p:spPr>
        <p:txBody>
          <a:bodyPr>
            <a:normAutofit fontScale="77500" lnSpcReduction="20000"/>
          </a:bodyPr>
          <a:lstStyle/>
          <a:p>
            <a:r>
              <a:rPr lang="en-US" dirty="0"/>
              <a:t>Clean high-touch surfaces in your isolation area (“sick room” and bathroom) every day; let a caregiver clean and disinfect high-touch surfaces in other areas of the home.</a:t>
            </a:r>
          </a:p>
          <a:p>
            <a:r>
              <a:rPr lang="en-US" b="1" dirty="0"/>
              <a:t>Clean and disinfect:</a:t>
            </a:r>
            <a:r>
              <a:rPr lang="en-US" dirty="0"/>
              <a:t> Routinely clean high-touch surfaces in your “sick room” and bathroom. Let someone else clean and disinfect surfaces in common areas, but not your bedroom and bathroom.</a:t>
            </a:r>
          </a:p>
          <a:p>
            <a:pPr lvl="1"/>
            <a:r>
              <a:rPr lang="en-US" dirty="0"/>
              <a:t>If a caregiver or other person needs to clean and disinfect a sick person’s bedroom or bathroom, they should do so on an as-needed basis. The caregiver/other person should wear a mask and wait as long as possible after the sick person has used the bathroom.</a:t>
            </a:r>
          </a:p>
          <a:p>
            <a:r>
              <a:rPr lang="en-US" dirty="0"/>
              <a:t>High-touch surfaces include phones, remote controls, counters, tabletops, doorknobs, bathroom fixtures, toilets, keyboards, tablets, and bedside tables.</a:t>
            </a:r>
            <a:br>
              <a:rPr lang="en-US" dirty="0"/>
            </a:br>
            <a:endParaRPr lang="en-US" dirty="0"/>
          </a:p>
        </p:txBody>
      </p:sp>
      <p:pic>
        <p:nvPicPr>
          <p:cNvPr id="8" name="Content Placeholder 7">
            <a:extLst>
              <a:ext uri="{FF2B5EF4-FFF2-40B4-BE49-F238E27FC236}">
                <a16:creationId xmlns:a16="http://schemas.microsoft.com/office/drawing/2014/main" id="{64AA11D9-AE62-4627-B815-2B77CD128CE7}"/>
              </a:ext>
            </a:extLst>
          </p:cNvPr>
          <p:cNvPicPr>
            <a:picLocks noGrp="1" noChangeAspect="1"/>
          </p:cNvPicPr>
          <p:nvPr>
            <p:ph sz="quarter" idx="14"/>
          </p:nvPr>
        </p:nvPicPr>
        <p:blipFill>
          <a:blip r:embed="rId3"/>
          <a:stretch>
            <a:fillRect/>
          </a:stretch>
        </p:blipFill>
        <p:spPr>
          <a:xfrm>
            <a:off x="7450725" y="2804907"/>
            <a:ext cx="2548349" cy="2548349"/>
          </a:xfrm>
        </p:spPr>
      </p:pic>
    </p:spTree>
    <p:extLst>
      <p:ext uri="{BB962C8B-B14F-4D97-AF65-F5344CB8AC3E}">
        <p14:creationId xmlns:p14="http://schemas.microsoft.com/office/powerpoint/2010/main" val="1418069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0C7BB3-1130-429E-AFA2-5E47A88F1FAA}"/>
              </a:ext>
            </a:extLst>
          </p:cNvPr>
          <p:cNvSpPr>
            <a:spLocks noGrp="1"/>
          </p:cNvSpPr>
          <p:nvPr>
            <p:ph type="title"/>
          </p:nvPr>
        </p:nvSpPr>
        <p:spPr/>
        <p:txBody>
          <a:bodyPr/>
          <a:lstStyle/>
          <a:p>
            <a:r>
              <a:rPr lang="en-US" dirty="0"/>
              <a:t>If You Are Sick, Monitor Your Symptoms</a:t>
            </a:r>
          </a:p>
        </p:txBody>
      </p:sp>
      <p:sp>
        <p:nvSpPr>
          <p:cNvPr id="5" name="Content Placeholder 4">
            <a:extLst>
              <a:ext uri="{FF2B5EF4-FFF2-40B4-BE49-F238E27FC236}">
                <a16:creationId xmlns:a16="http://schemas.microsoft.com/office/drawing/2014/main" id="{608E5B0A-B00B-4A16-B7E0-0E92B6EE0E95}"/>
              </a:ext>
            </a:extLst>
          </p:cNvPr>
          <p:cNvSpPr>
            <a:spLocks noGrp="1"/>
          </p:cNvSpPr>
          <p:nvPr>
            <p:ph sz="quarter" idx="13"/>
          </p:nvPr>
        </p:nvSpPr>
        <p:spPr>
          <a:xfrm>
            <a:off x="913773" y="2367092"/>
            <a:ext cx="5811491" cy="4662973"/>
          </a:xfrm>
        </p:spPr>
        <p:txBody>
          <a:bodyPr>
            <a:normAutofit fontScale="62500" lnSpcReduction="20000"/>
          </a:bodyPr>
          <a:lstStyle/>
          <a:p>
            <a:r>
              <a:rPr lang="en-US" dirty="0"/>
              <a:t>Common symptoms of COVID-19 include fever and cough. Trouble breathing is a more serious symptom that means you should get medical attention.</a:t>
            </a:r>
          </a:p>
          <a:p>
            <a:r>
              <a:rPr lang="en-US" b="1" dirty="0"/>
              <a:t>If you are having trouble breathing, seek medical attention, but call first.</a:t>
            </a:r>
            <a:endParaRPr lang="en-US" dirty="0"/>
          </a:p>
          <a:p>
            <a:pPr lvl="1"/>
            <a:r>
              <a:rPr lang="en-US" dirty="0"/>
              <a:t>Call your doctor or emergency room before going in and tell them your symptoms. They will tell you what to do.</a:t>
            </a:r>
          </a:p>
          <a:p>
            <a:r>
              <a:rPr lang="en-US" b="1" dirty="0"/>
              <a:t>Wear a cloth face covering (covers your nose and mouth):</a:t>
            </a:r>
            <a:r>
              <a:rPr lang="en-US" dirty="0"/>
              <a:t> Put on the cloth face covering when you leave your house or when around other people. You don’t need to wear the cloth face covering if you are alone. If you can’t put on a cloth face covering (because of trouble breathing for example), cover your coughs and sneezes in some other way. Try to stay at least 6 feet away from other people. This will help protect the people around you.</a:t>
            </a:r>
          </a:p>
          <a:p>
            <a:r>
              <a:rPr lang="en-US" b="1" dirty="0"/>
              <a:t>Follow care instructions from your healthcare provider and local health department: </a:t>
            </a:r>
            <a:r>
              <a:rPr lang="en-US" dirty="0"/>
              <a:t>Your local health authorities may give instructions on checking your symptoms and reporting information.</a:t>
            </a:r>
            <a:br>
              <a:rPr lang="en-US" dirty="0"/>
            </a:br>
            <a:endParaRPr lang="en-US" dirty="0"/>
          </a:p>
        </p:txBody>
      </p:sp>
      <p:pic>
        <p:nvPicPr>
          <p:cNvPr id="8" name="Content Placeholder 7">
            <a:extLst>
              <a:ext uri="{FF2B5EF4-FFF2-40B4-BE49-F238E27FC236}">
                <a16:creationId xmlns:a16="http://schemas.microsoft.com/office/drawing/2014/main" id="{64AA11D9-AE62-4627-B815-2B77CD128CE7}"/>
              </a:ext>
            </a:extLst>
          </p:cNvPr>
          <p:cNvPicPr>
            <a:picLocks noGrp="1" noChangeAspect="1"/>
          </p:cNvPicPr>
          <p:nvPr>
            <p:ph sz="quarter" idx="14"/>
          </p:nvPr>
        </p:nvPicPr>
        <p:blipFill>
          <a:blip r:embed="rId3"/>
          <a:stretch>
            <a:fillRect/>
          </a:stretch>
        </p:blipFill>
        <p:spPr>
          <a:xfrm>
            <a:off x="7450725" y="2804907"/>
            <a:ext cx="2548349" cy="2548349"/>
          </a:xfrm>
        </p:spPr>
      </p:pic>
    </p:spTree>
    <p:extLst>
      <p:ext uri="{BB962C8B-B14F-4D97-AF65-F5344CB8AC3E}">
        <p14:creationId xmlns:p14="http://schemas.microsoft.com/office/powerpoint/2010/main" val="2348421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A7F818-812B-412E-94FF-0D48544F0C49}"/>
              </a:ext>
            </a:extLst>
          </p:cNvPr>
          <p:cNvSpPr>
            <a:spLocks noGrp="1"/>
          </p:cNvSpPr>
          <p:nvPr>
            <p:ph type="title"/>
          </p:nvPr>
        </p:nvSpPr>
        <p:spPr/>
        <p:txBody>
          <a:bodyPr/>
          <a:lstStyle/>
          <a:p>
            <a:r>
              <a:rPr lang="en-US" dirty="0"/>
              <a:t>Know When to Seek Medical Attention</a:t>
            </a:r>
          </a:p>
        </p:txBody>
      </p:sp>
      <p:sp>
        <p:nvSpPr>
          <p:cNvPr id="6" name="Content Placeholder 5">
            <a:extLst>
              <a:ext uri="{FF2B5EF4-FFF2-40B4-BE49-F238E27FC236}">
                <a16:creationId xmlns:a16="http://schemas.microsoft.com/office/drawing/2014/main" id="{31EF237C-B040-4414-9858-B990026BEF89}"/>
              </a:ext>
            </a:extLst>
          </p:cNvPr>
          <p:cNvSpPr>
            <a:spLocks noGrp="1"/>
          </p:cNvSpPr>
          <p:nvPr>
            <p:ph sz="quarter" idx="13"/>
          </p:nvPr>
        </p:nvSpPr>
        <p:spPr/>
        <p:txBody>
          <a:bodyPr>
            <a:normAutofit/>
          </a:bodyPr>
          <a:lstStyle/>
          <a:p>
            <a:r>
              <a:rPr lang="en-US" dirty="0"/>
              <a:t>If you develop </a:t>
            </a:r>
            <a:r>
              <a:rPr lang="en-US" b="1" dirty="0"/>
              <a:t>emergency warning signs</a:t>
            </a:r>
            <a:r>
              <a:rPr lang="en-US" dirty="0"/>
              <a:t> for COVID-19 get </a:t>
            </a:r>
            <a:r>
              <a:rPr lang="en-US" b="1" dirty="0"/>
              <a:t>medical attention immediately</a:t>
            </a:r>
            <a:r>
              <a:rPr lang="en-US" dirty="0"/>
              <a:t>. Emergency warning signs include*:</a:t>
            </a:r>
          </a:p>
          <a:p>
            <a:pPr lvl="1">
              <a:buFont typeface="Wingdings" panose="05000000000000000000" pitchFamily="2" charset="2"/>
              <a:buChar char="ü"/>
            </a:pPr>
            <a:r>
              <a:rPr lang="en-US" dirty="0"/>
              <a:t>Trouble breathing</a:t>
            </a:r>
          </a:p>
          <a:p>
            <a:pPr lvl="1">
              <a:buFont typeface="Wingdings" panose="05000000000000000000" pitchFamily="2" charset="2"/>
              <a:buChar char="ü"/>
            </a:pPr>
            <a:r>
              <a:rPr lang="en-US" dirty="0"/>
              <a:t>Persistent pain or pressure in the chest</a:t>
            </a:r>
          </a:p>
          <a:p>
            <a:pPr lvl="1">
              <a:buFont typeface="Wingdings" panose="05000000000000000000" pitchFamily="2" charset="2"/>
              <a:buChar char="ü"/>
            </a:pPr>
            <a:r>
              <a:rPr lang="en-US" dirty="0"/>
              <a:t>New confusion or inability to arouse</a:t>
            </a:r>
          </a:p>
          <a:p>
            <a:pPr lvl="1">
              <a:buFont typeface="Wingdings" panose="05000000000000000000" pitchFamily="2" charset="2"/>
              <a:buChar char="ü"/>
            </a:pPr>
            <a:r>
              <a:rPr lang="en-US" dirty="0"/>
              <a:t>Bluish lips or face</a:t>
            </a:r>
          </a:p>
          <a:p>
            <a:pPr marL="0" indent="0">
              <a:buNone/>
            </a:pPr>
            <a:r>
              <a:rPr lang="en-US" dirty="0"/>
              <a:t>*This list is not all inclusive. Please consult your medical provider for any other symptoms that are severe or concerning.</a:t>
            </a:r>
          </a:p>
          <a:p>
            <a:endParaRPr lang="en-US" dirty="0"/>
          </a:p>
        </p:txBody>
      </p:sp>
    </p:spTree>
    <p:extLst>
      <p:ext uri="{BB962C8B-B14F-4D97-AF65-F5344CB8AC3E}">
        <p14:creationId xmlns:p14="http://schemas.microsoft.com/office/powerpoint/2010/main" val="2533804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9A5D0-6B58-4FD8-8A1A-762B43AE8150}"/>
              </a:ext>
            </a:extLst>
          </p:cNvPr>
          <p:cNvSpPr>
            <a:spLocks noGrp="1"/>
          </p:cNvSpPr>
          <p:nvPr>
            <p:ph type="title"/>
          </p:nvPr>
        </p:nvSpPr>
        <p:spPr/>
        <p:txBody>
          <a:bodyPr/>
          <a:lstStyle/>
          <a:p>
            <a:r>
              <a:rPr lang="en-US" dirty="0"/>
              <a:t>Disease Expert Breaks Down Pandemic Scenes From Film &amp; TV</a:t>
            </a:r>
            <a:br>
              <a:rPr lang="en-US" dirty="0"/>
            </a:br>
            <a:endParaRPr lang="en-US" dirty="0"/>
          </a:p>
        </p:txBody>
      </p:sp>
      <p:pic>
        <p:nvPicPr>
          <p:cNvPr id="6" name="Online Media 5" title="Disease Expert Breaks Down Pandemic Scenes From Film &amp;amp; TV | WIRED">
            <a:hlinkClick r:id="" action="ppaction://media"/>
            <a:extLst>
              <a:ext uri="{FF2B5EF4-FFF2-40B4-BE49-F238E27FC236}">
                <a16:creationId xmlns:a16="http://schemas.microsoft.com/office/drawing/2014/main" id="{71005187-CCB8-4283-8F7F-B19681C7F9FD}"/>
              </a:ext>
            </a:extLst>
          </p:cNvPr>
          <p:cNvPicPr>
            <a:picLocks noGrp="1" noRot="1" noChangeAspect="1"/>
          </p:cNvPicPr>
          <p:nvPr>
            <p:ph sz="quarter" idx="13"/>
            <a:videoFile r:link="rId1"/>
          </p:nvPr>
        </p:nvPicPr>
        <p:blipFill>
          <a:blip r:embed="rId4"/>
          <a:stretch>
            <a:fillRect/>
          </a:stretch>
        </p:blipFill>
        <p:spPr>
          <a:xfrm>
            <a:off x="1833716" y="1644804"/>
            <a:ext cx="8524568" cy="4795069"/>
          </a:xfrm>
          <a:prstGeom prst="rect">
            <a:avLst/>
          </a:prstGeom>
        </p:spPr>
      </p:pic>
      <p:sp>
        <p:nvSpPr>
          <p:cNvPr id="4" name="TextBox 3">
            <a:extLst>
              <a:ext uri="{FF2B5EF4-FFF2-40B4-BE49-F238E27FC236}">
                <a16:creationId xmlns:a16="http://schemas.microsoft.com/office/drawing/2014/main" id="{8BCE9288-3F5B-4A6E-968C-068BD6CD3751}"/>
              </a:ext>
            </a:extLst>
          </p:cNvPr>
          <p:cNvSpPr txBox="1"/>
          <p:nvPr/>
        </p:nvSpPr>
        <p:spPr>
          <a:xfrm>
            <a:off x="137652" y="6390967"/>
            <a:ext cx="848309" cy="369332"/>
          </a:xfrm>
          <a:prstGeom prst="rect">
            <a:avLst/>
          </a:prstGeom>
          <a:noFill/>
        </p:spPr>
        <p:txBody>
          <a:bodyPr wrap="none" rtlCol="0">
            <a:spAutoFit/>
          </a:bodyPr>
          <a:lstStyle/>
          <a:p>
            <a:r>
              <a:rPr lang="en-US" dirty="0"/>
              <a:t>Video: </a:t>
            </a:r>
          </a:p>
        </p:txBody>
      </p:sp>
      <p:sp>
        <p:nvSpPr>
          <p:cNvPr id="5" name="TextBox 4">
            <a:extLst>
              <a:ext uri="{FF2B5EF4-FFF2-40B4-BE49-F238E27FC236}">
                <a16:creationId xmlns:a16="http://schemas.microsoft.com/office/drawing/2014/main" id="{BFF7D193-E66E-425D-B76B-41CEF529CEEE}"/>
              </a:ext>
            </a:extLst>
          </p:cNvPr>
          <p:cNvSpPr txBox="1"/>
          <p:nvPr/>
        </p:nvSpPr>
        <p:spPr>
          <a:xfrm>
            <a:off x="137652" y="6390967"/>
            <a:ext cx="5549404" cy="369332"/>
          </a:xfrm>
          <a:prstGeom prst="rect">
            <a:avLst/>
          </a:prstGeom>
          <a:noFill/>
        </p:spPr>
        <p:txBody>
          <a:bodyPr wrap="none" rtlCol="0">
            <a:spAutoFit/>
          </a:bodyPr>
          <a:lstStyle/>
          <a:p>
            <a:r>
              <a:rPr lang="en-US" dirty="0"/>
              <a:t>Video: </a:t>
            </a:r>
            <a:r>
              <a:rPr lang="en-US" dirty="0">
                <a:hlinkClick r:id="rId5"/>
              </a:rPr>
              <a:t>https://www.youtube.com/watch?v=feGHmv_eDcw</a:t>
            </a:r>
            <a:endParaRPr lang="en-US" dirty="0"/>
          </a:p>
        </p:txBody>
      </p:sp>
    </p:spTree>
    <p:extLst>
      <p:ext uri="{BB962C8B-B14F-4D97-AF65-F5344CB8AC3E}">
        <p14:creationId xmlns:p14="http://schemas.microsoft.com/office/powerpoint/2010/main" val="3695724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FC045-35F2-4218-B48E-FDFA562C6E70}"/>
              </a:ext>
            </a:extLst>
          </p:cNvPr>
          <p:cNvSpPr>
            <a:spLocks noGrp="1"/>
          </p:cNvSpPr>
          <p:nvPr>
            <p:ph type="ctrTitle"/>
          </p:nvPr>
        </p:nvSpPr>
        <p:spPr/>
        <p:txBody>
          <a:bodyPr/>
          <a:lstStyle/>
          <a:p>
            <a:r>
              <a:rPr lang="en-US" dirty="0"/>
              <a:t>Steps to Prevent Illness</a:t>
            </a:r>
          </a:p>
        </p:txBody>
      </p:sp>
      <p:sp>
        <p:nvSpPr>
          <p:cNvPr id="3" name="Subtitle 2">
            <a:extLst>
              <a:ext uri="{FF2B5EF4-FFF2-40B4-BE49-F238E27FC236}">
                <a16:creationId xmlns:a16="http://schemas.microsoft.com/office/drawing/2014/main" id="{BB54BA3E-47A5-4E59-BE03-00F6CCBE713A}"/>
              </a:ext>
            </a:extLst>
          </p:cNvPr>
          <p:cNvSpPr>
            <a:spLocks noGrp="1"/>
          </p:cNvSpPr>
          <p:nvPr>
            <p:ph type="subTitle" idx="1"/>
          </p:nvPr>
        </p:nvSpPr>
        <p:spPr/>
        <p:txBody>
          <a:bodyPr/>
          <a:lstStyle/>
          <a:p>
            <a:r>
              <a:rPr lang="en-US" dirty="0"/>
              <a:t>Specific CDC Guidance For COVID-19</a:t>
            </a:r>
          </a:p>
        </p:txBody>
      </p:sp>
    </p:spTree>
    <p:extLst>
      <p:ext uri="{BB962C8B-B14F-4D97-AF65-F5344CB8AC3E}">
        <p14:creationId xmlns:p14="http://schemas.microsoft.com/office/powerpoint/2010/main" val="858570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DE4EF-5B61-4136-A440-3ACDFC8965A5}"/>
              </a:ext>
            </a:extLst>
          </p:cNvPr>
          <p:cNvSpPr>
            <a:spLocks noGrp="1"/>
          </p:cNvSpPr>
          <p:nvPr>
            <p:ph type="title"/>
          </p:nvPr>
        </p:nvSpPr>
        <p:spPr/>
        <p:txBody>
          <a:bodyPr/>
          <a:lstStyle/>
          <a:p>
            <a:r>
              <a:rPr lang="en-US" dirty="0"/>
              <a:t>Know how it Spreads</a:t>
            </a:r>
          </a:p>
        </p:txBody>
      </p:sp>
      <p:sp>
        <p:nvSpPr>
          <p:cNvPr id="3" name="Content Placeholder 2">
            <a:extLst>
              <a:ext uri="{FF2B5EF4-FFF2-40B4-BE49-F238E27FC236}">
                <a16:creationId xmlns:a16="http://schemas.microsoft.com/office/drawing/2014/main" id="{7DDA89F0-DD2B-452A-BD0A-0C97C9C04073}"/>
              </a:ext>
            </a:extLst>
          </p:cNvPr>
          <p:cNvSpPr>
            <a:spLocks noGrp="1"/>
          </p:cNvSpPr>
          <p:nvPr>
            <p:ph sz="quarter" idx="13"/>
          </p:nvPr>
        </p:nvSpPr>
        <p:spPr>
          <a:xfrm>
            <a:off x="913774" y="2367092"/>
            <a:ext cx="5364331" cy="4444412"/>
          </a:xfrm>
        </p:spPr>
        <p:txBody>
          <a:bodyPr>
            <a:normAutofit fontScale="85000" lnSpcReduction="20000"/>
          </a:bodyPr>
          <a:lstStyle/>
          <a:p>
            <a:r>
              <a:rPr lang="en-US" dirty="0"/>
              <a:t>There is currently no vaccine to prevent coronavirus disease 2019 (COVID-19).</a:t>
            </a:r>
          </a:p>
          <a:p>
            <a:r>
              <a:rPr lang="en-US" b="1" dirty="0"/>
              <a:t>The best way to prevent illness is to avoid being exposed to this virus.</a:t>
            </a:r>
            <a:endParaRPr lang="en-US" dirty="0"/>
          </a:p>
          <a:p>
            <a:r>
              <a:rPr lang="en-US" dirty="0"/>
              <a:t>The virus is thought to spread mainly from person-to-person.</a:t>
            </a:r>
          </a:p>
          <a:p>
            <a:pPr lvl="1"/>
            <a:r>
              <a:rPr lang="en-US" dirty="0"/>
              <a:t>Between people who are in close contact with one another (within about 6 feet).</a:t>
            </a:r>
          </a:p>
          <a:p>
            <a:pPr lvl="1"/>
            <a:r>
              <a:rPr lang="en-US" dirty="0"/>
              <a:t>Through respiratory droplets produced when an infected person coughs, sneezes or talks.</a:t>
            </a:r>
          </a:p>
          <a:p>
            <a:pPr lvl="1"/>
            <a:r>
              <a:rPr lang="en-US" dirty="0"/>
              <a:t>These droplets can land in the mouths or noses of people who are nearby or possibly be inhaled into the lungs.</a:t>
            </a:r>
          </a:p>
          <a:p>
            <a:pPr lvl="1"/>
            <a:r>
              <a:rPr lang="en-US" dirty="0"/>
              <a:t>Some recent studies have suggested that COVID-19 may be spread by people who are not showing symptoms.</a:t>
            </a:r>
          </a:p>
          <a:p>
            <a:endParaRPr lang="en-US" dirty="0"/>
          </a:p>
        </p:txBody>
      </p:sp>
      <p:pic>
        <p:nvPicPr>
          <p:cNvPr id="6" name="Content Placeholder 5">
            <a:extLst>
              <a:ext uri="{FF2B5EF4-FFF2-40B4-BE49-F238E27FC236}">
                <a16:creationId xmlns:a16="http://schemas.microsoft.com/office/drawing/2014/main" id="{9B347FCF-FE51-44D7-942E-613604E01F1F}"/>
              </a:ext>
            </a:extLst>
          </p:cNvPr>
          <p:cNvPicPr>
            <a:picLocks noGrp="1" noChangeAspect="1"/>
          </p:cNvPicPr>
          <p:nvPr>
            <p:ph sz="quarter" idx="14"/>
          </p:nvPr>
        </p:nvPicPr>
        <p:blipFill>
          <a:blip r:embed="rId3"/>
          <a:stretch>
            <a:fillRect/>
          </a:stretch>
        </p:blipFill>
        <p:spPr>
          <a:xfrm>
            <a:off x="7448259" y="2802440"/>
            <a:ext cx="2553282" cy="2553282"/>
          </a:xfrm>
        </p:spPr>
      </p:pic>
    </p:spTree>
    <p:extLst>
      <p:ext uri="{BB962C8B-B14F-4D97-AF65-F5344CB8AC3E}">
        <p14:creationId xmlns:p14="http://schemas.microsoft.com/office/powerpoint/2010/main" val="106188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C90D-842E-44AA-A4AE-8D1E58708D42}"/>
              </a:ext>
            </a:extLst>
          </p:cNvPr>
          <p:cNvSpPr>
            <a:spLocks noGrp="1"/>
          </p:cNvSpPr>
          <p:nvPr>
            <p:ph type="title"/>
          </p:nvPr>
        </p:nvSpPr>
        <p:spPr/>
        <p:txBody>
          <a:bodyPr/>
          <a:lstStyle/>
          <a:p>
            <a:r>
              <a:rPr lang="en-US" dirty="0"/>
              <a:t>Know The Symptoms</a:t>
            </a:r>
          </a:p>
        </p:txBody>
      </p:sp>
      <p:sp>
        <p:nvSpPr>
          <p:cNvPr id="3" name="Content Placeholder 2">
            <a:extLst>
              <a:ext uri="{FF2B5EF4-FFF2-40B4-BE49-F238E27FC236}">
                <a16:creationId xmlns:a16="http://schemas.microsoft.com/office/drawing/2014/main" id="{5059F65D-70EB-47C8-9EFA-694E83C7360A}"/>
              </a:ext>
            </a:extLst>
          </p:cNvPr>
          <p:cNvSpPr>
            <a:spLocks noGrp="1"/>
          </p:cNvSpPr>
          <p:nvPr>
            <p:ph sz="quarter" idx="13"/>
          </p:nvPr>
        </p:nvSpPr>
        <p:spPr>
          <a:xfrm>
            <a:off x="913774" y="2367092"/>
            <a:ext cx="5339542" cy="4490908"/>
          </a:xfrm>
        </p:spPr>
        <p:txBody>
          <a:bodyPr>
            <a:normAutofit/>
          </a:bodyPr>
          <a:lstStyle/>
          <a:p>
            <a:r>
              <a:rPr lang="en-US" dirty="0"/>
              <a:t>Reported illnesses have ranged from mild symptoms to severe illness and death for confirmed coronavirus disease 2019 (COVID-19) cases.</a:t>
            </a:r>
          </a:p>
          <a:p>
            <a:r>
              <a:rPr lang="en-US" dirty="0"/>
              <a:t>These symptoms may appear </a:t>
            </a:r>
            <a:r>
              <a:rPr lang="en-US" b="1" dirty="0"/>
              <a:t>2-14 days after exposure</a:t>
            </a:r>
            <a:r>
              <a:rPr lang="en-US" dirty="0"/>
              <a:t> (based on the incubation period of MERS-C</a:t>
            </a:r>
            <a:r>
              <a:rPr lang="en-US" cap="none" dirty="0"/>
              <a:t>o</a:t>
            </a:r>
            <a:r>
              <a:rPr lang="en-US" dirty="0"/>
              <a:t>V viruses).</a:t>
            </a:r>
          </a:p>
          <a:p>
            <a:pPr lvl="1">
              <a:buFont typeface="Wingdings" panose="05000000000000000000" pitchFamily="2" charset="2"/>
              <a:buChar char="ü"/>
            </a:pPr>
            <a:r>
              <a:rPr lang="en-US" dirty="0"/>
              <a:t>Fever</a:t>
            </a:r>
          </a:p>
          <a:p>
            <a:pPr lvl="1">
              <a:buFont typeface="Wingdings" panose="05000000000000000000" pitchFamily="2" charset="2"/>
              <a:buChar char="ü"/>
            </a:pPr>
            <a:r>
              <a:rPr lang="en-US" dirty="0"/>
              <a:t>Cough</a:t>
            </a:r>
          </a:p>
          <a:p>
            <a:pPr lvl="1">
              <a:buFont typeface="Wingdings" panose="05000000000000000000" pitchFamily="2" charset="2"/>
              <a:buChar char="ü"/>
            </a:pPr>
            <a:r>
              <a:rPr lang="en-US" dirty="0"/>
              <a:t>Shortness of breath</a:t>
            </a:r>
          </a:p>
          <a:p>
            <a:endParaRPr lang="en-US" dirty="0"/>
          </a:p>
        </p:txBody>
      </p:sp>
      <p:pic>
        <p:nvPicPr>
          <p:cNvPr id="6" name="Content Placeholder 5">
            <a:extLst>
              <a:ext uri="{FF2B5EF4-FFF2-40B4-BE49-F238E27FC236}">
                <a16:creationId xmlns:a16="http://schemas.microsoft.com/office/drawing/2014/main" id="{A6F9CE0E-E907-4400-A378-122177FD4F86}"/>
              </a:ext>
            </a:extLst>
          </p:cNvPr>
          <p:cNvPicPr>
            <a:picLocks noGrp="1" noChangeAspect="1"/>
          </p:cNvPicPr>
          <p:nvPr>
            <p:ph sz="quarter" idx="14"/>
          </p:nvPr>
        </p:nvPicPr>
        <p:blipFill>
          <a:blip r:embed="rId3"/>
          <a:stretch>
            <a:fillRect/>
          </a:stretch>
        </p:blipFill>
        <p:spPr>
          <a:xfrm>
            <a:off x="9478258" y="2408901"/>
            <a:ext cx="2548349" cy="2548349"/>
          </a:xfrm>
        </p:spPr>
      </p:pic>
      <p:pic>
        <p:nvPicPr>
          <p:cNvPr id="8" name="Picture 7">
            <a:extLst>
              <a:ext uri="{FF2B5EF4-FFF2-40B4-BE49-F238E27FC236}">
                <a16:creationId xmlns:a16="http://schemas.microsoft.com/office/drawing/2014/main" id="{12E21083-0B9A-4200-A87B-91F7FE931EA4}"/>
              </a:ext>
            </a:extLst>
          </p:cNvPr>
          <p:cNvPicPr>
            <a:picLocks noChangeAspect="1"/>
          </p:cNvPicPr>
          <p:nvPr/>
        </p:nvPicPr>
        <p:blipFill>
          <a:blip r:embed="rId4"/>
          <a:stretch>
            <a:fillRect/>
          </a:stretch>
        </p:blipFill>
        <p:spPr>
          <a:xfrm>
            <a:off x="6096000" y="1629323"/>
            <a:ext cx="2548349" cy="2548349"/>
          </a:xfrm>
          <a:prstGeom prst="rect">
            <a:avLst/>
          </a:prstGeom>
        </p:spPr>
      </p:pic>
      <p:pic>
        <p:nvPicPr>
          <p:cNvPr id="10" name="Picture 9">
            <a:extLst>
              <a:ext uri="{FF2B5EF4-FFF2-40B4-BE49-F238E27FC236}">
                <a16:creationId xmlns:a16="http://schemas.microsoft.com/office/drawing/2014/main" id="{BBCA1691-AD4F-4310-9E8C-0FCED9956529}"/>
              </a:ext>
            </a:extLst>
          </p:cNvPr>
          <p:cNvPicPr>
            <a:picLocks noChangeAspect="1"/>
          </p:cNvPicPr>
          <p:nvPr/>
        </p:nvPicPr>
        <p:blipFill>
          <a:blip r:embed="rId5"/>
          <a:stretch>
            <a:fillRect/>
          </a:stretch>
        </p:blipFill>
        <p:spPr>
          <a:xfrm>
            <a:off x="7205212" y="4177672"/>
            <a:ext cx="2548349" cy="2548349"/>
          </a:xfrm>
          <a:prstGeom prst="rect">
            <a:avLst/>
          </a:prstGeom>
        </p:spPr>
      </p:pic>
    </p:spTree>
    <p:extLst>
      <p:ext uri="{BB962C8B-B14F-4D97-AF65-F5344CB8AC3E}">
        <p14:creationId xmlns:p14="http://schemas.microsoft.com/office/powerpoint/2010/main" val="3150439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DE4EF-5B61-4136-A440-3ACDFC8965A5}"/>
              </a:ext>
            </a:extLst>
          </p:cNvPr>
          <p:cNvSpPr>
            <a:spLocks noGrp="1"/>
          </p:cNvSpPr>
          <p:nvPr>
            <p:ph type="title"/>
          </p:nvPr>
        </p:nvSpPr>
        <p:spPr/>
        <p:txBody>
          <a:bodyPr/>
          <a:lstStyle/>
          <a:p>
            <a:r>
              <a:rPr lang="en-US" dirty="0"/>
              <a:t>Clean Your Hands Often</a:t>
            </a:r>
          </a:p>
        </p:txBody>
      </p:sp>
      <p:sp>
        <p:nvSpPr>
          <p:cNvPr id="3" name="Content Placeholder 2">
            <a:extLst>
              <a:ext uri="{FF2B5EF4-FFF2-40B4-BE49-F238E27FC236}">
                <a16:creationId xmlns:a16="http://schemas.microsoft.com/office/drawing/2014/main" id="{7DDA89F0-DD2B-452A-BD0A-0C97C9C04073}"/>
              </a:ext>
            </a:extLst>
          </p:cNvPr>
          <p:cNvSpPr>
            <a:spLocks noGrp="1"/>
          </p:cNvSpPr>
          <p:nvPr>
            <p:ph sz="quarter" idx="13"/>
          </p:nvPr>
        </p:nvSpPr>
        <p:spPr>
          <a:xfrm>
            <a:off x="913774" y="2367092"/>
            <a:ext cx="5364331" cy="4444412"/>
          </a:xfrm>
        </p:spPr>
        <p:txBody>
          <a:bodyPr>
            <a:normAutofit fontScale="92500" lnSpcReduction="10000"/>
          </a:bodyPr>
          <a:lstStyle/>
          <a:p>
            <a:r>
              <a:rPr lang="en-US" b="1" dirty="0"/>
              <a:t>Wash your hands</a:t>
            </a:r>
            <a:r>
              <a:rPr lang="en-US" dirty="0"/>
              <a:t> often with soap and water for at least 20 seconds especially after you have been in a public place, or after blowing your nose, coughing, or sneezing.</a:t>
            </a:r>
          </a:p>
          <a:p>
            <a:r>
              <a:rPr lang="en-US" dirty="0"/>
              <a:t>If soap and water are not readily available, </a:t>
            </a:r>
            <a:r>
              <a:rPr lang="en-US" b="1" dirty="0"/>
              <a:t>use a hand sanitizer that contains at least 60% alcohol</a:t>
            </a:r>
            <a:r>
              <a:rPr lang="en-US" dirty="0"/>
              <a:t>. Cover all surfaces of your hands and rub them together until they feel dry.</a:t>
            </a:r>
          </a:p>
          <a:p>
            <a:r>
              <a:rPr lang="en-US" b="1" dirty="0"/>
              <a:t>Avoid touching</a:t>
            </a:r>
            <a:r>
              <a:rPr lang="en-US" dirty="0"/>
              <a:t> </a:t>
            </a:r>
            <a:r>
              <a:rPr lang="en-US" b="1" dirty="0"/>
              <a:t>your eyes, nose, and mouth</a:t>
            </a:r>
            <a:r>
              <a:rPr lang="en-US" dirty="0"/>
              <a:t> with unwashed hands.</a:t>
            </a:r>
          </a:p>
          <a:p>
            <a:endParaRPr lang="en-US" dirty="0"/>
          </a:p>
        </p:txBody>
      </p:sp>
      <p:pic>
        <p:nvPicPr>
          <p:cNvPr id="6" name="Content Placeholder 5">
            <a:hlinkClick r:id="rId3"/>
            <a:extLst>
              <a:ext uri="{FF2B5EF4-FFF2-40B4-BE49-F238E27FC236}">
                <a16:creationId xmlns:a16="http://schemas.microsoft.com/office/drawing/2014/main" id="{9B347FCF-FE51-44D7-942E-613604E01F1F}"/>
              </a:ext>
            </a:extLst>
          </p:cNvPr>
          <p:cNvPicPr>
            <a:picLocks noGrp="1" noChangeAspect="1"/>
          </p:cNvPicPr>
          <p:nvPr>
            <p:ph sz="quarter" idx="14"/>
          </p:nvPr>
        </p:nvPicPr>
        <p:blipFill>
          <a:blip r:embed="rId4"/>
          <a:stretch>
            <a:fillRect/>
          </a:stretch>
        </p:blipFill>
        <p:spPr>
          <a:xfrm>
            <a:off x="7448259" y="2802440"/>
            <a:ext cx="2553282" cy="2553282"/>
          </a:xfrm>
        </p:spPr>
      </p:pic>
      <p:pic>
        <p:nvPicPr>
          <p:cNvPr id="5" name="Picture 4">
            <a:extLst>
              <a:ext uri="{FF2B5EF4-FFF2-40B4-BE49-F238E27FC236}">
                <a16:creationId xmlns:a16="http://schemas.microsoft.com/office/drawing/2014/main" id="{66CB7F45-BF2F-4948-9FFE-0ECEB41000EE}"/>
              </a:ext>
            </a:extLst>
          </p:cNvPr>
          <p:cNvPicPr>
            <a:picLocks noChangeAspect="1"/>
          </p:cNvPicPr>
          <p:nvPr/>
        </p:nvPicPr>
        <p:blipFill>
          <a:blip r:embed="rId5"/>
          <a:stretch>
            <a:fillRect/>
          </a:stretch>
        </p:blipFill>
        <p:spPr>
          <a:xfrm>
            <a:off x="6272391" y="1502278"/>
            <a:ext cx="2351736" cy="2155055"/>
          </a:xfrm>
          <a:prstGeom prst="rect">
            <a:avLst/>
          </a:prstGeom>
        </p:spPr>
      </p:pic>
    </p:spTree>
    <p:extLst>
      <p:ext uri="{BB962C8B-B14F-4D97-AF65-F5344CB8AC3E}">
        <p14:creationId xmlns:p14="http://schemas.microsoft.com/office/powerpoint/2010/main" val="2985231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DE4EF-5B61-4136-A440-3ACDFC8965A5}"/>
              </a:ext>
            </a:extLst>
          </p:cNvPr>
          <p:cNvSpPr>
            <a:spLocks noGrp="1"/>
          </p:cNvSpPr>
          <p:nvPr>
            <p:ph type="title"/>
          </p:nvPr>
        </p:nvSpPr>
        <p:spPr/>
        <p:txBody>
          <a:bodyPr/>
          <a:lstStyle/>
          <a:p>
            <a:r>
              <a:rPr lang="en-US" dirty="0"/>
              <a:t>Avoid Close Contact</a:t>
            </a:r>
          </a:p>
        </p:txBody>
      </p:sp>
      <p:sp>
        <p:nvSpPr>
          <p:cNvPr id="3" name="Content Placeholder 2">
            <a:extLst>
              <a:ext uri="{FF2B5EF4-FFF2-40B4-BE49-F238E27FC236}">
                <a16:creationId xmlns:a16="http://schemas.microsoft.com/office/drawing/2014/main" id="{7DDA89F0-DD2B-452A-BD0A-0C97C9C04073}"/>
              </a:ext>
            </a:extLst>
          </p:cNvPr>
          <p:cNvSpPr>
            <a:spLocks noGrp="1"/>
          </p:cNvSpPr>
          <p:nvPr>
            <p:ph sz="quarter" idx="13"/>
          </p:nvPr>
        </p:nvSpPr>
        <p:spPr>
          <a:xfrm>
            <a:off x="913774" y="2367092"/>
            <a:ext cx="5545144" cy="4199022"/>
          </a:xfrm>
        </p:spPr>
        <p:txBody>
          <a:bodyPr vert="horz" lIns="91440" tIns="45720" rIns="91440" bIns="45720" rtlCol="0" anchor="t">
            <a:normAutofit/>
          </a:bodyPr>
          <a:lstStyle/>
          <a:p>
            <a:r>
              <a:rPr lang="en-US" b="1" dirty="0">
                <a:ea typeface="+mn-lt"/>
                <a:cs typeface="+mn-lt"/>
              </a:rPr>
              <a:t>Avoid close contact</a:t>
            </a:r>
            <a:r>
              <a:rPr lang="en-US" dirty="0">
                <a:ea typeface="+mn-lt"/>
                <a:cs typeface="+mn-lt"/>
              </a:rPr>
              <a:t> with people who are sick</a:t>
            </a:r>
          </a:p>
          <a:p>
            <a:r>
              <a:rPr lang="en-US" b="1" u="sng" dirty="0">
                <a:ea typeface="+mn-lt"/>
                <a:cs typeface="+mn-lt"/>
                <a:hlinkClick r:id="rId3"/>
              </a:rPr>
              <a:t>Stay home as much as possible</a:t>
            </a:r>
            <a:endParaRPr lang="en-US" u="sng" dirty="0"/>
          </a:p>
          <a:p>
            <a:r>
              <a:rPr lang="en-US" dirty="0">
                <a:ea typeface="+mn-lt"/>
                <a:cs typeface="+mn-lt"/>
              </a:rPr>
              <a:t>Put </a:t>
            </a:r>
            <a:r>
              <a:rPr lang="en-US" b="1" dirty="0">
                <a:ea typeface="+mn-lt"/>
                <a:cs typeface="+mn-lt"/>
              </a:rPr>
              <a:t>distance between yourself and other</a:t>
            </a:r>
            <a:r>
              <a:rPr lang="en-US" dirty="0">
                <a:ea typeface="+mn-lt"/>
                <a:cs typeface="+mn-lt"/>
              </a:rPr>
              <a:t> </a:t>
            </a:r>
            <a:r>
              <a:rPr lang="en-US" b="1" dirty="0">
                <a:ea typeface="+mn-lt"/>
                <a:cs typeface="+mn-lt"/>
              </a:rPr>
              <a:t>people</a:t>
            </a:r>
            <a:r>
              <a:rPr lang="en-US" dirty="0">
                <a:ea typeface="+mn-lt"/>
                <a:cs typeface="+mn-lt"/>
              </a:rPr>
              <a:t>.</a:t>
            </a:r>
          </a:p>
          <a:p>
            <a:pPr lvl="1"/>
            <a:r>
              <a:rPr lang="en-US" dirty="0">
                <a:ea typeface="+mn-lt"/>
                <a:cs typeface="+mn-lt"/>
              </a:rPr>
              <a:t>Remember that some people without symptoms may be able to spread virus.</a:t>
            </a:r>
            <a:endParaRPr lang="en-US" dirty="0"/>
          </a:p>
          <a:p>
            <a:pPr lvl="1"/>
            <a:r>
              <a:rPr lang="en-US" dirty="0">
                <a:ea typeface="+mn-lt"/>
                <a:cs typeface="+mn-lt"/>
              </a:rPr>
              <a:t>Keeping distance from others is especially important for </a:t>
            </a:r>
            <a:r>
              <a:rPr lang="en-US" u="sng" dirty="0">
                <a:ea typeface="+mn-lt"/>
                <a:cs typeface="+mn-lt"/>
                <a:hlinkClick r:id="rId4"/>
              </a:rPr>
              <a:t>people who are at higher risk of getting very sick</a:t>
            </a:r>
            <a:r>
              <a:rPr lang="en-US" dirty="0">
                <a:ea typeface="+mn-lt"/>
                <a:cs typeface="+mn-lt"/>
              </a:rPr>
              <a:t>.</a:t>
            </a:r>
          </a:p>
          <a:p>
            <a:endParaRPr lang="en-US" dirty="0"/>
          </a:p>
        </p:txBody>
      </p:sp>
      <p:pic>
        <p:nvPicPr>
          <p:cNvPr id="6" name="Content Placeholder 5">
            <a:extLst>
              <a:ext uri="{FF2B5EF4-FFF2-40B4-BE49-F238E27FC236}">
                <a16:creationId xmlns:a16="http://schemas.microsoft.com/office/drawing/2014/main" id="{FB6B9363-8CB1-4624-93F8-ACC317860D2C}"/>
              </a:ext>
            </a:extLst>
          </p:cNvPr>
          <p:cNvPicPr>
            <a:picLocks noGrp="1" noChangeAspect="1"/>
          </p:cNvPicPr>
          <p:nvPr>
            <p:ph sz="quarter" idx="14"/>
          </p:nvPr>
        </p:nvPicPr>
        <p:blipFill>
          <a:blip r:embed="rId5"/>
          <a:stretch>
            <a:fillRect/>
          </a:stretch>
        </p:blipFill>
        <p:spPr>
          <a:xfrm>
            <a:off x="7448259" y="2802440"/>
            <a:ext cx="2553282" cy="2553282"/>
          </a:xfrm>
        </p:spPr>
      </p:pic>
    </p:spTree>
    <p:extLst>
      <p:ext uri="{BB962C8B-B14F-4D97-AF65-F5344CB8AC3E}">
        <p14:creationId xmlns:p14="http://schemas.microsoft.com/office/powerpoint/2010/main" val="2038675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DE4EF-5B61-4136-A440-3ACDFC8965A5}"/>
              </a:ext>
            </a:extLst>
          </p:cNvPr>
          <p:cNvSpPr>
            <a:spLocks noGrp="1"/>
          </p:cNvSpPr>
          <p:nvPr>
            <p:ph type="title"/>
          </p:nvPr>
        </p:nvSpPr>
        <p:spPr/>
        <p:txBody>
          <a:bodyPr/>
          <a:lstStyle/>
          <a:p>
            <a:r>
              <a:rPr lang="en-US" dirty="0"/>
              <a:t>Use Cloth Face Cover</a:t>
            </a:r>
          </a:p>
        </p:txBody>
      </p:sp>
      <p:sp>
        <p:nvSpPr>
          <p:cNvPr id="3" name="Content Placeholder 2">
            <a:extLst>
              <a:ext uri="{FF2B5EF4-FFF2-40B4-BE49-F238E27FC236}">
                <a16:creationId xmlns:a16="http://schemas.microsoft.com/office/drawing/2014/main" id="{7DDA89F0-DD2B-452A-BD0A-0C97C9C04073}"/>
              </a:ext>
            </a:extLst>
          </p:cNvPr>
          <p:cNvSpPr>
            <a:spLocks noGrp="1"/>
          </p:cNvSpPr>
          <p:nvPr>
            <p:ph sz="quarter" idx="13"/>
          </p:nvPr>
        </p:nvSpPr>
        <p:spPr>
          <a:xfrm>
            <a:off x="913774" y="2367092"/>
            <a:ext cx="6487957" cy="4496072"/>
          </a:xfrm>
        </p:spPr>
        <p:txBody>
          <a:bodyPr vert="horz" lIns="91440" tIns="45720" rIns="91440" bIns="45720" rtlCol="0" anchor="t">
            <a:normAutofit fontScale="85000" lnSpcReduction="20000"/>
          </a:bodyPr>
          <a:lstStyle/>
          <a:p>
            <a:r>
              <a:rPr lang="en-US" dirty="0">
                <a:ea typeface="+mn-lt"/>
                <a:cs typeface="+mn-lt"/>
              </a:rPr>
              <a:t>You could spread COVID-19 to others even if you do not feel sick.</a:t>
            </a:r>
            <a:endParaRPr lang="en-US" dirty="0"/>
          </a:p>
          <a:p>
            <a:r>
              <a:rPr lang="en-US" b="1" dirty="0">
                <a:ea typeface="+mn-lt"/>
                <a:cs typeface="+mn-lt"/>
              </a:rPr>
              <a:t>Everyone should wear a cloth face cover when they have to go out in public</a:t>
            </a:r>
            <a:r>
              <a:rPr lang="en-US" dirty="0">
                <a:ea typeface="+mn-lt"/>
                <a:cs typeface="+mn-lt"/>
              </a:rPr>
              <a:t>, for example to the grocery store or to pick up other necessities.</a:t>
            </a:r>
            <a:endParaRPr lang="en-US" dirty="0"/>
          </a:p>
          <a:p>
            <a:pPr lvl="1"/>
            <a:r>
              <a:rPr lang="en-US" dirty="0">
                <a:ea typeface="+mn-lt"/>
                <a:cs typeface="+mn-lt"/>
              </a:rPr>
              <a:t>Cloth face coverings should not be placed on young children under age 2, anyone who has trouble breathing, or is unconscious, incapacitated or otherwise unable to remove the mask without assistance.</a:t>
            </a:r>
            <a:endParaRPr lang="en-US" dirty="0"/>
          </a:p>
          <a:p>
            <a:r>
              <a:rPr lang="en-US" b="1" dirty="0">
                <a:ea typeface="+mn-lt"/>
                <a:cs typeface="+mn-lt"/>
              </a:rPr>
              <a:t>The cloth face cover is meant to protect other people in case you are infected</a:t>
            </a:r>
            <a:r>
              <a:rPr lang="en-US" dirty="0">
                <a:ea typeface="+mn-lt"/>
                <a:cs typeface="+mn-lt"/>
              </a:rPr>
              <a:t>.</a:t>
            </a:r>
          </a:p>
          <a:p>
            <a:r>
              <a:rPr lang="en-US" dirty="0">
                <a:ea typeface="+mn-lt"/>
                <a:cs typeface="+mn-lt"/>
              </a:rPr>
              <a:t>Do NOT use a facemask meant for a healthcare worker.</a:t>
            </a:r>
          </a:p>
          <a:p>
            <a:r>
              <a:rPr lang="en-US" dirty="0">
                <a:ea typeface="+mn-lt"/>
                <a:cs typeface="+mn-lt"/>
              </a:rPr>
              <a:t>Continue to keep about 6 feet between yourself and others. The cloth face cover is not a substitute for social distancing.</a:t>
            </a:r>
          </a:p>
          <a:p>
            <a:pPr marL="0" indent="0">
              <a:buNone/>
            </a:pPr>
            <a:endParaRPr lang="en-US" dirty="0">
              <a:ea typeface="+mn-lt"/>
              <a:cs typeface="+mn-lt"/>
            </a:endParaRPr>
          </a:p>
          <a:p>
            <a:endParaRPr lang="en-US" dirty="0"/>
          </a:p>
        </p:txBody>
      </p:sp>
      <p:pic>
        <p:nvPicPr>
          <p:cNvPr id="6" name="Content Placeholder 5" descr="cloth-face-cover.png">
            <a:hlinkClick r:id="rId3"/>
            <a:extLst>
              <a:ext uri="{FF2B5EF4-FFF2-40B4-BE49-F238E27FC236}">
                <a16:creationId xmlns:a16="http://schemas.microsoft.com/office/drawing/2014/main" id="{FB6B9363-8CB1-4624-93F8-ACC317860D2C}"/>
              </a:ext>
            </a:extLst>
          </p:cNvPr>
          <p:cNvPicPr>
            <a:picLocks noGrp="1" noChangeAspect="1"/>
          </p:cNvPicPr>
          <p:nvPr>
            <p:ph sz="quarter" idx="14"/>
          </p:nvPr>
        </p:nvPicPr>
        <p:blipFill>
          <a:blip r:embed="rId4"/>
          <a:stretch>
            <a:fillRect/>
          </a:stretch>
        </p:blipFill>
        <p:spPr>
          <a:xfrm>
            <a:off x="8392157" y="2802440"/>
            <a:ext cx="2553282" cy="2553282"/>
          </a:xfrm>
        </p:spPr>
      </p:pic>
      <p:pic>
        <p:nvPicPr>
          <p:cNvPr id="5" name="Picture 4">
            <a:extLst>
              <a:ext uri="{FF2B5EF4-FFF2-40B4-BE49-F238E27FC236}">
                <a16:creationId xmlns:a16="http://schemas.microsoft.com/office/drawing/2014/main" id="{F1420B62-F5F7-4E92-B332-6E83AE23493C}"/>
              </a:ext>
            </a:extLst>
          </p:cNvPr>
          <p:cNvPicPr>
            <a:picLocks noChangeAspect="1"/>
          </p:cNvPicPr>
          <p:nvPr/>
        </p:nvPicPr>
        <p:blipFill>
          <a:blip r:embed="rId5"/>
          <a:stretch>
            <a:fillRect/>
          </a:stretch>
        </p:blipFill>
        <p:spPr>
          <a:xfrm>
            <a:off x="7216289" y="1502278"/>
            <a:ext cx="2351736" cy="2155055"/>
          </a:xfrm>
          <a:prstGeom prst="rect">
            <a:avLst/>
          </a:prstGeom>
        </p:spPr>
      </p:pic>
    </p:spTree>
    <p:extLst>
      <p:ext uri="{BB962C8B-B14F-4D97-AF65-F5344CB8AC3E}">
        <p14:creationId xmlns:p14="http://schemas.microsoft.com/office/powerpoint/2010/main" val="1561362783"/>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ABA78EF8-E824-4C87-A4FF-3288A5E914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E252AE-1687-4F4A-AAAD-EE8304DE9099}">
  <ds:schemaRefs>
    <ds:schemaRef ds:uri="http://schemas.microsoft.com/sharepoint/v3/contenttype/forms"/>
  </ds:schemaRefs>
</ds:datastoreItem>
</file>

<file path=customXml/itemProps3.xml><?xml version="1.0" encoding="utf-8"?>
<ds:datastoreItem xmlns:ds="http://schemas.openxmlformats.org/officeDocument/2006/customXml" ds:itemID="{5E99C30C-D4EF-40A1-90A6-0C8077024112}">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Droplet design</Template>
  <TotalTime>0</TotalTime>
  <Words>1595</Words>
  <Application>Microsoft Office PowerPoint</Application>
  <PresentationFormat>Widescreen</PresentationFormat>
  <Paragraphs>177</Paragraphs>
  <Slides>28</Slides>
  <Notes>25</Notes>
  <HiddenSlides>0</HiddenSlides>
  <MMClips>2</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Droplet</vt:lpstr>
      <vt:lpstr>SARS-CoV-2 (the virus itself) COVID-19 (the disease it causes)</vt:lpstr>
      <vt:lpstr>How A General Virus Works</vt:lpstr>
      <vt:lpstr>Disease Expert Breaks Down Pandemic Scenes From Film &amp; TV </vt:lpstr>
      <vt:lpstr>Steps to Prevent Illness</vt:lpstr>
      <vt:lpstr>Know how it Spreads</vt:lpstr>
      <vt:lpstr>Know The Symptoms</vt:lpstr>
      <vt:lpstr>Clean Your Hands Often</vt:lpstr>
      <vt:lpstr>Avoid Close Contact</vt:lpstr>
      <vt:lpstr>Use Cloth Face Cover</vt:lpstr>
      <vt:lpstr>Cover Coughs and Sneezes</vt:lpstr>
      <vt:lpstr>Clean and Disinfect</vt:lpstr>
      <vt:lpstr>To Disinfect</vt:lpstr>
      <vt:lpstr>Soft Surfaces</vt:lpstr>
      <vt:lpstr>Electronics</vt:lpstr>
      <vt:lpstr>Laundry</vt:lpstr>
      <vt:lpstr>Cleaning and disinfecting your building or facility if someone is sick</vt:lpstr>
      <vt:lpstr>Cleaning and disinfecting your building or facility if someone is sick</vt:lpstr>
      <vt:lpstr>When Cleaning</vt:lpstr>
      <vt:lpstr>When Cleaning</vt:lpstr>
      <vt:lpstr>When Cleaning</vt:lpstr>
      <vt:lpstr>What To Do If You Are Sick</vt:lpstr>
      <vt:lpstr>If You are Sick, Stay Home</vt:lpstr>
      <vt:lpstr>If You are Sick, Isolate From Home</vt:lpstr>
      <vt:lpstr>If You Are Sick, Call Ahead Before Visiting Your Doctor</vt:lpstr>
      <vt:lpstr>If You Are Sick, Avoid Sharing Personal Household Items</vt:lpstr>
      <vt:lpstr>If You Are Sick, Clean “High Touch” Surfaces Everyday</vt:lpstr>
      <vt:lpstr>If You Are Sick, Monitor Your Symptoms</vt:lpstr>
      <vt:lpstr>Know When to Seek Medical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Viruses</dc:title>
  <dc:creator/>
  <cp:lastModifiedBy/>
  <cp:revision>29</cp:revision>
  <dcterms:created xsi:type="dcterms:W3CDTF">2020-03-02T13:44:23Z</dcterms:created>
  <dcterms:modified xsi:type="dcterms:W3CDTF">2020-04-08T16:01:03Z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