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7" r:id="rId2"/>
    <p:sldId id="895" r:id="rId3"/>
    <p:sldId id="932" r:id="rId4"/>
    <p:sldId id="993" r:id="rId5"/>
    <p:sldId id="962" r:id="rId6"/>
    <p:sldId id="963" r:id="rId7"/>
    <p:sldId id="995" r:id="rId8"/>
    <p:sldId id="991" r:id="rId9"/>
    <p:sldId id="992" r:id="rId10"/>
    <p:sldId id="986" r:id="rId11"/>
    <p:sldId id="987" r:id="rId12"/>
    <p:sldId id="988" r:id="rId13"/>
    <p:sldId id="965" r:id="rId14"/>
    <p:sldId id="982" r:id="rId15"/>
    <p:sldId id="896" r:id="rId16"/>
    <p:sldId id="994" r:id="rId17"/>
    <p:sldId id="985" r:id="rId18"/>
    <p:sldId id="983" r:id="rId19"/>
    <p:sldId id="990" r:id="rId20"/>
    <p:sldId id="908" r:id="rId21"/>
    <p:sldId id="960" r:id="rId22"/>
    <p:sldId id="929" r:id="rId23"/>
    <p:sldId id="974" r:id="rId24"/>
    <p:sldId id="975" r:id="rId25"/>
    <p:sldId id="976" r:id="rId26"/>
    <p:sldId id="977" r:id="rId27"/>
    <p:sldId id="961" r:id="rId28"/>
    <p:sldId id="973" r:id="rId29"/>
    <p:sldId id="959" r:id="rId30"/>
    <p:sldId id="972" r:id="rId31"/>
    <p:sldId id="978" r:id="rId32"/>
    <p:sldId id="979" r:id="rId33"/>
    <p:sldId id="980" r:id="rId34"/>
    <p:sldId id="970" r:id="rId35"/>
    <p:sldId id="957" r:id="rId36"/>
    <p:sldId id="971" r:id="rId37"/>
    <p:sldId id="897" r:id="rId38"/>
    <p:sldId id="849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426"/>
    <a:srgbClr val="183D6E"/>
    <a:srgbClr val="E6E6E6"/>
    <a:srgbClr val="CCCC00"/>
    <a:srgbClr val="2B3616"/>
    <a:srgbClr val="636563"/>
    <a:srgbClr val="777A77"/>
    <a:srgbClr val="767370"/>
    <a:srgbClr val="7D7578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83392" autoAdjust="0"/>
  </p:normalViewPr>
  <p:slideViewPr>
    <p:cSldViewPr snapToGrid="0">
      <p:cViewPr varScale="1">
        <p:scale>
          <a:sx n="71" d="100"/>
          <a:sy n="71" d="100"/>
        </p:scale>
        <p:origin x="184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058" tIns="48030" rIns="96058" bIns="480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058" tIns="48030" rIns="96058" bIns="48030" rtlCol="0"/>
          <a:lstStyle>
            <a:lvl1pPr algn="r">
              <a:defRPr sz="1200"/>
            </a:lvl1pPr>
          </a:lstStyle>
          <a:p>
            <a:fld id="{AC4635C6-5E95-4ADC-9E4D-C9951C1B167E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803775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58" tIns="48030" rIns="96058" bIns="480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6058" tIns="48030" rIns="96058" bIns="480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058" tIns="48030" rIns="96058" bIns="480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058" tIns="48030" rIns="96058" bIns="48030" rtlCol="0" anchor="b"/>
          <a:lstStyle>
            <a:lvl1pPr algn="r">
              <a:defRPr sz="1200"/>
            </a:lvl1pPr>
          </a:lstStyle>
          <a:p>
            <a:fld id="{8B0AE2B4-5251-4467-A2FC-907B934EF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359569"/>
            <a:ext cx="8843211" cy="76199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73968"/>
            <a:ext cx="8839200" cy="621631"/>
          </a:xfrm>
          <a:noFill/>
        </p:spPr>
        <p:txBody>
          <a:bodyPr lIns="91440" tIns="91440">
            <a:normAutofit/>
          </a:bodyPr>
          <a:lstStyle>
            <a:lvl1pPr marL="0" indent="0" algn="l">
              <a:buNone/>
              <a:defRPr sz="2400">
                <a:solidFill>
                  <a:srgbClr val="183D6E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10200"/>
            <a:ext cx="2412759" cy="1339600"/>
          </a:xfrm>
          <a:prstGeom prst="rect">
            <a:avLst/>
          </a:prstGeom>
        </p:spPr>
      </p:pic>
      <p:sp>
        <p:nvSpPr>
          <p:cNvPr id="4" name="Freeform 3"/>
          <p:cNvSpPr/>
          <p:nvPr userDrawn="1"/>
        </p:nvSpPr>
        <p:spPr>
          <a:xfrm>
            <a:off x="-27000" y="5947200"/>
            <a:ext cx="6199200" cy="554400"/>
          </a:xfrm>
          <a:custGeom>
            <a:avLst/>
            <a:gdLst>
              <a:gd name="connsiteX0" fmla="*/ 7200 w 6199200"/>
              <a:gd name="connsiteY0" fmla="*/ 0 h 554400"/>
              <a:gd name="connsiteX1" fmla="*/ 6199200 w 6199200"/>
              <a:gd name="connsiteY1" fmla="*/ 0 h 554400"/>
              <a:gd name="connsiteX2" fmla="*/ 5968800 w 6199200"/>
              <a:gd name="connsiteY2" fmla="*/ 554400 h 554400"/>
              <a:gd name="connsiteX3" fmla="*/ 0 w 6199200"/>
              <a:gd name="connsiteY3" fmla="*/ 554400 h 554400"/>
              <a:gd name="connsiteX4" fmla="*/ 7200 w 6199200"/>
              <a:gd name="connsiteY4" fmla="*/ 0 h 55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200" h="554400">
                <a:moveTo>
                  <a:pt x="7200" y="0"/>
                </a:moveTo>
                <a:lnTo>
                  <a:pt x="6199200" y="0"/>
                </a:lnTo>
                <a:lnTo>
                  <a:pt x="5968800" y="554400"/>
                </a:lnTo>
                <a:lnTo>
                  <a:pt x="0" y="554400"/>
                </a:lnTo>
                <a:lnTo>
                  <a:pt x="720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 lIns="182880" tIns="91440"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6" name="Freeform 5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6"/>
          <a:stretch/>
        </p:blipFill>
        <p:spPr>
          <a:xfrm>
            <a:off x="152400" y="6068549"/>
            <a:ext cx="717675" cy="75745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85800" y="6400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6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6"/>
          <a:stretch/>
        </p:blipFill>
        <p:spPr>
          <a:xfrm>
            <a:off x="152400" y="6068549"/>
            <a:ext cx="717675" cy="75745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85800" y="6400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6"/>
          <a:stretch/>
        </p:blipFill>
        <p:spPr>
          <a:xfrm>
            <a:off x="152400" y="6068549"/>
            <a:ext cx="717675" cy="75745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85800" y="6400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6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192588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35162"/>
            <a:ext cx="4192588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194175" cy="7921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194175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6"/>
          <a:stretch/>
        </p:blipFill>
        <p:spPr>
          <a:xfrm>
            <a:off x="152400" y="6068549"/>
            <a:ext cx="717675" cy="75745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85800" y="6400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>
            <a:lvl1pPr algn="l">
              <a:defRPr>
                <a:solidFill>
                  <a:srgbClr val="183D6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332154"/>
            <a:ext cx="1379416" cy="457200"/>
          </a:xfrm>
          <a:custGeom>
            <a:avLst/>
            <a:gdLst>
              <a:gd name="connsiteX0" fmla="*/ 0 w 1379416"/>
              <a:gd name="connsiteY0" fmla="*/ 0 h 457200"/>
              <a:gd name="connsiteX1" fmla="*/ 1379416 w 1379416"/>
              <a:gd name="connsiteY1" fmla="*/ 0 h 457200"/>
              <a:gd name="connsiteX2" fmla="*/ 1211385 w 1379416"/>
              <a:gd name="connsiteY2" fmla="*/ 457200 h 457200"/>
              <a:gd name="connsiteX3" fmla="*/ 0 w 1379416"/>
              <a:gd name="connsiteY3" fmla="*/ 457200 h 457200"/>
              <a:gd name="connsiteX4" fmla="*/ 0 w 137941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416" h="457200">
                <a:moveTo>
                  <a:pt x="0" y="0"/>
                </a:moveTo>
                <a:lnTo>
                  <a:pt x="1379416" y="0"/>
                </a:lnTo>
                <a:lnTo>
                  <a:pt x="1211385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96"/>
          <a:stretch/>
        </p:blipFill>
        <p:spPr>
          <a:xfrm>
            <a:off x="152400" y="6068549"/>
            <a:ext cx="717675" cy="75745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85800" y="6400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3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2" y="6455434"/>
            <a:ext cx="667428" cy="3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534400" cy="5486400"/>
          </a:xfrm>
          <a:prstGeom prst="rect">
            <a:avLst/>
          </a:prstGeom>
          <a:noFill/>
        </p:spPr>
        <p:txBody>
          <a:bodyPr vert="horz" lIns="182880" tIns="18288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5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8" y="5017169"/>
            <a:ext cx="5334001" cy="621631"/>
          </a:xfrm>
        </p:spPr>
        <p:txBody>
          <a:bodyPr>
            <a:noAutofit/>
          </a:bodyPr>
          <a:lstStyle/>
          <a:p>
            <a:r>
              <a:rPr lang="en-US" dirty="0"/>
              <a:t>July 1,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599" y="2502569"/>
            <a:ext cx="8843211" cy="1340088"/>
          </a:xfrm>
        </p:spPr>
        <p:txBody>
          <a:bodyPr>
            <a:normAutofit/>
          </a:bodyPr>
          <a:lstStyle/>
          <a:p>
            <a:r>
              <a:rPr lang="en-US" dirty="0"/>
              <a:t>Complete Streets Implementation Team</a:t>
            </a:r>
            <a:br>
              <a:rPr lang="en-US" dirty="0"/>
            </a:br>
            <a:r>
              <a:rPr lang="en-US" dirty="0"/>
              <a:t>Implementation Phase: Meeting #7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03046"/>
            <a:ext cx="3796825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1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EB4A-BA5E-419E-BF53-5E62F85A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Project Process</a:t>
            </a:r>
          </a:p>
        </p:txBody>
      </p:sp>
      <p:pic>
        <p:nvPicPr>
          <p:cNvPr id="4" name="image2.jpeg">
            <a:extLst>
              <a:ext uri="{FF2B5EF4-FFF2-40B4-BE49-F238E27FC236}">
                <a16:creationId xmlns:a16="http://schemas.microsoft.com/office/drawing/2014/main" id="{6804F55C-D54B-4728-AF53-D298BBBCB0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0020" y="228600"/>
            <a:ext cx="718185" cy="572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B97EC-F281-44F9-BEC9-2CAA43B72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8" y="1745673"/>
            <a:ext cx="8971964" cy="51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2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7E1B1-1225-483E-A3C1-2DC2AA8F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760"/>
            <a:ext cx="9144000" cy="64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8F57-EB7E-4278-BCEB-31D44C7F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0466-1C35-45B1-A0C5-67BF5CB2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/>
          <a:lstStyle/>
          <a:p>
            <a:r>
              <a:rPr lang="en-US" dirty="0"/>
              <a:t>See pages 5-8 of pdf for higher-resolution versions of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118259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68EB3-3CA0-4F8D-9501-A10425F2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8643"/>
            <a:ext cx="2895600" cy="1360714"/>
          </a:xfrm>
        </p:spPr>
        <p:txBody>
          <a:bodyPr/>
          <a:lstStyle/>
          <a:p>
            <a:r>
              <a:rPr lang="en-US" dirty="0"/>
              <a:t>Major Subdivision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97F997A-634E-44AB-A4B5-8C2F026F2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6702" y="43543"/>
          <a:ext cx="5690595" cy="681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3" imgW="6672905" imgH="9701053" progId="Word.Document.8">
                  <p:embed/>
                </p:oleObj>
              </mc:Choice>
              <mc:Fallback>
                <p:oleObj name="Document" r:id="rId3" imgW="6672905" imgH="9701053" progId="Word.Documen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97F997A-634E-44AB-A4B5-8C2F026F2A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6702" y="43543"/>
                        <a:ext cx="5690595" cy="6814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68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Development Plan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084935A-D585-4B02-8C2C-8D0BBE5C2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52107"/>
              </p:ext>
            </p:extLst>
          </p:nvPr>
        </p:nvGraphicFramePr>
        <p:xfrm>
          <a:off x="2249859" y="908372"/>
          <a:ext cx="4644282" cy="594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6672905" imgH="9453074" progId="Word.Document.8">
                  <p:embed/>
                </p:oleObj>
              </mc:Choice>
              <mc:Fallback>
                <p:oleObj name="Document" r:id="rId3" imgW="6672905" imgH="9453074" progId="Word.Document.8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084935A-D585-4B02-8C2C-8D0BBE5C2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9859" y="908372"/>
                        <a:ext cx="4644282" cy="5949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42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F8DB-2138-4EDA-A024-9617D3B66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Subdivision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2B8934-C2BD-4B1D-B00A-E0D73477D3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8614"/>
              </p:ext>
            </p:extLst>
          </p:nvPr>
        </p:nvGraphicFramePr>
        <p:xfrm>
          <a:off x="2415758" y="914400"/>
          <a:ext cx="4312484" cy="5939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3" imgW="6672905" imgH="9701053" progId="Word.Document.8">
                  <p:embed/>
                </p:oleObj>
              </mc:Choice>
              <mc:Fallback>
                <p:oleObj name="Document" r:id="rId3" imgW="6672905" imgH="9701053" progId="Word.Document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12B8934-C2BD-4B1D-B00A-E0D73477D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5758" y="914400"/>
                        <a:ext cx="4312484" cy="5939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798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8F57-EB7E-4278-BCEB-31D44C7F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0466-1C35-45B1-A0C5-67BF5CB2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219200"/>
            <a:ext cx="8408895" cy="5181600"/>
          </a:xfrm>
        </p:spPr>
        <p:txBody>
          <a:bodyPr/>
          <a:lstStyle/>
          <a:p>
            <a:r>
              <a:rPr lang="en-US" dirty="0"/>
              <a:t>Would apply to Major Subdivisions and Commercial Site Development Plans</a:t>
            </a:r>
          </a:p>
          <a:p>
            <a:r>
              <a:rPr lang="en-US" dirty="0"/>
              <a:t>Would NOT apply to Minor Subdivisions and non-Commercial Site Development Plans</a:t>
            </a:r>
          </a:p>
        </p:txBody>
      </p:sp>
    </p:spTree>
    <p:extLst>
      <p:ext uri="{BB962C8B-B14F-4D97-AF65-F5344CB8AC3E}">
        <p14:creationId xmlns:p14="http://schemas.microsoft.com/office/powerpoint/2010/main" val="787997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0CEB2D-8771-4A36-85B1-EB33F388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>
            <a:normAutofit/>
          </a:bodyPr>
          <a:lstStyle/>
          <a:p>
            <a:r>
              <a:rPr lang="en-US" dirty="0"/>
              <a:t>Developer Project Process</a:t>
            </a:r>
          </a:p>
        </p:txBody>
      </p:sp>
      <p:pic>
        <p:nvPicPr>
          <p:cNvPr id="3" name="image2.jpeg">
            <a:extLst>
              <a:ext uri="{FF2B5EF4-FFF2-40B4-BE49-F238E27FC236}">
                <a16:creationId xmlns:a16="http://schemas.microsoft.com/office/drawing/2014/main" id="{5F059027-C28B-4738-8BF4-90FF9B3028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0020" y="228600"/>
            <a:ext cx="718185" cy="5727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ECD06D-100D-4853-B5EF-5CB70A46BADE}"/>
              </a:ext>
            </a:extLst>
          </p:cNvPr>
          <p:cNvSpPr/>
          <p:nvPr/>
        </p:nvSpPr>
        <p:spPr>
          <a:xfrm>
            <a:off x="8510155" y="6047509"/>
            <a:ext cx="408050" cy="810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94F7B-A504-4B17-83A6-6DFBE2DE9BC4}"/>
              </a:ext>
            </a:extLst>
          </p:cNvPr>
          <p:cNvSpPr/>
          <p:nvPr/>
        </p:nvSpPr>
        <p:spPr>
          <a:xfrm>
            <a:off x="85950" y="6047508"/>
            <a:ext cx="667455" cy="810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24496F-1A81-4590-A655-9E52A1B3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06" y="914400"/>
            <a:ext cx="7756749" cy="58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1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A32C2F-01D0-4EAD-A060-993ACB10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25" y="0"/>
            <a:ext cx="7926965" cy="6836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6F0128-52D9-43E9-AB4E-4F5E518147E8}"/>
              </a:ext>
            </a:extLst>
          </p:cNvPr>
          <p:cNvSpPr/>
          <p:nvPr/>
        </p:nvSpPr>
        <p:spPr>
          <a:xfrm>
            <a:off x="8697190" y="6192982"/>
            <a:ext cx="197428" cy="643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1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CA33-2744-42BC-9154-7C17F0DC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1358F-E38B-4C6D-A7D6-702A7D32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remaining checklists for Capital, Operational, and Developer flow charts</a:t>
            </a:r>
          </a:p>
          <a:p>
            <a:r>
              <a:rPr lang="en-US" dirty="0"/>
              <a:t>Revise document structure where appropriate so text interfaces well with checklist format</a:t>
            </a:r>
          </a:p>
          <a:p>
            <a:r>
              <a:rPr lang="en-US" dirty="0"/>
              <a:t>Full rough draft available for CSIT review by August Meeting</a:t>
            </a:r>
          </a:p>
          <a:p>
            <a:r>
              <a:rPr lang="en-US" dirty="0"/>
              <a:t>Revised draft available for CSIT review by September meeting</a:t>
            </a:r>
          </a:p>
          <a:p>
            <a:r>
              <a:rPr lang="en-US" dirty="0"/>
              <a:t>Final draft ready for Council review in October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7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055429" cy="51816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Review and approval of June meeting minutes</a:t>
            </a:r>
          </a:p>
          <a:p>
            <a:r>
              <a:rPr lang="en-US" dirty="0"/>
              <a:t>Community Engagement Plan</a:t>
            </a:r>
          </a:p>
          <a:p>
            <a:r>
              <a:rPr lang="en-US" dirty="0"/>
              <a:t>Design Manual</a:t>
            </a:r>
          </a:p>
          <a:p>
            <a:r>
              <a:rPr lang="en-US" dirty="0"/>
              <a:t>Project prioritization</a:t>
            </a:r>
          </a:p>
          <a:p>
            <a:r>
              <a:rPr lang="en-US" dirty="0"/>
              <a:t>Brief updates</a:t>
            </a:r>
          </a:p>
          <a:p>
            <a:pPr lvl="1"/>
            <a:r>
              <a:rPr lang="en-US" dirty="0"/>
              <a:t>Sidewalk policy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693BD721-2D51-4B30-80F2-567F3588CAFB}"/>
              </a:ext>
            </a:extLst>
          </p:cNvPr>
          <p:cNvSpPr/>
          <p:nvPr/>
        </p:nvSpPr>
        <p:spPr>
          <a:xfrm>
            <a:off x="8218311" y="1715912"/>
            <a:ext cx="620889" cy="620889"/>
          </a:xfrm>
          <a:prstGeom prst="star5">
            <a:avLst/>
          </a:prstGeom>
          <a:solidFill>
            <a:srgbClr val="FC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C2EE0-35B6-413F-97FD-87BD89FD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460171"/>
            <a:ext cx="8280173" cy="2373086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DESIGN MANUAL</a:t>
            </a:r>
          </a:p>
        </p:txBody>
      </p:sp>
    </p:spTree>
    <p:extLst>
      <p:ext uri="{BB962C8B-B14F-4D97-AF65-F5344CB8AC3E}">
        <p14:creationId xmlns:p14="http://schemas.microsoft.com/office/powerpoint/2010/main" val="3631568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Manual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B90F-E321-4650-8EF0-69E14461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055429" cy="5181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Chapter 1 (Introduction and General Information) will be rewritten to incorporate Complete Streets principles, project delivery process, community engagement, etc.</a:t>
            </a:r>
          </a:p>
          <a:p>
            <a:r>
              <a:rPr lang="en-US" dirty="0"/>
              <a:t>Chapter 2 (Design of Roads) and Volume IV typical sections will be updated based on the street typology</a:t>
            </a:r>
          </a:p>
          <a:p>
            <a:r>
              <a:rPr lang="en-US" dirty="0"/>
              <a:t>Chapters 3 (bridges) and 5 (traffic) will also be updated</a:t>
            </a:r>
          </a:p>
          <a:p>
            <a:r>
              <a:rPr lang="en-US" dirty="0"/>
              <a:t>Chapter 4 (APFO) will not be updated under this effort, except for possibly minor “housekeeping” items</a:t>
            </a:r>
          </a:p>
        </p:txBody>
      </p:sp>
    </p:spTree>
    <p:extLst>
      <p:ext uri="{BB962C8B-B14F-4D97-AF65-F5344CB8AC3E}">
        <p14:creationId xmlns:p14="http://schemas.microsoft.com/office/powerpoint/2010/main" val="259765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Manual – Chapter 1 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1793D-A8B1-4C6A-900F-64612508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1.1 Introduction (primarily new content)</a:t>
            </a:r>
          </a:p>
          <a:p>
            <a:pPr lvl="1"/>
            <a:r>
              <a:rPr lang="en-US" dirty="0"/>
              <a:t>A. How to use this manual</a:t>
            </a:r>
          </a:p>
          <a:p>
            <a:pPr lvl="1"/>
            <a:r>
              <a:rPr lang="en-US" dirty="0"/>
              <a:t>B. How this manual was developed</a:t>
            </a:r>
          </a:p>
          <a:p>
            <a:pPr lvl="1"/>
            <a:r>
              <a:rPr lang="en-US" dirty="0"/>
              <a:t>C. Benefits of Complete Streets</a:t>
            </a:r>
          </a:p>
          <a:p>
            <a:pPr lvl="1"/>
            <a:r>
              <a:rPr lang="en-US" dirty="0"/>
              <a:t>D. Complete Streets policy</a:t>
            </a:r>
          </a:p>
          <a:p>
            <a:pPr lvl="1"/>
            <a:r>
              <a:rPr lang="en-US" dirty="0"/>
              <a:t>E. Vulnerable Population index and Priority Areas</a:t>
            </a:r>
          </a:p>
          <a:p>
            <a:pPr lvl="1"/>
            <a:r>
              <a:rPr lang="en-US" dirty="0"/>
              <a:t>F. Authorization</a:t>
            </a:r>
          </a:p>
        </p:txBody>
      </p:sp>
    </p:spTree>
    <p:extLst>
      <p:ext uri="{BB962C8B-B14F-4D97-AF65-F5344CB8AC3E}">
        <p14:creationId xmlns:p14="http://schemas.microsoft.com/office/powerpoint/2010/main" val="255750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Manual – Chapter 1 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1793D-A8B1-4C6A-900F-64612508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1.2 Project Types and Delivery Process (significant rewrite of existing content)</a:t>
            </a:r>
          </a:p>
          <a:p>
            <a:pPr lvl="1"/>
            <a:r>
              <a:rPr lang="en-US" dirty="0"/>
              <a:t>A. Capital projects</a:t>
            </a:r>
          </a:p>
          <a:p>
            <a:pPr lvl="1"/>
            <a:r>
              <a:rPr lang="en-US" dirty="0"/>
              <a:t>B. Land development projects</a:t>
            </a:r>
          </a:p>
          <a:p>
            <a:pPr lvl="1"/>
            <a:r>
              <a:rPr lang="en-US" dirty="0"/>
              <a:t>C. Project prioritization</a:t>
            </a:r>
          </a:p>
          <a:p>
            <a:pPr lvl="1"/>
            <a:r>
              <a:rPr lang="en-US" dirty="0"/>
              <a:t>D. Community Engagement Plan</a:t>
            </a:r>
          </a:p>
          <a:p>
            <a:pPr lvl="1"/>
            <a:r>
              <a:rPr lang="en-US" dirty="0"/>
              <a:t>E. Exceptions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23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Manual – Chapter 1 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1793D-A8B1-4C6A-900F-64612508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1.3 Street Types </a:t>
            </a:r>
            <a:br>
              <a:rPr lang="en-US" dirty="0"/>
            </a:br>
            <a:r>
              <a:rPr lang="en-US" dirty="0"/>
              <a:t>(significant rewrite of existing content)</a:t>
            </a:r>
          </a:p>
          <a:p>
            <a:pPr lvl="1"/>
            <a:r>
              <a:rPr lang="en-US" dirty="0"/>
              <a:t>A. Land use context</a:t>
            </a:r>
          </a:p>
          <a:p>
            <a:pPr lvl="1"/>
            <a:r>
              <a:rPr lang="en-US" dirty="0"/>
              <a:t>B. Transportation context</a:t>
            </a:r>
          </a:p>
          <a:p>
            <a:pPr lvl="1"/>
            <a:r>
              <a:rPr lang="en-US" dirty="0"/>
              <a:t>C. Typology</a:t>
            </a:r>
          </a:p>
          <a:p>
            <a:pPr lvl="1"/>
            <a:r>
              <a:rPr lang="en-US" dirty="0"/>
              <a:t>D. Bike Howard overlay</a:t>
            </a:r>
          </a:p>
          <a:p>
            <a:pPr lvl="1"/>
            <a:r>
              <a:rPr lang="en-US" dirty="0"/>
              <a:t>E. Scenic roadway overlay</a:t>
            </a:r>
          </a:p>
          <a:p>
            <a:pPr lvl="1"/>
            <a:r>
              <a:rPr lang="en-US" dirty="0"/>
              <a:t>F. Trade-offs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31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Manual – Chapter 1 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1793D-A8B1-4C6A-900F-64612508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sections of Chapter 1 will have less significant modifications</a:t>
            </a:r>
          </a:p>
          <a:p>
            <a:pPr lvl="1"/>
            <a:r>
              <a:rPr lang="en-US" dirty="0"/>
              <a:t>1.4 Engineering Reports</a:t>
            </a:r>
          </a:p>
          <a:p>
            <a:pPr lvl="1"/>
            <a:r>
              <a:rPr lang="en-US" dirty="0"/>
              <a:t>1.5 Surveys</a:t>
            </a:r>
          </a:p>
          <a:p>
            <a:pPr lvl="1"/>
            <a:r>
              <a:rPr lang="en-US" dirty="0"/>
              <a:t>1.6 Construction Plans</a:t>
            </a:r>
          </a:p>
          <a:p>
            <a:pPr lvl="1"/>
            <a:r>
              <a:rPr lang="en-US" dirty="0"/>
              <a:t>1.7 Construction Specifications</a:t>
            </a:r>
          </a:p>
          <a:p>
            <a:pPr lvl="1"/>
            <a:r>
              <a:rPr lang="en-US" dirty="0"/>
              <a:t>1.8 Record Drawings</a:t>
            </a:r>
          </a:p>
          <a:p>
            <a:pPr lvl="1"/>
            <a:r>
              <a:rPr lang="en-US" dirty="0"/>
              <a:t>1.9 Definitions</a:t>
            </a:r>
          </a:p>
          <a:p>
            <a:pPr lvl="1"/>
            <a:r>
              <a:rPr lang="en-US" dirty="0"/>
              <a:t>1.10 Abbreviations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24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Manual – Chapter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1793D-A8B1-4C6A-900F-64612508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modification is needed to comply with the Complete Streets policy:</a:t>
            </a:r>
          </a:p>
          <a:p>
            <a:pPr lvl="1"/>
            <a:r>
              <a:rPr lang="en-US" dirty="0"/>
              <a:t>Section 4.9.2.A.2: In Table 2, change “eight-foot-wide bike path” to “ten-foot-wide shared use pathway”</a:t>
            </a:r>
          </a:p>
          <a:p>
            <a:r>
              <a:rPr lang="en-US" dirty="0"/>
              <a:t>Some sections may benefit from modification or clarification:</a:t>
            </a:r>
          </a:p>
          <a:p>
            <a:pPr lvl="1"/>
            <a:r>
              <a:rPr lang="en-US" dirty="0"/>
              <a:t>4.2.C. If collector classifications are combined, wording needs to be revised</a:t>
            </a:r>
          </a:p>
          <a:p>
            <a:pPr lvl="1"/>
            <a:r>
              <a:rPr lang="en-US" dirty="0"/>
              <a:t>4.3.C.3. Background growth rate of 3% or 6% may be worth reconsidering</a:t>
            </a:r>
          </a:p>
          <a:p>
            <a:pPr lvl="1"/>
            <a:r>
              <a:rPr lang="en-US" dirty="0"/>
              <a:t>4.9.1.C. Pedestrian Level of Service (PLOS) and Bicycle Level of Service (BLOS) may require clarification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10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Manual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B90F-E321-4650-8EF0-69E14461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7805057" cy="5181600"/>
          </a:xfrm>
        </p:spPr>
        <p:txBody>
          <a:bodyPr/>
          <a:lstStyle/>
          <a:p>
            <a:r>
              <a:rPr lang="en-US" dirty="0"/>
              <a:t>As noted last time, updates will be reviewed by the core team before being brought to the CSIT</a:t>
            </a:r>
          </a:p>
        </p:txBody>
      </p:sp>
    </p:spTree>
    <p:extLst>
      <p:ext uri="{BB962C8B-B14F-4D97-AF65-F5344CB8AC3E}">
        <p14:creationId xmlns:p14="http://schemas.microsoft.com/office/powerpoint/2010/main" val="3217342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C2EE0-35B6-413F-97FD-87BD89FD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460171"/>
            <a:ext cx="8280173" cy="2373086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PROJECT PRIORITIZATION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86647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prioritization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B90F-E321-4650-8EF0-69E14461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199"/>
            <a:ext cx="8534400" cy="54102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Internal meeting held on June 19</a:t>
            </a:r>
          </a:p>
          <a:p>
            <a:pPr lvl="1"/>
            <a:r>
              <a:rPr lang="en-US" dirty="0"/>
              <a:t>Senior staff from the Administration, Budget, Transportation, DPW, and DPZ participated</a:t>
            </a:r>
          </a:p>
          <a:p>
            <a:pPr lvl="1"/>
            <a:r>
              <a:rPr lang="en-US" dirty="0"/>
              <a:t>The goal is to better understand the County’s current capital budget development process to help determine how to introduce prioritization in a way that effectively advances Complete Streets while avoiding unnecessary disruption to the existing process</a:t>
            </a:r>
          </a:p>
          <a:p>
            <a:pPr lvl="1"/>
            <a:r>
              <a:rPr lang="en-US" dirty="0"/>
              <a:t>Discussed the requirement in the Complete Streets policy to have a prioritization process for transportation projects; all attendees acknowledged this is necessary</a:t>
            </a:r>
          </a:p>
          <a:p>
            <a:pPr lvl="1"/>
            <a:r>
              <a:rPr lang="en-US" dirty="0"/>
              <a:t>Considered how prioritization may work for individual projects vs “programs of projects”</a:t>
            </a:r>
          </a:p>
          <a:p>
            <a:pPr lvl="1"/>
            <a:r>
              <a:rPr lang="en-US" dirty="0"/>
              <a:t>Will follow up with individual or small group interviews about how prioritization can fit into the budget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286993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C2EE0-35B6-413F-97FD-87BD89FD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460171"/>
            <a:ext cx="8280173" cy="2373086"/>
          </a:xfrm>
        </p:spPr>
        <p:txBody>
          <a:bodyPr anchor="ctr" anchorCtr="0">
            <a:normAutofit/>
          </a:bodyPr>
          <a:lstStyle/>
          <a:p>
            <a:r>
              <a:rPr lang="en-US"/>
              <a:t>COMMUNITY </a:t>
            </a:r>
            <a:br>
              <a:rPr lang="en-US"/>
            </a:br>
            <a:r>
              <a:rPr lang="en-US"/>
              <a:t>ENGAGEMENT PLAN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21123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prioritization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B90F-E321-4650-8EF0-69E14461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055429" cy="5181600"/>
          </a:xfrm>
        </p:spPr>
        <p:txBody>
          <a:bodyPr/>
          <a:lstStyle/>
          <a:p>
            <a:r>
              <a:rPr lang="en-US" dirty="0"/>
              <a:t>How are transportation projects added or adjusted in the capital program?</a:t>
            </a:r>
          </a:p>
          <a:p>
            <a:pPr lvl="1"/>
            <a:r>
              <a:rPr lang="en-US" dirty="0"/>
              <a:t>1. How are transportation projects added to the capital program each year? </a:t>
            </a:r>
          </a:p>
          <a:p>
            <a:pPr lvl="1"/>
            <a:r>
              <a:rPr lang="en-US" dirty="0"/>
              <a:t>2. Is there clear guidance and definition of criteria used for selecting capital projects?</a:t>
            </a:r>
          </a:p>
          <a:p>
            <a:pPr lvl="1"/>
            <a:r>
              <a:rPr lang="en-US" dirty="0"/>
              <a:t>3. How do transportation projects move from:</a:t>
            </a:r>
          </a:p>
          <a:p>
            <a:pPr lvl="2"/>
            <a:r>
              <a:rPr lang="en-US" dirty="0"/>
              <a:t>a. Concept to design?</a:t>
            </a:r>
          </a:p>
          <a:p>
            <a:pPr lvl="2"/>
            <a:r>
              <a:rPr lang="en-US" dirty="0"/>
              <a:t>b. Design to engineering?</a:t>
            </a:r>
          </a:p>
          <a:p>
            <a:pPr lvl="2"/>
            <a:r>
              <a:rPr lang="en-US" dirty="0"/>
              <a:t>c. Engineering to construction?</a:t>
            </a:r>
          </a:p>
        </p:txBody>
      </p:sp>
    </p:spTree>
    <p:extLst>
      <p:ext uri="{BB962C8B-B14F-4D97-AF65-F5344CB8AC3E}">
        <p14:creationId xmlns:p14="http://schemas.microsoft.com/office/powerpoint/2010/main" val="131727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prioritization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B90F-E321-4650-8EF0-69E14461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055429" cy="5181600"/>
          </a:xfrm>
        </p:spPr>
        <p:txBody>
          <a:bodyPr/>
          <a:lstStyle/>
          <a:p>
            <a:r>
              <a:rPr lang="en-US" dirty="0"/>
              <a:t>Use of condition assessments</a:t>
            </a:r>
          </a:p>
          <a:p>
            <a:pPr lvl="1"/>
            <a:r>
              <a:rPr lang="en-US" dirty="0"/>
              <a:t>4. Are there projects that should be evaluated using an asset inventory and condition assessment process, that are not currently evaluated using this process?</a:t>
            </a:r>
          </a:p>
          <a:p>
            <a:pPr lvl="1"/>
            <a:r>
              <a:rPr lang="en-US" dirty="0"/>
              <a:t>5.How is the allocation of funding determined between system preservation and new/expansion projects?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prioritization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B90F-E321-4650-8EF0-69E14461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055429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Financial determinations</a:t>
            </a:r>
          </a:p>
          <a:p>
            <a:pPr lvl="1"/>
            <a:r>
              <a:rPr lang="en-US" dirty="0"/>
              <a:t>6. How is allocation of funds related to county goals and policy priorities?</a:t>
            </a:r>
          </a:p>
          <a:p>
            <a:pPr lvl="1"/>
            <a:r>
              <a:rPr lang="en-US" dirty="0"/>
              <a:t>7. How is the allocation of funds for program levels (rather than individual projects) determined each year?</a:t>
            </a:r>
          </a:p>
          <a:p>
            <a:pPr lvl="1"/>
            <a:r>
              <a:rPr lang="en-US" dirty="0"/>
              <a:t>8. Are feasibility studies conducted prior to committing to potential projects?  Is there funding allocated each year for new feasibility studies?</a:t>
            </a:r>
          </a:p>
          <a:p>
            <a:pPr lvl="1"/>
            <a:r>
              <a:rPr lang="en-US" dirty="0"/>
              <a:t>9. How are yearly cashflows determined for multi-year projects?</a:t>
            </a:r>
          </a:p>
          <a:p>
            <a:pPr lvl="1"/>
            <a:r>
              <a:rPr lang="en-US" dirty="0"/>
              <a:t>10. What process is used for project controls? Is there an internal project status reporting process and review for approval of modifications in scope, budget and schedule?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20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prioritization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B90F-E321-4650-8EF0-69E14461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055429" cy="5181600"/>
          </a:xfrm>
        </p:spPr>
        <p:txBody>
          <a:bodyPr>
            <a:normAutofit/>
          </a:bodyPr>
          <a:lstStyle/>
          <a:p>
            <a:r>
              <a:rPr lang="en-US" dirty="0"/>
              <a:t>Public involvement</a:t>
            </a:r>
          </a:p>
          <a:p>
            <a:pPr lvl="1"/>
            <a:r>
              <a:rPr lang="en-US" dirty="0"/>
              <a:t>11. How is the public involved in the creation of the capital budget?</a:t>
            </a:r>
          </a:p>
        </p:txBody>
      </p:sp>
    </p:spTree>
    <p:extLst>
      <p:ext uri="{BB962C8B-B14F-4D97-AF65-F5344CB8AC3E}">
        <p14:creationId xmlns:p14="http://schemas.microsoft.com/office/powerpoint/2010/main" val="472970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prioritization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8B90F-E321-4650-8EF0-69E14461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055429" cy="5246914"/>
          </a:xfrm>
        </p:spPr>
        <p:txBody>
          <a:bodyPr>
            <a:normAutofit/>
          </a:bodyPr>
          <a:lstStyle/>
          <a:p>
            <a:r>
              <a:rPr lang="en-US" dirty="0"/>
              <a:t>Anticipated schedule (revised)</a:t>
            </a:r>
          </a:p>
          <a:p>
            <a:pPr lvl="1"/>
            <a:r>
              <a:rPr lang="en-US" dirty="0"/>
              <a:t>Meetings and interviews in late June into early July</a:t>
            </a:r>
          </a:p>
          <a:p>
            <a:pPr lvl="1"/>
            <a:r>
              <a:rPr lang="en-US" dirty="0"/>
              <a:t>Initial draft, testing, and iteration in July and early August</a:t>
            </a:r>
          </a:p>
          <a:p>
            <a:pPr lvl="1"/>
            <a:r>
              <a:rPr lang="en-US" dirty="0"/>
              <a:t>Refined draft to core team by August 19 meeting</a:t>
            </a:r>
          </a:p>
          <a:p>
            <a:pPr lvl="1"/>
            <a:r>
              <a:rPr lang="en-US" dirty="0"/>
              <a:t>Adjustments as needed</a:t>
            </a:r>
          </a:p>
          <a:p>
            <a:pPr lvl="1"/>
            <a:r>
              <a:rPr lang="en-US" dirty="0"/>
              <a:t>Refined draft to CSIT by September 2 meeting</a:t>
            </a:r>
          </a:p>
          <a:p>
            <a:pPr lvl="1"/>
            <a:r>
              <a:rPr lang="en-US" dirty="0"/>
              <a:t>Adjustment as needed</a:t>
            </a:r>
          </a:p>
          <a:p>
            <a:pPr lvl="1"/>
            <a:r>
              <a:rPr lang="en-US" dirty="0"/>
              <a:t>Approval by core team at September 16 meeting</a:t>
            </a:r>
          </a:p>
          <a:p>
            <a:pPr lvl="1"/>
            <a:r>
              <a:rPr lang="en-US" dirty="0"/>
              <a:t>Approval by CSIT at October 7 meeting</a:t>
            </a:r>
          </a:p>
          <a:p>
            <a:pPr lvl="1"/>
            <a:r>
              <a:rPr lang="en-US" dirty="0"/>
              <a:t>Delivery to Council in October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08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C2EE0-35B6-413F-97FD-87BD89FD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460171"/>
            <a:ext cx="8280173" cy="2373086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BRIEF UPDATES</a:t>
            </a:r>
          </a:p>
        </p:txBody>
      </p:sp>
    </p:spTree>
    <p:extLst>
      <p:ext uri="{BB962C8B-B14F-4D97-AF65-F5344CB8AC3E}">
        <p14:creationId xmlns:p14="http://schemas.microsoft.com/office/powerpoint/2010/main" val="663032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Sidewalk policy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1793D-A8B1-4C6A-900F-64612508E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[content]</a:t>
            </a:r>
          </a:p>
        </p:txBody>
      </p:sp>
    </p:spTree>
    <p:extLst>
      <p:ext uri="{BB962C8B-B14F-4D97-AF65-F5344CB8AC3E}">
        <p14:creationId xmlns:p14="http://schemas.microsoft.com/office/powerpoint/2010/main" val="1939696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C2EE0-35B6-413F-97FD-87BD89FD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2460171"/>
            <a:ext cx="8280173" cy="2373086"/>
          </a:xfrm>
        </p:spPr>
        <p:txBody>
          <a:bodyPr anchor="ctr" anchorCtr="0">
            <a:normAutofit/>
          </a:bodyPr>
          <a:lstStyle/>
          <a:p>
            <a:r>
              <a:rPr lang="en-US" sz="4000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46909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873" y="228600"/>
            <a:ext cx="7162800" cy="685800"/>
          </a:xfrm>
        </p:spPr>
        <p:txBody>
          <a:bodyPr/>
          <a:lstStyle/>
          <a:p>
            <a:r>
              <a:rPr lang="en-US" dirty="0"/>
              <a:t>Next steps</a:t>
            </a:r>
            <a:endParaRPr lang="en-US" dirty="0">
              <a:solidFill>
                <a:srgbClr val="183D6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52" y="1219199"/>
            <a:ext cx="8091948" cy="527785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72"/>
              </a:spcBef>
            </a:pPr>
            <a:r>
              <a:rPr lang="en-US" dirty="0"/>
              <a:t>Next meeting</a:t>
            </a:r>
          </a:p>
          <a:p>
            <a:pPr lvl="1">
              <a:lnSpc>
                <a:spcPct val="120000"/>
              </a:lnSpc>
              <a:spcBef>
                <a:spcPts val="672"/>
              </a:spcBef>
            </a:pPr>
            <a:r>
              <a:rPr lang="en-US" dirty="0"/>
              <a:t>Wednesday, August 5, 3:00 pm</a:t>
            </a:r>
          </a:p>
          <a:p>
            <a:pPr>
              <a:lnSpc>
                <a:spcPct val="120000"/>
              </a:lnSpc>
              <a:spcBef>
                <a:spcPts val="672"/>
              </a:spcBef>
            </a:pPr>
            <a:r>
              <a:rPr lang="en-US" dirty="0"/>
              <a:t>Action items from this meeting</a:t>
            </a:r>
          </a:p>
        </p:txBody>
      </p:sp>
    </p:spTree>
    <p:extLst>
      <p:ext uri="{BB962C8B-B14F-4D97-AF65-F5344CB8AC3E}">
        <p14:creationId xmlns:p14="http://schemas.microsoft.com/office/powerpoint/2010/main" val="822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8F46F-9137-4BCF-94E9-C25128AC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Projects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8572D2-9B19-413B-9AEA-EC7F10FD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0CEB2D-8771-4A36-85B1-EB33F388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Capital Project Process (2 slides)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8DF71F-3EBB-4BFC-98F4-D18CB181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80" y="914400"/>
            <a:ext cx="8924925" cy="5943600"/>
          </a:xfrm>
          <a:prstGeom prst="rect">
            <a:avLst/>
          </a:prstGeom>
        </p:spPr>
      </p:pic>
      <p:pic>
        <p:nvPicPr>
          <p:cNvPr id="10" name="image2.jpeg">
            <a:extLst>
              <a:ext uri="{FF2B5EF4-FFF2-40B4-BE49-F238E27FC236}">
                <a16:creationId xmlns:a16="http://schemas.microsoft.com/office/drawing/2014/main" id="{0FE5B233-2100-441C-BEC2-0CA1589DBE1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4320" y="228600"/>
            <a:ext cx="718185" cy="57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0CEB2D-8771-4A36-85B1-EB33F3884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685800"/>
          </a:xfrm>
        </p:spPr>
        <p:txBody>
          <a:bodyPr/>
          <a:lstStyle/>
          <a:p>
            <a:r>
              <a:rPr lang="en-US" dirty="0"/>
              <a:t>Capital Project Process (2 of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29197-891C-4104-AFFD-79D3192B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57175"/>
            <a:ext cx="885825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209F-1380-40E6-B22B-9B1757A7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Design Workshop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F364-334B-401B-BC5C-2D829F06C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page 3 of pdf</a:t>
            </a:r>
          </a:p>
        </p:txBody>
      </p:sp>
    </p:spTree>
    <p:extLst>
      <p:ext uri="{BB962C8B-B14F-4D97-AF65-F5344CB8AC3E}">
        <p14:creationId xmlns:p14="http://schemas.microsoft.com/office/powerpoint/2010/main" val="410958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8F46F-9137-4BCF-94E9-C25128AC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7467600" cy="685800"/>
          </a:xfrm>
        </p:spPr>
        <p:txBody>
          <a:bodyPr>
            <a:normAutofit/>
          </a:bodyPr>
          <a:lstStyle/>
          <a:p>
            <a:r>
              <a:rPr lang="en-US" dirty="0"/>
              <a:t>Capital or Operating?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B7D0F-A4EE-4E9E-B4C8-D85D00241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Capital Project Process</a:t>
            </a:r>
          </a:p>
          <a:p>
            <a:pPr lvl="1"/>
            <a:r>
              <a:rPr lang="en-US" dirty="0"/>
              <a:t>Would apply to all bridge projects (B) and road construction projects (J)</a:t>
            </a:r>
          </a:p>
          <a:p>
            <a:pPr lvl="1"/>
            <a:r>
              <a:rPr lang="en-US" dirty="0"/>
              <a:t>Would apply to some road resurfacing projects (H), sidewalk/curb projects (K), and traffic/intersection projects (T)</a:t>
            </a:r>
          </a:p>
          <a:p>
            <a:r>
              <a:rPr lang="en-US" dirty="0"/>
              <a:t>Operating Project Process</a:t>
            </a:r>
          </a:p>
          <a:p>
            <a:pPr lvl="1"/>
            <a:r>
              <a:rPr lang="en-US" dirty="0"/>
              <a:t>Would apply to some road resurfacing projects (H), sidewalk/curb projects (K), and traffic/intersection projects (T)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6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8F46F-9137-4BCF-94E9-C25128AC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B7D0F-A4EE-4E9E-B4C8-D85D00241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Sidewalk/curb projects (K)</a:t>
            </a:r>
          </a:p>
          <a:p>
            <a:pPr lvl="1"/>
            <a:r>
              <a:rPr lang="en-US" dirty="0"/>
              <a:t>Some are complex</a:t>
            </a:r>
          </a:p>
          <a:p>
            <a:pPr lvl="2"/>
            <a:r>
              <a:rPr lang="en-US" dirty="0"/>
              <a:t>Guilford Rd Pedestrian Bike Improvements: three phase complex project in an area experiencing growth and a new high school</a:t>
            </a:r>
          </a:p>
          <a:p>
            <a:pPr lvl="2"/>
            <a:r>
              <a:rPr lang="en-US" dirty="0"/>
              <a:t>Bicycle Plan Projects</a:t>
            </a:r>
          </a:p>
          <a:p>
            <a:pPr lvl="2"/>
            <a:r>
              <a:rPr lang="en-US" dirty="0"/>
              <a:t>Pedestrian Plan Projects</a:t>
            </a:r>
          </a:p>
          <a:p>
            <a:pPr lvl="1"/>
            <a:r>
              <a:rPr lang="en-US" dirty="0"/>
              <a:t>Some are simple</a:t>
            </a:r>
          </a:p>
          <a:p>
            <a:pPr lvl="2"/>
            <a:r>
              <a:rPr lang="en-US" dirty="0"/>
              <a:t>School route pathways or sidewalks</a:t>
            </a:r>
          </a:p>
          <a:p>
            <a:pPr lvl="2"/>
            <a:r>
              <a:rPr lang="en-US" dirty="0"/>
              <a:t>Routine sidewalk walkway extensions</a:t>
            </a:r>
          </a:p>
          <a:p>
            <a:pPr lvl="2"/>
            <a:r>
              <a:rPr lang="en-US" dirty="0"/>
              <a:t>Sidewalk repair program</a:t>
            </a:r>
          </a:p>
        </p:txBody>
      </p:sp>
    </p:spTree>
    <p:extLst>
      <p:ext uri="{BB962C8B-B14F-4D97-AF65-F5344CB8AC3E}">
        <p14:creationId xmlns:p14="http://schemas.microsoft.com/office/powerpoint/2010/main" val="975133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2016_standard.pptx" id="{AAA54887-7849-4400-97E6-8A8A55202518}" vid="{F02D0FF0-FB62-4A58-B51B-1D72A2C2B6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 Standard</Template>
  <TotalTime>4531</TotalTime>
  <Words>1097</Words>
  <Application>Microsoft Office PowerPoint</Application>
  <PresentationFormat>On-screen Show (4:3)</PresentationFormat>
  <Paragraphs>145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Office Theme</vt:lpstr>
      <vt:lpstr>Document</vt:lpstr>
      <vt:lpstr>Complete Streets Implementation Team Implementation Phase: Meeting #7</vt:lpstr>
      <vt:lpstr>Agenda</vt:lpstr>
      <vt:lpstr>PowerPoint Presentation</vt:lpstr>
      <vt:lpstr>Capital Projects</vt:lpstr>
      <vt:lpstr>Capital Project Process (2 slides)</vt:lpstr>
      <vt:lpstr>Capital Project Process (2 of 2)</vt:lpstr>
      <vt:lpstr>Preliminary Design Workshop Checklist</vt:lpstr>
      <vt:lpstr>Capital or Operating?</vt:lpstr>
      <vt:lpstr>Example</vt:lpstr>
      <vt:lpstr>Operational Project Process</vt:lpstr>
      <vt:lpstr>PowerPoint Presentation</vt:lpstr>
      <vt:lpstr>Developer Projects</vt:lpstr>
      <vt:lpstr>Major Subdivision</vt:lpstr>
      <vt:lpstr>Site Development Plan</vt:lpstr>
      <vt:lpstr>Minor Subdivision</vt:lpstr>
      <vt:lpstr>Developer Projects</vt:lpstr>
      <vt:lpstr>Developer Project Process</vt:lpstr>
      <vt:lpstr>PowerPoint Presentation</vt:lpstr>
      <vt:lpstr>CEP Next Steps</vt:lpstr>
      <vt:lpstr>PowerPoint Presentation</vt:lpstr>
      <vt:lpstr>Design Manual</vt:lpstr>
      <vt:lpstr>Design Manual – Chapter 1 Outline</vt:lpstr>
      <vt:lpstr>Design Manual – Chapter 1 Outline</vt:lpstr>
      <vt:lpstr>Design Manual – Chapter 1 Outline</vt:lpstr>
      <vt:lpstr>Design Manual – Chapter 1 Outline</vt:lpstr>
      <vt:lpstr>Design Manual – Chapter 4</vt:lpstr>
      <vt:lpstr>Design Manual</vt:lpstr>
      <vt:lpstr>PowerPoint Presentation</vt:lpstr>
      <vt:lpstr>Project prioritization</vt:lpstr>
      <vt:lpstr>Project prioritization questions</vt:lpstr>
      <vt:lpstr>Project prioritization questions</vt:lpstr>
      <vt:lpstr>Project prioritization questions</vt:lpstr>
      <vt:lpstr>Project prioritization questions</vt:lpstr>
      <vt:lpstr>Project prioritization</vt:lpstr>
      <vt:lpstr>PowerPoint Presentation</vt:lpstr>
      <vt:lpstr>Sidewalk policy</vt:lpstr>
      <vt:lpstr>PowerPoint Presentation</vt:lpstr>
      <vt:lpstr>Next steps</vt:lpstr>
    </vt:vector>
  </TitlesOfParts>
  <Company>Whitman, Requardt, &amp; Associates,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Riegner, Jeff</dc:creator>
  <cp:lastModifiedBy>Kacanda, Leah</cp:lastModifiedBy>
  <cp:revision>409</cp:revision>
  <cp:lastPrinted>2020-01-07T17:21:52Z</cp:lastPrinted>
  <dcterms:created xsi:type="dcterms:W3CDTF">2016-08-10T15:53:27Z</dcterms:created>
  <dcterms:modified xsi:type="dcterms:W3CDTF">2020-07-01T16:31:21Z</dcterms:modified>
</cp:coreProperties>
</file>