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4"/>
  </p:sldMasterIdLst>
  <p:notesMasterIdLst>
    <p:notesMasterId r:id="rId17"/>
  </p:notesMasterIdLst>
  <p:sldIdLst>
    <p:sldId id="257" r:id="rId5"/>
    <p:sldId id="275" r:id="rId6"/>
    <p:sldId id="278" r:id="rId7"/>
    <p:sldId id="295" r:id="rId8"/>
    <p:sldId id="300" r:id="rId9"/>
    <p:sldId id="296" r:id="rId10"/>
    <p:sldId id="297" r:id="rId11"/>
    <p:sldId id="299" r:id="rId12"/>
    <p:sldId id="298" r:id="rId13"/>
    <p:sldId id="294" r:id="rId14"/>
    <p:sldId id="279" r:id="rId15"/>
    <p:sldId id="286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49A0CE-54E9-4732-96CD-669FB2097CCA}" v="315" dt="2020-11-16T15:22:31.467"/>
    <p1510:client id="{7C78B2C4-D6DF-4B09-A296-CC7FCC740B2C}" v="94" dt="2020-11-16T14:46:07.8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EB201C-518A-4F36-805F-D201F1B0138E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0B7F2DA-4B8C-4417-A158-B19605046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53AA73E-0DF0-4BEF-BDFC-C37F7C7D0095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A58C292-772A-4754-9AB1-2D79F9123EDE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owardcountymd.sharepoint.com/sites/CountyAdmin-OOT/Shared%20Documents/Bike/Advisory%20groups/Minutes/BAG%20Minutes%206162020%20.docx?web=1" TargetMode="External"/><Relationship Id="rId2" Type="http://schemas.openxmlformats.org/officeDocument/2006/relationships/hyperlink" Target="https://howardcountymd.sharepoint.com/sites/CountyAdmin-OOT/Shared%20Documents/Bike/Advisory%20groups/Agenda%20BAG%2011.17.20.doc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howardcountymd.gov/LinkClick.aspx?fileticket=3XDfN10qmcs%3d&amp;tabid=2706&amp;portalid=0" TargetMode="External"/><Relationship Id="rId4" Type="http://schemas.openxmlformats.org/officeDocument/2006/relationships/hyperlink" Target="https://howardcountymd.sharepoint.com/sites/CountyAdmin-OOT/Shared%20Documents/Bike/Advisory%20groups/Minutes/BAG%20Minutes%209.15.20.doc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wardcountymd.gov/LinkClick.aspx?fileticket=3XDfN10qmcs%3d&amp;tabid=2706&amp;portalid=0" TargetMode="External"/><Relationship Id="rId2" Type="http://schemas.openxmlformats.org/officeDocument/2006/relationships/hyperlink" Target="https://howardcountymd.sharepoint.com/sites/CountyAdmin-OOT/Shared%20Documents/Bike/Advisory%20groups/Minutes/BAG%20Minutes%206162020%20.docx?web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wardcountymd.gov/LinkClick.aspx?fileticket=3XDfN10qmcs%3d&amp;tabid=2706&amp;portalid=0" TargetMode="External"/><Relationship Id="rId2" Type="http://schemas.openxmlformats.org/officeDocument/2006/relationships/hyperlink" Target="https://www.howardcountymd.gov/Departments/County-Administration/Transportation/Complete_Street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owardcountymd.gov/LinkClick.aspx?fileticket=3XDfN10qmcs%3d&amp;tabid=2706&amp;portalid=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owardcountymd.gov/LinkClick.aspx?fileticket=3XDfN10qmcs%3d&amp;tabid=2706&amp;portalid=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Bicycle Advisory Group </a:t>
            </a:r>
            <a:br>
              <a:rPr lang="en-US"/>
            </a:br>
            <a:r>
              <a:rPr lang="en-US"/>
              <a:t>Meeting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876800"/>
            <a:ext cx="1447800" cy="1447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4909B93-8BEC-43A5-9C37-8380BC44C3F7}"/>
              </a:ext>
            </a:extLst>
          </p:cNvPr>
          <p:cNvSpPr txBox="1"/>
          <p:nvPr/>
        </p:nvSpPr>
        <p:spPr>
          <a:xfrm>
            <a:off x="1066800" y="3124201"/>
            <a:ext cx="7162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November 17, 2020</a:t>
            </a:r>
            <a:br>
              <a:rPr lang="en-US" sz="2000"/>
            </a:br>
            <a:endParaRPr lang="en-US" sz="2000"/>
          </a:p>
          <a:p>
            <a:pPr algn="ctr"/>
            <a:r>
              <a:rPr lang="en-US" sz="2000"/>
              <a:t>Howard County Office of Transportation </a:t>
            </a:r>
          </a:p>
          <a:p>
            <a:pPr algn="ctr"/>
            <a:r>
              <a:rPr lang="en-US" sz="2000"/>
              <a:t>3430 Court House Drive, Ellicott City, MD 21043</a:t>
            </a:r>
          </a:p>
          <a:p>
            <a:pPr algn="ctr"/>
            <a:r>
              <a:rPr lang="en-US" sz="2000"/>
              <a:t>3:00 p.m.</a:t>
            </a:r>
          </a:p>
          <a:p>
            <a:pPr algn="ctr"/>
            <a:r>
              <a:rPr lang="en-US" sz="2000"/>
              <a:t>Held via WebEx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54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C003BF5-2D3F-4A9A-949B-B51B6B1FD517}"/>
              </a:ext>
            </a:extLst>
          </p:cNvPr>
          <p:cNvSpPr txBox="1">
            <a:spLocks/>
          </p:cNvSpPr>
          <p:nvPr/>
        </p:nvSpPr>
        <p:spPr>
          <a:xfrm>
            <a:off x="306668" y="107101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Upcoming Events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D42467-8D16-4312-9CAE-6D73C73E4E0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689848" cy="4648200"/>
          </a:xfrm>
        </p:spPr>
        <p:txBody>
          <a:bodyPr vert="horz" anchor="t"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2020</a:t>
            </a:r>
          </a:p>
          <a:p>
            <a:r>
              <a:rPr lang="en-US" dirty="0"/>
              <a:t>Virtual Transportation Town Hall, </a:t>
            </a:r>
            <a:r>
              <a:rPr lang="en-US" dirty="0">
                <a:solidFill>
                  <a:schemeClr val="tx1"/>
                </a:solidFill>
              </a:rPr>
              <a:t>November 18 at 6pm</a:t>
            </a:r>
          </a:p>
          <a:p>
            <a:r>
              <a:rPr lang="en-US" dirty="0"/>
              <a:t>E-Scooter Sharing Permit Award – Mid-December (with mid-March operational start) </a:t>
            </a:r>
            <a:br>
              <a:rPr lang="en-US" dirty="0"/>
            </a:b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/>
              <a:t>2021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/>
              <a:t>Phase 3, General Paratransit fare increase, </a:t>
            </a:r>
            <a:r>
              <a:rPr lang="en-US" dirty="0">
                <a:solidFill>
                  <a:schemeClr val="tx1"/>
                </a:solidFill>
              </a:rPr>
              <a:t>January 1</a:t>
            </a:r>
          </a:p>
          <a:p>
            <a:r>
              <a:rPr lang="en-US" dirty="0"/>
              <a:t>Reinstating RTA fares, January 2</a:t>
            </a:r>
          </a:p>
          <a:p>
            <a:r>
              <a:rPr lang="en-US" dirty="0"/>
              <a:t>Annual </a:t>
            </a:r>
            <a:r>
              <a:rPr lang="en-US" i="1" dirty="0"/>
              <a:t>BikeHoward </a:t>
            </a:r>
            <a:r>
              <a:rPr lang="en-US" dirty="0"/>
              <a:t>Open House (virtual), Jan/Feb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07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75FB94B-A645-4652-A113-4E4EF2596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>
            <a:normAutofit/>
          </a:bodyPr>
          <a:lstStyle/>
          <a:p>
            <a:r>
              <a:rPr lang="en-US" sz="3200" cap="none"/>
              <a:t>Among BAG Members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4C6DC6-AF1B-442E-B061-32A6592FD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/>
          <a:p>
            <a:r>
              <a:rPr lang="en-US"/>
              <a:t>Open Discussion</a:t>
            </a:r>
          </a:p>
        </p:txBody>
      </p:sp>
    </p:spTree>
    <p:extLst>
      <p:ext uri="{BB962C8B-B14F-4D97-AF65-F5344CB8AC3E}">
        <p14:creationId xmlns:p14="http://schemas.microsoft.com/office/powerpoint/2010/main" val="597833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F866366-4FF1-4CDC-9D14-22A6556AA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26" y="3429000"/>
            <a:ext cx="6327774" cy="2819400"/>
          </a:xfrm>
        </p:spPr>
        <p:txBody>
          <a:bodyPr>
            <a:normAutofit/>
          </a:bodyPr>
          <a:lstStyle/>
          <a:p>
            <a:r>
              <a:rPr lang="en-US" sz="3200" cap="none"/>
              <a:t>Next meeting</a:t>
            </a:r>
            <a:br>
              <a:rPr lang="en-US" sz="3200" cap="none"/>
            </a:br>
            <a:r>
              <a:rPr lang="en-US" sz="3200" cap="none"/>
              <a:t>January 12, 2021 </a:t>
            </a:r>
            <a:br>
              <a:rPr lang="en-US" sz="3200" cap="none"/>
            </a:br>
            <a:r>
              <a:rPr lang="en-US" sz="3200" cap="none"/>
              <a:t>at 3:00 PM </a:t>
            </a:r>
          </a:p>
          <a:p>
            <a:endParaRPr lang="en-US" sz="3200" cap="none"/>
          </a:p>
          <a:p>
            <a:r>
              <a:rPr lang="en-US" sz="2400" cap="none"/>
              <a:t>Thank you for attending</a:t>
            </a:r>
          </a:p>
          <a:p>
            <a:endParaRPr lang="en-US" sz="3200" cap="none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B38D0F-904E-4B0C-89E1-FF7C8138A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2614255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A4693-6610-4AEF-BD62-B753F8D86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Responsibilities of the Bicycle Advisory Group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13442F-F120-4B33-A2A9-FF0346D0E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77" y="2672618"/>
            <a:ext cx="8113712" cy="3810000"/>
          </a:xfrm>
        </p:spPr>
        <p:txBody>
          <a:bodyPr>
            <a:normAutofit/>
          </a:bodyPr>
          <a:lstStyle/>
          <a:p>
            <a:pPr marL="342900" indent="-342900" algn="l">
              <a:buAutoNum type="arabicPeriod"/>
            </a:pPr>
            <a:r>
              <a:rPr lang="en-US" sz="2400" b="0" cap="none">
                <a:solidFill>
                  <a:schemeClr val="tx1"/>
                </a:solidFill>
              </a:rPr>
              <a:t>Advise and inform the Office of Transportation on transportation matters</a:t>
            </a:r>
            <a:br>
              <a:rPr lang="en-US" sz="2400" b="0" cap="none">
                <a:solidFill>
                  <a:schemeClr val="tx1"/>
                </a:solidFill>
              </a:rPr>
            </a:br>
            <a:endParaRPr lang="en-US" sz="1200" b="0" cap="none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en-US" sz="2400" b="0" cap="none">
                <a:solidFill>
                  <a:schemeClr val="tx1"/>
                </a:solidFill>
              </a:rPr>
              <a:t>Provide additional subject matter expertise to the Office of Transportation</a:t>
            </a:r>
            <a:br>
              <a:rPr lang="en-US" sz="2400" b="0" cap="none">
                <a:solidFill>
                  <a:schemeClr val="tx1"/>
                </a:solidFill>
              </a:rPr>
            </a:br>
            <a:endParaRPr lang="en-US" sz="1200" b="0" cap="none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en-US" sz="2400" b="0" cap="none">
                <a:solidFill>
                  <a:schemeClr val="tx1"/>
                </a:solidFill>
              </a:rPr>
              <a:t>Provide feedback and technical assistance on the implementation of master plans and other initiatives and policy issues </a:t>
            </a:r>
          </a:p>
          <a:p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753813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A09BA-2A53-4624-9B32-6B735FFEC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Review and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DD5FF-6B85-4DF9-8A64-FCE7E404415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42264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hlinkClick r:id="rId2"/>
              </a:rPr>
              <a:t>Today’s Agenda</a:t>
            </a:r>
            <a:endParaRPr lang="en-US" dirty="0">
              <a:hlinkClick r:id="rId3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hlinkClick r:id="rId4"/>
              </a:rPr>
              <a:t>September 15, 2020 Minutes</a:t>
            </a:r>
            <a:endParaRPr lang="en-US" dirty="0">
              <a:hlinkClick r:id="rId5"/>
            </a:endParaRPr>
          </a:p>
        </p:txBody>
      </p:sp>
    </p:spTree>
    <p:extLst>
      <p:ext uri="{BB962C8B-B14F-4D97-AF65-F5344CB8AC3E}">
        <p14:creationId xmlns:p14="http://schemas.microsoft.com/office/powerpoint/2010/main" val="676269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C003BF5-2D3F-4A9A-949B-B51B6B1FD517}"/>
              </a:ext>
            </a:extLst>
          </p:cNvPr>
          <p:cNvSpPr txBox="1">
            <a:spLocks/>
          </p:cNvSpPr>
          <p:nvPr/>
        </p:nvSpPr>
        <p:spPr>
          <a:xfrm>
            <a:off x="306668" y="107101"/>
            <a:ext cx="8534400" cy="758952"/>
          </a:xfrm>
          <a:prstGeom prst="rect">
            <a:avLst/>
          </a:prstGeom>
        </p:spPr>
        <p:txBody>
          <a:bodyPr vert="horz" anchor="b">
            <a:normAutofit fontScale="85000" lnSpcReduction="1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Key Topic: FY 2022 Capital Budget Development  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30F4C2-E8FA-41D6-A07E-6198BEB613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16" y="1681698"/>
            <a:ext cx="8694367" cy="3667323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24C1256A-28F3-43D4-957D-4972D1B96EED}"/>
              </a:ext>
            </a:extLst>
          </p:cNvPr>
          <p:cNvSpPr/>
          <p:nvPr/>
        </p:nvSpPr>
        <p:spPr>
          <a:xfrm>
            <a:off x="3840480" y="4226560"/>
            <a:ext cx="457200" cy="2032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AA8DE7F-6CBE-479D-A398-658A91C46D67}"/>
              </a:ext>
            </a:extLst>
          </p:cNvPr>
          <p:cNvCxnSpPr>
            <a:cxnSpLocks/>
            <a:stCxn id="3" idx="5"/>
          </p:cNvCxnSpPr>
          <p:nvPr/>
        </p:nvCxnSpPr>
        <p:spPr>
          <a:xfrm flipH="1">
            <a:off x="2946400" y="4400002"/>
            <a:ext cx="1284325" cy="113226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9B4C003-F86C-4AE9-B0C3-3F034FCCD7CE}"/>
              </a:ext>
            </a:extLst>
          </p:cNvPr>
          <p:cNvSpPr txBox="1"/>
          <p:nvPr/>
        </p:nvSpPr>
        <p:spPr>
          <a:xfrm>
            <a:off x="301752" y="5537935"/>
            <a:ext cx="7968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$1.5 million of FY22 County Funding split between:</a:t>
            </a:r>
          </a:p>
          <a:p>
            <a:r>
              <a:rPr lang="en-US" dirty="0"/>
              <a:t> $825k for K5066 and $675k for N3963 (paving of Patuxent Branch Trail) </a:t>
            </a:r>
          </a:p>
        </p:txBody>
      </p:sp>
    </p:spTree>
    <p:extLst>
      <p:ext uri="{BB962C8B-B14F-4D97-AF65-F5344CB8AC3E}">
        <p14:creationId xmlns:p14="http://schemas.microsoft.com/office/powerpoint/2010/main" val="1435821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C003BF5-2D3F-4A9A-949B-B51B6B1FD517}"/>
              </a:ext>
            </a:extLst>
          </p:cNvPr>
          <p:cNvSpPr txBox="1">
            <a:spLocks/>
          </p:cNvSpPr>
          <p:nvPr/>
        </p:nvSpPr>
        <p:spPr>
          <a:xfrm>
            <a:off x="306668" y="107101"/>
            <a:ext cx="8534400" cy="758952"/>
          </a:xfrm>
          <a:prstGeom prst="rect">
            <a:avLst/>
          </a:prstGeom>
        </p:spPr>
        <p:txBody>
          <a:bodyPr vert="horz" anchor="b">
            <a:normAutofit fontScale="85000" lnSpcReduction="1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Key Topic: FY 2022 Capital Budget Development  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98044C-0A48-46AF-A490-A6C01D11F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834165"/>
              </p:ext>
            </p:extLst>
          </p:nvPr>
        </p:nvGraphicFramePr>
        <p:xfrm>
          <a:off x="1645920" y="1737360"/>
          <a:ext cx="5781040" cy="4338310"/>
        </p:xfrm>
        <a:graphic>
          <a:graphicData uri="http://schemas.openxmlformats.org/drawingml/2006/table">
            <a:tbl>
              <a:tblPr/>
              <a:tblGrid>
                <a:gridCol w="4897222">
                  <a:extLst>
                    <a:ext uri="{9D8B030D-6E8A-4147-A177-3AD203B41FA5}">
                      <a16:colId xmlns:a16="http://schemas.microsoft.com/office/drawing/2014/main" val="3674270695"/>
                    </a:ext>
                  </a:extLst>
                </a:gridCol>
                <a:gridCol w="883818">
                  <a:extLst>
                    <a:ext uri="{9D8B030D-6E8A-4147-A177-3AD203B41FA5}">
                      <a16:colId xmlns:a16="http://schemas.microsoft.com/office/drawing/2014/main" val="4254388759"/>
                    </a:ext>
                  </a:extLst>
                </a:gridCol>
              </a:tblGrid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Bike Infrastructure Projects, FY 21 and FY22 Proposed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Area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334031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Cedar Lane Pathway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K5066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124304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Laurel Connections signage and pathway project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K5066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202760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Dobbin Road Pathway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K5066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345850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Robert Fulton Drive Shared-Use Path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K5066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161507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BLP/MD 32 Park-and-ride access improvements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K5066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066248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Road Diet Projects (Oakland Mills Rd, Tamar Drive, Columbia Road)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K5066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263868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Route 1 Safety Projects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K5066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931441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Countywide Bicycle Wayfinding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K5066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948297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Chatham Road Contraflow Bike Lane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K5066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545293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Misc. signage, stencilling, storm drain grates, etc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K5066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940829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Entrance Trail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T7107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404663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Clarkesville Pike Streetscape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T7108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676895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Surface Upgrade for the Patuxent Branch Trail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N3963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081614"/>
                  </a:ext>
                </a:extLst>
              </a:tr>
              <a:tr h="268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Sanner Road Bike Lanes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J4230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352583"/>
                  </a:ext>
                </a:extLst>
              </a:tr>
              <a:tr h="3130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*Projects in green need construction funding from grants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857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8168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C003BF5-2D3F-4A9A-949B-B51B6B1FD517}"/>
              </a:ext>
            </a:extLst>
          </p:cNvPr>
          <p:cNvSpPr txBox="1">
            <a:spLocks/>
          </p:cNvSpPr>
          <p:nvPr/>
        </p:nvSpPr>
        <p:spPr>
          <a:xfrm>
            <a:off x="306668" y="107101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Business from Last Meeting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D42467-8D16-4312-9CAE-6D73C73E4E0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16513"/>
            <a:ext cx="8613647" cy="4721352"/>
          </a:xfrm>
        </p:spPr>
        <p:txBody>
          <a:bodyPr vert="horz" lIns="91440" tIns="45720" rIns="91440" bIns="45720" anchor="t">
            <a:normAutofit/>
          </a:bodyPr>
          <a:lstStyle/>
          <a:p>
            <a:pPr lvl="1"/>
            <a:endParaRPr lang="en-US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5C2BB8D-9061-4B1B-88B9-6DB73948241A}"/>
              </a:ext>
            </a:extLst>
          </p:cNvPr>
          <p:cNvSpPr txBox="1">
            <a:spLocks/>
          </p:cNvSpPr>
          <p:nvPr/>
        </p:nvSpPr>
        <p:spPr>
          <a:xfrm>
            <a:off x="301752" y="1676400"/>
            <a:ext cx="8503920" cy="44226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dirty="0"/>
              <a:t>HCPD – Police awareness/training on policy of citation of aggressive drivers when video submitted by bicyclists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DPW – Micro surfacing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DPW – Recommendation for markings through intersections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 and Parks and CA – Slippery bridges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Recs and Parks – Bike Rest Stops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>
              <a:hlinkClick r:id="rId2"/>
            </a:endParaRPr>
          </a:p>
          <a:p>
            <a:pPr marL="514350" indent="-514350">
              <a:buFont typeface="+mj-lt"/>
              <a:buAutoNum type="arabicPeriod"/>
            </a:pPr>
            <a:endParaRPr lang="en-US" dirty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850605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A09BA-2A53-4624-9B32-6B735FFEC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Brief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DD5FF-6B85-4DF9-8A64-FCE7E404415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447800"/>
            <a:ext cx="8503920" cy="46512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Legislation prohibiting parking in bike lanes (CB49-2020) – passed;  effective December 7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Complete Streets </a:t>
            </a:r>
          </a:p>
          <a:p>
            <a:pPr lvl="2" fontAlgn="base"/>
            <a:r>
              <a:rPr lang="en-US" sz="2200" dirty="0"/>
              <a:t>Completion of </a:t>
            </a:r>
            <a:r>
              <a:rPr lang="en-US" sz="2200" i="1" dirty="0"/>
              <a:t>Community Engagement Plan</a:t>
            </a:r>
            <a:r>
              <a:rPr lang="en-US" sz="2200" dirty="0"/>
              <a:t> and  </a:t>
            </a:r>
            <a:br>
              <a:rPr lang="en-US" sz="2200" dirty="0"/>
            </a:br>
            <a:r>
              <a:rPr lang="en-US" sz="2200" dirty="0"/>
              <a:t>Transportation Improvement Prioritization System (TIPS)  </a:t>
            </a:r>
          </a:p>
          <a:p>
            <a:pPr lvl="2" fontAlgn="base"/>
            <a:r>
              <a:rPr lang="en-US" sz="2200" dirty="0"/>
              <a:t>Presentation to County Council, November 9  </a:t>
            </a:r>
          </a:p>
          <a:p>
            <a:pPr lvl="2" fontAlgn="base"/>
            <a:r>
              <a:rPr lang="en-US" sz="2200" dirty="0"/>
              <a:t>Design Manual due by October 2021 </a:t>
            </a:r>
          </a:p>
          <a:p>
            <a:pPr lvl="2" fontAlgn="base"/>
            <a:r>
              <a:rPr lang="en-US" sz="2200" dirty="0">
                <a:hlinkClick r:id="rId2"/>
              </a:rPr>
              <a:t>Website</a:t>
            </a:r>
            <a:r>
              <a:rPr lang="en-US" sz="2200" dirty="0"/>
              <a:t> - now includes links to Complete Streets projects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dirty="0"/>
              <a:t> Police Department </a:t>
            </a:r>
          </a:p>
          <a:p>
            <a:pPr lvl="2" fontAlgn="base"/>
            <a:r>
              <a:rPr lang="en-US" dirty="0"/>
              <a:t>Some locator signage on pathways displaced; relocation in process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825101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A09BA-2A53-4624-9B32-6B735FFEC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Brief Updates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DD5FF-6B85-4DF9-8A64-FCE7E404415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447800"/>
            <a:ext cx="8503920" cy="4651248"/>
          </a:xfrm>
        </p:spPr>
        <p:txBody>
          <a:bodyPr>
            <a:normAutofit/>
          </a:bodyPr>
          <a:lstStyle/>
          <a:p>
            <a:pPr marL="514350" indent="-514350" fontAlgn="base">
              <a:buFont typeface="+mj-lt"/>
              <a:buAutoNum type="arabicPeriod" startAt="4"/>
            </a:pPr>
            <a:r>
              <a:rPr lang="en-US" dirty="0"/>
              <a:t>CA Pathways mobile app </a:t>
            </a:r>
          </a:p>
          <a:p>
            <a:pPr lvl="2" fontAlgn="base"/>
            <a:r>
              <a:rPr lang="en-US" sz="2200" dirty="0"/>
              <a:t>Discontinued</a:t>
            </a:r>
          </a:p>
          <a:p>
            <a:pPr marL="514350" indent="-514350" fontAlgn="base">
              <a:buFont typeface="+mj-lt"/>
              <a:buAutoNum type="arabicPeriod" startAt="4"/>
            </a:pPr>
            <a:r>
              <a:rPr lang="en-US" dirty="0"/>
              <a:t>108 and Shepard Lane Design</a:t>
            </a:r>
          </a:p>
          <a:p>
            <a:pPr lvl="2" fontAlgn="base"/>
            <a:r>
              <a:rPr lang="en-US" dirty="0"/>
              <a:t>River Hill Board has a </a:t>
            </a:r>
            <a:r>
              <a:rPr lang="en-US" dirty="0" err="1"/>
              <a:t>Webex</a:t>
            </a:r>
            <a:r>
              <a:rPr lang="en-US" dirty="0"/>
              <a:t> meeting scheduled with County Thursday 11/19/20 at 7pm</a:t>
            </a:r>
          </a:p>
          <a:p>
            <a:pPr lvl="1" fontAlgn="base">
              <a:buFont typeface="Arial" panose="020B0604020202020204" pitchFamily="34" charset="0"/>
              <a:buChar char="•"/>
            </a:pPr>
            <a:endParaRPr lang="en-US" dirty="0"/>
          </a:p>
          <a:p>
            <a:pPr marL="1062990" lvl="2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 startAt="4"/>
            </a:pPr>
            <a:endParaRPr lang="en-US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041575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A09BA-2A53-4624-9B32-6B735FFEC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Brief Update: BAG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DD5FF-6B85-4DF9-8A64-FCE7E404415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4226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/>
              <a:t>BAG membership</a:t>
            </a:r>
          </a:p>
          <a:p>
            <a:pPr marL="744538" lvl="1" indent="-273050"/>
            <a:r>
              <a:rPr lang="en-US" sz="2400" u="sng">
                <a:solidFill>
                  <a:schemeClr val="tx1"/>
                </a:solidFill>
              </a:rPr>
              <a:t>Required by County Code</a:t>
            </a:r>
          </a:p>
          <a:p>
            <a:pPr lvl="2"/>
            <a:r>
              <a:rPr lang="en-US" sz="2200"/>
              <a:t>Howard County Student, selected by Voices for Change</a:t>
            </a:r>
          </a:p>
          <a:p>
            <a:pPr lvl="2"/>
            <a:r>
              <a:rPr lang="en-US" sz="2200"/>
              <a:t>Howard County Student, selected by the Howard County Association of Student Councils</a:t>
            </a:r>
          </a:p>
          <a:p>
            <a:pPr marL="744538" lvl="1" indent="-273050"/>
            <a:r>
              <a:rPr lang="en-US" sz="2400" u="sng">
                <a:solidFill>
                  <a:schemeClr val="tx1"/>
                </a:solidFill>
              </a:rPr>
              <a:t>At the discretion of the OoT Administrator</a:t>
            </a:r>
          </a:p>
          <a:p>
            <a:pPr lvl="2"/>
            <a:r>
              <a:rPr lang="en-US" sz="2200"/>
              <a:t>Representative for retailers within Howard County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/>
              <a:t>BAG chair and vice-chair</a:t>
            </a:r>
          </a:p>
          <a:p>
            <a:pPr lvl="2"/>
            <a:r>
              <a:rPr lang="en-US" sz="2200"/>
              <a:t>Two-year terms</a:t>
            </a:r>
          </a:p>
          <a:p>
            <a:pPr marL="514350" indent="-514350">
              <a:buFont typeface="+mj-lt"/>
              <a:buAutoNum type="arabicPeriod"/>
            </a:pPr>
            <a:endParaRPr lang="en-US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9655588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74C18066B5CB4FB6BD4293E00A153C" ma:contentTypeVersion="10" ma:contentTypeDescription="Create a new document." ma:contentTypeScope="" ma:versionID="7d41f1ee5f2b868e7a0132851616dbc0">
  <xsd:schema xmlns:xsd="http://www.w3.org/2001/XMLSchema" xmlns:xs="http://www.w3.org/2001/XMLSchema" xmlns:p="http://schemas.microsoft.com/office/2006/metadata/properties" xmlns:ns2="065de1db-e31c-4292-be75-d6c27d0859e3" xmlns:ns3="b6fc5c23-7b07-4398-a926-2c48da1ecadf" targetNamespace="http://schemas.microsoft.com/office/2006/metadata/properties" ma:root="true" ma:fieldsID="f7a12114e239b9850b0e92fb45b8ee22" ns2:_="" ns3:_="">
    <xsd:import namespace="065de1db-e31c-4292-be75-d6c27d0859e3"/>
    <xsd:import namespace="b6fc5c23-7b07-4398-a926-2c48da1eca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5de1db-e31c-4292-be75-d6c27d0859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fc5c23-7b07-4398-a926-2c48da1ecad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E1B02CE-5CEF-4532-A07E-66733860E5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23B4C3-E85D-4324-87DD-64D62CE64B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5de1db-e31c-4292-be75-d6c27d0859e3"/>
    <ds:schemaRef ds:uri="b6fc5c23-7b07-4398-a926-2c48da1eca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8EDC0E-6B1D-4144-989C-63CB6CFDDADD}">
  <ds:schemaRefs>
    <ds:schemaRef ds:uri="http://schemas.microsoft.com/office/2006/documentManagement/types"/>
    <ds:schemaRef ds:uri="http://schemas.microsoft.com/office/infopath/2007/PartnerControls"/>
    <ds:schemaRef ds:uri="b6fc5c23-7b07-4398-a926-2c48da1ecadf"/>
    <ds:schemaRef ds:uri="http://purl.org/dc/elements/1.1/"/>
    <ds:schemaRef ds:uri="http://schemas.microsoft.com/office/2006/metadata/properties"/>
    <ds:schemaRef ds:uri="http://purl.org/dc/terms/"/>
    <ds:schemaRef ds:uri="065de1db-e31c-4292-be75-d6c27d0859e3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2822</TotalTime>
  <Words>352</Words>
  <Application>Microsoft Office PowerPoint</Application>
  <PresentationFormat>On-screen Show (4:3)</PresentationFormat>
  <Paragraphs>99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Georgia</vt:lpstr>
      <vt:lpstr>Wingdings</vt:lpstr>
      <vt:lpstr>Wingdings 2</vt:lpstr>
      <vt:lpstr>Civic</vt:lpstr>
      <vt:lpstr>Bicycle Advisory Group  Meeting</vt:lpstr>
      <vt:lpstr>Responsibilities of the Bicycle Advisory Group</vt:lpstr>
      <vt:lpstr>Review and Approval</vt:lpstr>
      <vt:lpstr>PowerPoint Presentation</vt:lpstr>
      <vt:lpstr>PowerPoint Presentation</vt:lpstr>
      <vt:lpstr>PowerPoint Presentation</vt:lpstr>
      <vt:lpstr>Brief Updates</vt:lpstr>
      <vt:lpstr>Brief Updates (continued)</vt:lpstr>
      <vt:lpstr>Brief Update: BAG</vt:lpstr>
      <vt:lpstr>PowerPoint Presentation</vt:lpstr>
      <vt:lpstr>Open Discussion</vt:lpstr>
      <vt:lpstr>Adjournment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Bicycle Advisory Group Meeting January 14, 2020</dc:title>
  <dc:creator>Eatough, Christopher</dc:creator>
  <cp:lastModifiedBy>Eatough, Christopher</cp:lastModifiedBy>
  <cp:revision>6</cp:revision>
  <cp:lastPrinted>2020-01-15T15:43:27Z</cp:lastPrinted>
  <dcterms:created xsi:type="dcterms:W3CDTF">2020-01-13T16:47:44Z</dcterms:created>
  <dcterms:modified xsi:type="dcterms:W3CDTF">2020-11-18T16:39:38Z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0x0101003874C18066B5CB4FB6BD4293E00A153C</vt:lpwstr>
  </property>
</Properties>
</file>